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CC"/>
    <a:srgbClr val="00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658" y="67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06/04/2022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06/04/2022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06/04/2022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06/04/2022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06/04/2022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06/04/2022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06/04/2022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06/04/2022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06/04/2022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06/04/2022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06/04/2022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t>06/04/2022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555526"/>
            <a:ext cx="8820473" cy="946413"/>
          </a:xfrm>
          <a:prstGeom prst="rect">
            <a:avLst/>
          </a:prstGeom>
          <a:noFill/>
          <a:ln w="12700">
            <a:solidFill>
              <a:srgbClr val="33CCCC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sz="2200" dirty="0" smtClean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COMPLICACIONES </a:t>
            </a:r>
            <a:r>
              <a:rPr lang="es-ES" sz="22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TRAS EL INGRESO HOSPITALARIO POR NEUMONIA </a:t>
            </a:r>
            <a:r>
              <a:rPr lang="es-ES" sz="2200" dirty="0" smtClean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COVID</a:t>
            </a:r>
          </a:p>
          <a:p>
            <a:pPr algn="r">
              <a:lnSpc>
                <a:spcPct val="150000"/>
              </a:lnSpc>
            </a:pPr>
            <a:r>
              <a:rPr lang="es-ES" sz="900" dirty="0" err="1" smtClean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A.Martinez</a:t>
            </a:r>
            <a:r>
              <a:rPr lang="es-ES" sz="900" dirty="0" smtClean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Mesa, L. </a:t>
            </a:r>
            <a:r>
              <a:rPr lang="es-ES" sz="900" dirty="0" err="1" smtClean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Piñel</a:t>
            </a:r>
            <a:r>
              <a:rPr lang="es-ES" sz="900" dirty="0" smtClean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900" dirty="0" err="1" smtClean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Jimenez</a:t>
            </a:r>
            <a:r>
              <a:rPr lang="es-ES" sz="900" dirty="0" smtClean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, B. </a:t>
            </a:r>
            <a:r>
              <a:rPr lang="es-ES" sz="900" dirty="0" err="1" smtClean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Gomez</a:t>
            </a:r>
            <a:r>
              <a:rPr lang="es-ES" sz="900" dirty="0" smtClean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900" dirty="0" err="1" smtClean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Rodriguez</a:t>
            </a:r>
            <a:r>
              <a:rPr lang="es-ES" sz="900" dirty="0" smtClean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, N. Reina Marfil, D. </a:t>
            </a:r>
            <a:r>
              <a:rPr lang="es-ES" sz="900" dirty="0" err="1" smtClean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Garcia</a:t>
            </a:r>
            <a:r>
              <a:rPr lang="es-ES" sz="900" dirty="0" smtClean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900" dirty="0" err="1" smtClean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Lopez</a:t>
            </a:r>
            <a:r>
              <a:rPr lang="es-ES" sz="900" dirty="0" smtClean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, E.B. Cabrera Cesar.</a:t>
            </a:r>
          </a:p>
          <a:p>
            <a:pPr algn="r"/>
            <a:r>
              <a:rPr lang="es-ES" sz="900" dirty="0" smtClean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Hospital Universitario Virgen de la Victoria. Málaga</a:t>
            </a:r>
            <a:endParaRPr lang="es-ES" dirty="0"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9512" y="1609808"/>
            <a:ext cx="2664296" cy="3077766"/>
          </a:xfrm>
          <a:prstGeom prst="rect">
            <a:avLst/>
          </a:prstGeom>
          <a:noFill/>
          <a:ln w="12700">
            <a:solidFill>
              <a:srgbClr val="33CCCC"/>
            </a:solidFill>
          </a:ln>
        </p:spPr>
        <p:txBody>
          <a:bodyPr wrap="square" rtlCol="0">
            <a:spAutoFit/>
          </a:bodyPr>
          <a:lstStyle/>
          <a:p>
            <a:r>
              <a:rPr lang="es-ES" sz="1400" u="sng" dirty="0" smtClean="0">
                <a:latin typeface="+mj-lt"/>
              </a:rPr>
              <a:t>Introducción</a:t>
            </a:r>
          </a:p>
          <a:p>
            <a:pPr algn="just"/>
            <a:r>
              <a:rPr lang="es-ES" sz="1000" dirty="0" smtClean="0">
                <a:latin typeface="+mj-lt"/>
              </a:rPr>
              <a:t>Conforme </a:t>
            </a:r>
            <a:r>
              <a:rPr lang="es-ES" sz="1000" dirty="0">
                <a:latin typeface="+mj-lt"/>
              </a:rPr>
              <a:t>avanza la epidemia del COVID-19 estamos siendo conscientes de que muchos de nuestros pacientes presentan síntomas tras el episodio agudo. Estos síntomas pueden tener afectación </a:t>
            </a:r>
            <a:r>
              <a:rPr lang="es-ES" sz="1000" dirty="0" err="1">
                <a:latin typeface="+mj-lt"/>
              </a:rPr>
              <a:t>multiorgánica</a:t>
            </a:r>
            <a:r>
              <a:rPr lang="es-ES" sz="1000" dirty="0">
                <a:latin typeface="+mj-lt"/>
              </a:rPr>
              <a:t> y ser diferentes de los presentados durante la infección aguda.  Los más comunes son fatiga, sensación de opresión torácica, disnea en diferente grado, afectaciones neurológicas y psiquiátricas diversas. </a:t>
            </a:r>
          </a:p>
          <a:p>
            <a:pPr algn="just"/>
            <a:endParaRPr lang="es-ES" sz="1000" dirty="0">
              <a:latin typeface="+mj-lt"/>
            </a:endParaRPr>
          </a:p>
          <a:p>
            <a:pPr algn="just"/>
            <a:r>
              <a:rPr lang="es-ES" sz="1000" dirty="0">
                <a:latin typeface="+mj-lt"/>
              </a:rPr>
              <a:t>La guía NICE define síndrome post COVID como la persistencia de síntomas más allá de las 12 semanas de la infección aguda.</a:t>
            </a:r>
          </a:p>
          <a:p>
            <a:pPr algn="just"/>
            <a:endParaRPr lang="es-ES" sz="1000" dirty="0">
              <a:latin typeface="+mj-lt"/>
            </a:endParaRPr>
          </a:p>
          <a:p>
            <a:pPr algn="just"/>
            <a:r>
              <a:rPr lang="es-ES" sz="1000" dirty="0">
                <a:latin typeface="+mj-lt"/>
              </a:rPr>
              <a:t>Nuestro objetivo ha sido valorar la presencia de síntomas tras el ingreso hospitalario por neumonía COVID.</a:t>
            </a:r>
            <a:endParaRPr lang="es-ES" sz="1000" dirty="0"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03848" y="1609808"/>
            <a:ext cx="5796137" cy="1384995"/>
          </a:xfrm>
          <a:prstGeom prst="rect">
            <a:avLst/>
          </a:prstGeom>
          <a:noFill/>
          <a:ln w="12700">
            <a:solidFill>
              <a:srgbClr val="33CCCC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sz="1400" u="sng" dirty="0" smtClean="0">
                <a:latin typeface="+mj-lt"/>
              </a:rPr>
              <a:t>Material y Método</a:t>
            </a:r>
          </a:p>
          <a:p>
            <a:pPr algn="just"/>
            <a:r>
              <a:rPr lang="es-ES" sz="1000" dirty="0" smtClean="0"/>
              <a:t>Se </a:t>
            </a:r>
            <a:r>
              <a:rPr lang="es-ES" sz="1000" dirty="0"/>
              <a:t>ha hecho un estudio de casos y controles utilizando el registro electrónico de nuestro hospital y la base de datos de pacientes ingresados por COVID. Se han recogido las siguientes variables: edad, género, tabaquismo, días de ingreso, evolución, datos de laboratorio y la presencia de síntomas mantenidos. </a:t>
            </a:r>
            <a:r>
              <a:rPr lang="es-ES" sz="1000" dirty="0" smtClean="0"/>
              <a:t>Se </a:t>
            </a:r>
            <a:r>
              <a:rPr lang="es-ES" sz="1000" dirty="0"/>
              <a:t>ha realizado un muestreo estratificado para incluir pacientes ingresados en UCI. </a:t>
            </a:r>
            <a:endParaRPr lang="es-ES" sz="1000" dirty="0" smtClean="0"/>
          </a:p>
          <a:p>
            <a:pPr algn="just"/>
            <a:r>
              <a:rPr lang="es-ES" sz="1000" dirty="0"/>
              <a:t>Los pacientes seleccionados ingresaron durante la primera ola de la pandemia, permitiendo una v ventana temporal para el desarrollo de dichos síntomas. </a:t>
            </a:r>
          </a:p>
          <a:p>
            <a:pPr algn="just"/>
            <a:endParaRPr lang="es-ES" sz="1000" dirty="0"/>
          </a:p>
        </p:txBody>
      </p:sp>
      <p:sp>
        <p:nvSpPr>
          <p:cNvPr id="5" name="TextBox 4"/>
          <p:cNvSpPr txBox="1"/>
          <p:nvPr/>
        </p:nvSpPr>
        <p:spPr>
          <a:xfrm>
            <a:off x="3203848" y="3151529"/>
            <a:ext cx="5796137" cy="1538883"/>
          </a:xfrm>
          <a:prstGeom prst="rect">
            <a:avLst/>
          </a:prstGeom>
          <a:noFill/>
          <a:ln w="12700">
            <a:solidFill>
              <a:srgbClr val="33CCCC"/>
            </a:solidFill>
          </a:ln>
        </p:spPr>
        <p:txBody>
          <a:bodyPr wrap="square" rtlCol="0">
            <a:spAutoFit/>
          </a:bodyPr>
          <a:lstStyle/>
          <a:p>
            <a:r>
              <a:rPr lang="es-ES" sz="1400" u="sng" dirty="0" smtClean="0"/>
              <a:t>Resultados</a:t>
            </a:r>
          </a:p>
          <a:p>
            <a:pPr algn="just"/>
            <a:r>
              <a:rPr lang="es-ES" sz="1000" dirty="0" smtClean="0"/>
              <a:t>Las </a:t>
            </a:r>
            <a:r>
              <a:rPr lang="es-ES" sz="1000" dirty="0"/>
              <a:t>variables sociales, demográficas y relativas al ingreso se expresan en la tabla 1. </a:t>
            </a:r>
          </a:p>
          <a:p>
            <a:pPr algn="just"/>
            <a:r>
              <a:rPr lang="es-ES" sz="1000" dirty="0"/>
              <a:t>Al realizar el análisis estadístico no se encontró relación significativa  entre la presencia de complicaciones y el género (p 0.495), edad (p 0.450), tabaquismo (p 0.123) o ninguna de las variables de laboratorio estudiadas al ingreso (PCR, Ferritina y Dímero D).  </a:t>
            </a:r>
          </a:p>
          <a:p>
            <a:pPr algn="just"/>
            <a:r>
              <a:rPr lang="es-ES" sz="1000" dirty="0"/>
              <a:t>Las variables que resultaron estadísticamente significativas fueron el número de días de ingreso( 0.015), mala evolución del ingreso (p .000) y la necesidad o no de ventilación mecánica invasiva (0.02). </a:t>
            </a:r>
          </a:p>
          <a:p>
            <a:pPr algn="just"/>
            <a:r>
              <a:rPr lang="es-ES" sz="1000" dirty="0"/>
              <a:t>Los síntomas más frecuentes fueron la disnea y trastornos de ansiedad depresión tal y como se muestra en la imagen. Los servicios encargados del seguimiento de estos pacientes están indicados en la misma imagen. 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99542"/>
            <a:ext cx="3452203" cy="4094212"/>
          </a:xfrm>
          <a:prstGeom prst="rect">
            <a:avLst/>
          </a:prstGeom>
          <a:ln w="12700"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699542"/>
            <a:ext cx="4902973" cy="2664296"/>
          </a:xfrm>
          <a:prstGeom prst="rect">
            <a:avLst/>
          </a:prstGeom>
          <a:ln w="12700"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3995936" y="3443981"/>
            <a:ext cx="4902973" cy="1323439"/>
          </a:xfrm>
          <a:prstGeom prst="rect">
            <a:avLst/>
          </a:prstGeom>
          <a:noFill/>
          <a:ln w="12700">
            <a:solidFill>
              <a:srgbClr val="33CCCC"/>
            </a:solidFill>
          </a:ln>
        </p:spPr>
        <p:txBody>
          <a:bodyPr wrap="square" rtlCol="0">
            <a:spAutoFit/>
          </a:bodyPr>
          <a:lstStyle/>
          <a:p>
            <a:r>
              <a:rPr lang="es-ES" sz="1000" b="1" u="sng" dirty="0"/>
              <a:t>Conclusiones</a:t>
            </a:r>
            <a:r>
              <a:rPr lang="es-ES" sz="1000" dirty="0"/>
              <a:t/>
            </a:r>
            <a:br>
              <a:rPr lang="es-ES" sz="1000" dirty="0"/>
            </a:br>
            <a:r>
              <a:rPr lang="es-ES" sz="1000" dirty="0" smtClean="0"/>
              <a:t>Todas </a:t>
            </a:r>
            <a:r>
              <a:rPr lang="es-ES" sz="1000" dirty="0"/>
              <a:t>las variables que fueron significativas apuntan a formas más severas de la enfermedad, implicando más días de ingreso, necesidad de VMI o una mala evolución durante el ingreso. </a:t>
            </a:r>
          </a:p>
          <a:p>
            <a:r>
              <a:rPr lang="es-ES" sz="1000" dirty="0"/>
              <a:t>Sin embargo, otras comorbilidades clásicas no parecen estar relacionadas con los síntomas a largo plazo (edad y tabaquismo). </a:t>
            </a:r>
          </a:p>
          <a:p>
            <a:r>
              <a:rPr lang="es-ES" sz="1000" dirty="0"/>
              <a:t>Síntomas no presentes durante el ingreso ni previamente (psiquiátricos o neurológicos) son también causa de seguimiento en nuestras consultas</a:t>
            </a:r>
            <a:r>
              <a:rPr lang="es-ES" sz="1000" dirty="0" smtClean="0"/>
              <a:t>.</a:t>
            </a:r>
            <a:endParaRPr lang="es-E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471</Words>
  <Application>Microsoft Office PowerPoint</Application>
  <PresentationFormat>On-screen Show (16:9)</PresentationFormat>
  <Paragraphs>20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Tahoma</vt:lpstr>
      <vt:lpstr>Tema de Office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Alvaro Martinez Mesa</cp:lastModifiedBy>
  <cp:revision>4</cp:revision>
  <dcterms:created xsi:type="dcterms:W3CDTF">2022-01-11T08:55:46Z</dcterms:created>
  <dcterms:modified xsi:type="dcterms:W3CDTF">2022-04-06T18:23:50Z</dcterms:modified>
</cp:coreProperties>
</file>