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D1DE"/>
    <a:srgbClr val="F2DE02"/>
    <a:srgbClr val="16BD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07CEE2-80A4-4D99-BEA6-6BE62D7788A1}" v="1075" dt="2022-04-07T16:44:01.5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F561BCD-1382-76FD-E575-C43B7DF7E7DC}"/>
              </a:ext>
            </a:extLst>
          </p:cNvPr>
          <p:cNvSpPr txBox="1"/>
          <p:nvPr/>
        </p:nvSpPr>
        <p:spPr>
          <a:xfrm>
            <a:off x="1803400" y="88900"/>
            <a:ext cx="6654799" cy="1661993"/>
          </a:xfrm>
          <a:prstGeom prst="rect">
            <a:avLst/>
          </a:prstGeom>
          <a:solidFill>
            <a:srgbClr val="1DD1DE"/>
          </a:solidFill>
          <a:ln w="127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2100" b="1" dirty="0">
                <a:solidFill>
                  <a:schemeClr val="tx1"/>
                </a:solidFill>
                <a:latin typeface="Arial"/>
                <a:cs typeface="Arial"/>
              </a:rPr>
              <a:t>Características</a:t>
            </a:r>
            <a:r>
              <a:rPr lang="es-ES" sz="2100" b="1" dirty="0">
                <a:solidFill>
                  <a:schemeClr val="tx1"/>
                </a:solidFill>
                <a:latin typeface="Arial"/>
                <a:ea typeface="+mn-lt"/>
                <a:cs typeface="+mn-lt"/>
              </a:rPr>
              <a:t> del paciente que ingresa por SARS-CoV-2 durante el nuevo pico de incidencia de la sexta ola.</a:t>
            </a:r>
            <a:endParaRPr lang="es-ES" sz="2100" b="1">
              <a:solidFill>
                <a:schemeClr val="tx1"/>
              </a:solidFill>
              <a:latin typeface="Arial"/>
              <a:cs typeface="Arial"/>
            </a:endParaRPr>
          </a:p>
          <a:p>
            <a:pPr algn="ctr"/>
            <a:r>
              <a:rPr lang="es-ES" sz="1300" dirty="0">
                <a:solidFill>
                  <a:schemeClr val="tx1"/>
                </a:solidFill>
                <a:latin typeface="Arial"/>
                <a:cs typeface="Calibri"/>
              </a:rPr>
              <a:t>Autores: </a:t>
            </a:r>
            <a:r>
              <a:rPr lang="es-ES" sz="1300" dirty="0">
                <a:solidFill>
                  <a:schemeClr val="tx1"/>
                </a:solidFill>
                <a:latin typeface="Arial"/>
                <a:ea typeface="+mn-lt"/>
                <a:cs typeface="+mn-lt"/>
              </a:rPr>
              <a:t>J. López García, L. Piñel Jiménez, A. Martínez Mesa, E. Sánchez Alvarez, D.E. Vega Lizarazo, J.L. Velasco Garrido.</a:t>
            </a:r>
            <a:endParaRPr lang="es-ES" sz="1300" dirty="0">
              <a:solidFill>
                <a:schemeClr val="tx1"/>
              </a:solidFill>
              <a:latin typeface="Arial"/>
              <a:cs typeface="Calibri"/>
            </a:endParaRPr>
          </a:p>
          <a:p>
            <a:pPr algn="ctr"/>
            <a:r>
              <a:rPr lang="es-ES" sz="1300" dirty="0">
                <a:solidFill>
                  <a:schemeClr val="tx1"/>
                </a:solidFill>
                <a:latin typeface="Arial"/>
                <a:cs typeface="Calibri"/>
              </a:rPr>
              <a:t>Hospital Universitario Virgen de la Victoria 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E0C4893-8152-33CE-F68E-4D8FA5BE8DC8}"/>
              </a:ext>
            </a:extLst>
          </p:cNvPr>
          <p:cNvSpPr txBox="1"/>
          <p:nvPr/>
        </p:nvSpPr>
        <p:spPr>
          <a:xfrm>
            <a:off x="200025" y="1965325"/>
            <a:ext cx="1765300" cy="307777"/>
          </a:xfrm>
          <a:prstGeom prst="rect">
            <a:avLst/>
          </a:prstGeom>
          <a:solidFill>
            <a:srgbClr val="16BDC9"/>
          </a:solidFill>
          <a:ln w="127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rial"/>
                <a:cs typeface="Arial"/>
              </a:rPr>
              <a:t>INTRODUCCION</a:t>
            </a:r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4FB07C3-72D1-BC4A-5AC7-B65423233F72}"/>
              </a:ext>
            </a:extLst>
          </p:cNvPr>
          <p:cNvSpPr txBox="1"/>
          <p:nvPr/>
        </p:nvSpPr>
        <p:spPr>
          <a:xfrm>
            <a:off x="120650" y="2273300"/>
            <a:ext cx="880745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300" dirty="0">
                <a:latin typeface="Arial"/>
                <a:ea typeface="+mn-lt"/>
                <a:cs typeface="+mn-lt"/>
              </a:rPr>
              <a:t>A mediados de noviembre de 2021 comenzamos a observar diariamente un repunte de la incidencia de infección por SARS-CoV-2. El 24 de noviembre, una nueva variante (Ómicron) es identificada y el 26 de noviembre la OMS la declara como variante preocupante. Aún son muchas las incertidumbres acerca de la gravedad, transmisibilidad o capacidad para evadir una vacuna y propagarse de esta nueva variante. </a:t>
            </a:r>
            <a:endParaRPr lang="es-ES" sz="1300" dirty="0">
              <a:latin typeface="Arial"/>
              <a:cs typeface="Arial"/>
            </a:endParaRPr>
          </a:p>
          <a:p>
            <a:r>
              <a:rPr lang="es-ES" sz="1300" dirty="0">
                <a:latin typeface="Arial"/>
                <a:cs typeface="Arial"/>
              </a:rPr>
              <a:t>El </a:t>
            </a:r>
            <a:r>
              <a:rPr lang="es-ES" sz="1300" b="1" dirty="0">
                <a:latin typeface="Arial"/>
                <a:cs typeface="Arial"/>
              </a:rPr>
              <a:t>objetivo</a:t>
            </a:r>
            <a:r>
              <a:rPr lang="es-ES" sz="1300" dirty="0">
                <a:latin typeface="Arial"/>
                <a:cs typeface="Arial"/>
              </a:rPr>
              <a:t> de este estudio ha sido conocer y describir las principales características de los pacientes ingresados durante este nuevo repunte de contagios, así como evaluar su evolución durante el ingreso.  </a:t>
            </a:r>
            <a:endParaRPr lang="es-ES" dirty="0">
              <a:cs typeface="Calibri"/>
            </a:endParaRPr>
          </a:p>
          <a:p>
            <a:endParaRPr lang="es-ES" dirty="0">
              <a:latin typeface="Calibri"/>
              <a:cs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E285533-089C-AAE5-7BD4-D6A1FB55558C}"/>
              </a:ext>
            </a:extLst>
          </p:cNvPr>
          <p:cNvSpPr txBox="1"/>
          <p:nvPr/>
        </p:nvSpPr>
        <p:spPr>
          <a:xfrm>
            <a:off x="196850" y="3689350"/>
            <a:ext cx="1651000" cy="307777"/>
          </a:xfrm>
          <a:prstGeom prst="rect">
            <a:avLst/>
          </a:prstGeom>
          <a:solidFill>
            <a:srgbClr val="16BDC9"/>
          </a:solidFill>
          <a:ln w="127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rial"/>
                <a:cs typeface="Calibri"/>
              </a:rPr>
              <a:t>METODOLOGIA</a:t>
            </a:r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45D2C68-1BD9-EE51-AD13-CEBD87E007D3}"/>
              </a:ext>
            </a:extLst>
          </p:cNvPr>
          <p:cNvSpPr txBox="1"/>
          <p:nvPr/>
        </p:nvSpPr>
        <p:spPr>
          <a:xfrm>
            <a:off x="123825" y="4022725"/>
            <a:ext cx="8750300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300" dirty="0">
                <a:latin typeface="Arial"/>
                <a:ea typeface="+mn-lt"/>
                <a:cs typeface="+mn-lt"/>
              </a:rPr>
              <a:t>Hemos realizado un estudio descriptivo retrospectivo, en el que mediante un muestreo aleatorio sistemático se han incluido pacientes ingresados debido a infección por SARS-CoV-2 desde mediados de noviembre hasta el final de diciembre de 2021. Se han recogido variables epidemiológicas, clínicas y demográficas a partir de la historia clínica informatizada del paciente.  </a:t>
            </a:r>
            <a:endParaRPr lang="es-ES" sz="1300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FE637C2-33C9-B01A-65DB-2F7FA737800A}"/>
              </a:ext>
            </a:extLst>
          </p:cNvPr>
          <p:cNvSpPr txBox="1"/>
          <p:nvPr/>
        </p:nvSpPr>
        <p:spPr>
          <a:xfrm>
            <a:off x="101600" y="635000"/>
            <a:ext cx="1619250" cy="307777"/>
          </a:xfrm>
          <a:prstGeom prst="rect">
            <a:avLst/>
          </a:prstGeom>
          <a:solidFill>
            <a:srgbClr val="1DD1DE"/>
          </a:solidFill>
          <a:ln w="127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 dirty="0">
                <a:solidFill>
                  <a:schemeClr val="tx1"/>
                </a:solidFill>
                <a:latin typeface="Arial"/>
                <a:cs typeface="Calibri"/>
              </a:rPr>
              <a:t>RESULTADOS</a:t>
            </a:r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BEC516C-D40C-AA2C-1EFA-D9FC26966BCD}"/>
              </a:ext>
            </a:extLst>
          </p:cNvPr>
          <p:cNvSpPr txBox="1"/>
          <p:nvPr/>
        </p:nvSpPr>
        <p:spPr>
          <a:xfrm>
            <a:off x="101600" y="1035050"/>
            <a:ext cx="2755900" cy="41703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300" dirty="0">
                <a:latin typeface="Arial"/>
                <a:ea typeface="+mn-lt"/>
                <a:cs typeface="+mn-lt"/>
              </a:rPr>
              <a:t>- El 59% de la muestra eran hombres y 41% mujeres, con una edad media de 58.8 años. </a:t>
            </a:r>
          </a:p>
          <a:p>
            <a:r>
              <a:rPr lang="es-ES" sz="1300" dirty="0">
                <a:latin typeface="Arial"/>
                <a:ea typeface="+mn-lt"/>
                <a:cs typeface="+mn-lt"/>
              </a:rPr>
              <a:t>- Al ingreso el 83% presentó una radiografía de tórax patológica, así como, unos valores medios de PCR 86.5, LDH 292.5, Ferritina 888 y DD 1021. </a:t>
            </a:r>
          </a:p>
          <a:p>
            <a:r>
              <a:rPr lang="es-ES" sz="1300" dirty="0">
                <a:latin typeface="Arial"/>
                <a:ea typeface="+mn-lt"/>
                <a:cs typeface="+mn-lt"/>
              </a:rPr>
              <a:t>- Solamente el 6% precisó de ingreso en UCI con una estancia media de 8 días. </a:t>
            </a:r>
            <a:endParaRPr lang="es-ES" sz="1300">
              <a:latin typeface="Arial"/>
              <a:ea typeface="+mn-lt"/>
              <a:cs typeface="+mn-lt"/>
            </a:endParaRPr>
          </a:p>
          <a:p>
            <a:r>
              <a:rPr lang="es-ES" sz="1300" dirty="0">
                <a:latin typeface="Arial"/>
                <a:ea typeface="+mn-lt"/>
                <a:cs typeface="+mn-lt"/>
              </a:rPr>
              <a:t>- Durante el ingreso el 70% requirió oxigenoterapia, el 71% requirió corticoides por vía sistémica y en torno al 47% recibió antibioterapia, siendo preciso en ocasiones continuar con alguno de estos tratamientos al alta domiciliaria. </a:t>
            </a:r>
            <a:endParaRPr lang="es-ES" sz="1300">
              <a:latin typeface="Arial"/>
              <a:cs typeface="Calibri"/>
            </a:endParaRPr>
          </a:p>
          <a:p>
            <a:pPr algn="l"/>
            <a:endParaRPr lang="es-ES" dirty="0">
              <a:cs typeface="Calibri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82E783-9CE3-707F-E45B-70B95ED9DC56}"/>
              </a:ext>
            </a:extLst>
          </p:cNvPr>
          <p:cNvSpPr txBox="1"/>
          <p:nvPr/>
        </p:nvSpPr>
        <p:spPr>
          <a:xfrm>
            <a:off x="2978150" y="2698750"/>
            <a:ext cx="1689100" cy="369332"/>
          </a:xfrm>
          <a:prstGeom prst="rect">
            <a:avLst/>
          </a:prstGeom>
          <a:solidFill>
            <a:srgbClr val="1DD1DE"/>
          </a:solidFill>
          <a:ln w="127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dirty="0">
                <a:solidFill>
                  <a:schemeClr val="tx1"/>
                </a:solidFill>
                <a:cs typeface="Calibri"/>
              </a:rPr>
              <a:t>CONCLUSIONES</a:t>
            </a:r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7688C9E-36BF-32D6-A60B-AB22783EE9A8}"/>
              </a:ext>
            </a:extLst>
          </p:cNvPr>
          <p:cNvSpPr txBox="1"/>
          <p:nvPr/>
        </p:nvSpPr>
        <p:spPr>
          <a:xfrm>
            <a:off x="2959100" y="3124200"/>
            <a:ext cx="5975350" cy="196977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300" dirty="0">
                <a:latin typeface="Arial"/>
                <a:ea typeface="+mn-lt"/>
                <a:cs typeface="+mn-lt"/>
              </a:rPr>
              <a:t>- Para la amplia mayoría de los pacientes ingresados, se trató de su primer episodio de infección por SARS-CoV-2 a pesar de que gran parte de la muestra presentaba una correcta pauta vacunal. </a:t>
            </a:r>
            <a:endParaRPr lang="es-ES" sz="1300" dirty="0">
              <a:latin typeface="Arial"/>
              <a:cs typeface="Arial"/>
            </a:endParaRPr>
          </a:p>
          <a:p>
            <a:r>
              <a:rPr lang="es-ES" sz="1300" dirty="0">
                <a:latin typeface="Arial"/>
                <a:ea typeface="+mn-lt"/>
                <a:cs typeface="+mn-lt"/>
              </a:rPr>
              <a:t>- Tan solo un pequeño porcentaje precisó de ingreso en la Unidad de Cuidados Intensivos y la mortalidad fue muy baja. </a:t>
            </a:r>
            <a:endParaRPr lang="es-ES" sz="1300">
              <a:latin typeface="Arial"/>
              <a:cs typeface="Arial"/>
            </a:endParaRPr>
          </a:p>
          <a:p>
            <a:r>
              <a:rPr lang="es-ES" sz="1300" dirty="0">
                <a:latin typeface="Arial"/>
                <a:ea typeface="+mn-lt"/>
                <a:cs typeface="+mn-lt"/>
              </a:rPr>
              <a:t>- Actualmente son necesarios más estudios para evaluar con certeza el perfil del paciente que ingresa y ver si éste podría haber diferido de forma significativa con respecto a oleadas previas.</a:t>
            </a:r>
            <a:endParaRPr lang="es-ES" sz="1300" dirty="0">
              <a:latin typeface="Arial"/>
            </a:endParaRPr>
          </a:p>
          <a:p>
            <a:pPr algn="l"/>
            <a:endParaRPr lang="es-ES" dirty="0">
              <a:cs typeface="Calibri"/>
            </a:endParaRPr>
          </a:p>
        </p:txBody>
      </p:sp>
      <p:pic>
        <p:nvPicPr>
          <p:cNvPr id="5" name="Imagen 10" descr="Tabla&#10;&#10;Descripción generada automáticamente">
            <a:extLst>
              <a:ext uri="{FF2B5EF4-FFF2-40B4-BE49-F238E27FC236}">
                <a16:creationId xmlns:a16="http://schemas.microsoft.com/office/drawing/2014/main" id="{7C045D90-3E51-9343-432B-0B5A345C4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69050"/>
            <a:ext cx="2743200" cy="2824200"/>
          </a:xfrm>
          <a:prstGeom prst="rect">
            <a:avLst/>
          </a:prstGeom>
        </p:spPr>
      </p:pic>
      <p:pic>
        <p:nvPicPr>
          <p:cNvPr id="11" name="Imagen 11" descr="Tabla&#10;&#10;Descripción generada automáticamente">
            <a:extLst>
              <a:ext uri="{FF2B5EF4-FFF2-40B4-BE49-F238E27FC236}">
                <a16:creationId xmlns:a16="http://schemas.microsoft.com/office/drawing/2014/main" id="{01616F38-F990-1D38-56D9-1FD42960E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150" y="166291"/>
            <a:ext cx="2889250" cy="23280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339</cp:revision>
  <dcterms:created xsi:type="dcterms:W3CDTF">2022-01-11T08:55:46Z</dcterms:created>
  <dcterms:modified xsi:type="dcterms:W3CDTF">2022-04-07T16:44:53Z</dcterms:modified>
</cp:coreProperties>
</file>