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CC"/>
    <a:srgbClr val="00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658" y="67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06/04/2022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06/04/2022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06/04/2022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06/04/2022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06/04/2022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06/04/2022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06/04/2022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06/04/2022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06/04/2022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06/04/2022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06/04/2022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t>06/04/2022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327" y="479162"/>
            <a:ext cx="8352928" cy="877163"/>
          </a:xfrm>
          <a:prstGeom prst="rect">
            <a:avLst/>
          </a:prstGeom>
          <a:noFill/>
          <a:ln w="12700">
            <a:solidFill>
              <a:srgbClr val="33CCCC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2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EFECTOS DE BENRALIZUMAB EN EL PACIENTE CON ASMA </a:t>
            </a:r>
            <a:r>
              <a:rPr lang="es-ES" sz="2200" dirty="0" smtClean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GRAVE</a:t>
            </a:r>
          </a:p>
          <a:p>
            <a:pPr algn="r"/>
            <a:r>
              <a:rPr lang="es-ES" sz="900" dirty="0" err="1" smtClean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A.Martinez</a:t>
            </a:r>
            <a:r>
              <a:rPr lang="es-ES" sz="900" dirty="0" smtClean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Mesa, L. </a:t>
            </a:r>
            <a:r>
              <a:rPr lang="es-ES" sz="900" dirty="0" err="1" smtClean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Piñel</a:t>
            </a:r>
            <a:r>
              <a:rPr lang="es-ES" sz="900" dirty="0" smtClean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900" dirty="0" err="1" smtClean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Jimenez</a:t>
            </a:r>
            <a:r>
              <a:rPr lang="es-ES" sz="900" dirty="0" smtClean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, B. </a:t>
            </a:r>
            <a:r>
              <a:rPr lang="es-ES" sz="900" dirty="0" err="1" smtClean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Gomez</a:t>
            </a:r>
            <a:r>
              <a:rPr lang="es-ES" sz="900" dirty="0" smtClean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900" dirty="0" err="1" smtClean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Rodriguez</a:t>
            </a:r>
            <a:r>
              <a:rPr lang="es-ES" sz="900" dirty="0" smtClean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, N. Reina Marfil, D. </a:t>
            </a:r>
            <a:r>
              <a:rPr lang="es-ES" sz="900" dirty="0" err="1" smtClean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Garcia</a:t>
            </a:r>
            <a:r>
              <a:rPr lang="es-ES" sz="900" dirty="0" smtClean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900" dirty="0" err="1" smtClean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Lopez</a:t>
            </a:r>
            <a:r>
              <a:rPr lang="es-ES" sz="900" dirty="0" smtClean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, E.B. Cabrera Cesar.</a:t>
            </a:r>
          </a:p>
          <a:p>
            <a:pPr algn="r"/>
            <a:r>
              <a:rPr lang="es-ES" sz="900" dirty="0" smtClean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Hospital Universitario Virgen de la Victoria. Málaga</a:t>
            </a:r>
            <a:endParaRPr lang="es-ES" dirty="0"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327" y="1419622"/>
            <a:ext cx="2376473" cy="3323987"/>
          </a:xfrm>
          <a:prstGeom prst="rect">
            <a:avLst/>
          </a:prstGeom>
          <a:noFill/>
          <a:ln w="12700">
            <a:solidFill>
              <a:srgbClr val="33CCCC"/>
            </a:solidFill>
          </a:ln>
        </p:spPr>
        <p:txBody>
          <a:bodyPr wrap="square" rtlCol="0">
            <a:spAutoFit/>
          </a:bodyPr>
          <a:lstStyle/>
          <a:p>
            <a:r>
              <a:rPr lang="es-ES" sz="1400" u="sng" dirty="0" smtClean="0">
                <a:latin typeface="+mj-lt"/>
              </a:rPr>
              <a:t>Introducción</a:t>
            </a:r>
          </a:p>
          <a:p>
            <a:pPr algn="just"/>
            <a:r>
              <a:rPr lang="es-ES" sz="1400" dirty="0" err="1">
                <a:latin typeface="+mj-lt"/>
              </a:rPr>
              <a:t>Benralizumab</a:t>
            </a:r>
            <a:r>
              <a:rPr lang="es-ES" sz="1400" dirty="0">
                <a:latin typeface="+mj-lt"/>
              </a:rPr>
              <a:t> es un anticuerpo monoclonal que se usa en el asma severo no controlado. Tiene afinidad por la subunidad alfa del receptor de </a:t>
            </a:r>
            <a:r>
              <a:rPr lang="es-ES" sz="1400" dirty="0" err="1">
                <a:latin typeface="+mj-lt"/>
              </a:rPr>
              <a:t>interleuquina</a:t>
            </a:r>
            <a:r>
              <a:rPr lang="es-ES" sz="1400" dirty="0">
                <a:latin typeface="+mj-lt"/>
              </a:rPr>
              <a:t> 5 (IL5) del </a:t>
            </a:r>
            <a:r>
              <a:rPr lang="es-ES" sz="1400" dirty="0" err="1" smtClean="0">
                <a:latin typeface="+mj-lt"/>
              </a:rPr>
              <a:t>eosinófilo</a:t>
            </a:r>
            <a:r>
              <a:rPr lang="es-ES" sz="1400" dirty="0">
                <a:latin typeface="+mj-lt"/>
              </a:rPr>
              <a:t>, causando la apoptosis y disminuyendo la inflamación mediada por éste. </a:t>
            </a:r>
          </a:p>
          <a:p>
            <a:pPr algn="just"/>
            <a:r>
              <a:rPr lang="es-ES" sz="1400" dirty="0">
                <a:latin typeface="+mj-lt"/>
              </a:rPr>
              <a:t>El objetivo de nuestro estudio ha sido ver la evolución de estos pacientes durante el primer año de tratamiento.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03848" y="1419622"/>
            <a:ext cx="5544616" cy="1169551"/>
          </a:xfrm>
          <a:prstGeom prst="rect">
            <a:avLst/>
          </a:prstGeom>
          <a:noFill/>
          <a:ln w="12700">
            <a:solidFill>
              <a:srgbClr val="33CCCC"/>
            </a:solidFill>
          </a:ln>
        </p:spPr>
        <p:txBody>
          <a:bodyPr wrap="square" rtlCol="0">
            <a:spAutoFit/>
          </a:bodyPr>
          <a:lstStyle/>
          <a:p>
            <a:r>
              <a:rPr lang="es-ES" sz="1400" u="sng" dirty="0" smtClean="0">
                <a:latin typeface="+mj-lt"/>
              </a:rPr>
              <a:t>Material y Método</a:t>
            </a:r>
          </a:p>
          <a:p>
            <a:pPr algn="just"/>
            <a:r>
              <a:rPr lang="es-ES" sz="1400" dirty="0" smtClean="0">
                <a:latin typeface="+mj-lt"/>
              </a:rPr>
              <a:t>Es </a:t>
            </a:r>
            <a:r>
              <a:rPr lang="es-ES" sz="1400" dirty="0">
                <a:latin typeface="+mj-lt"/>
              </a:rPr>
              <a:t>un estudio retrospectivo de los 32 pacientes que habían completado un año de tratamiento con </a:t>
            </a:r>
            <a:r>
              <a:rPr lang="es-ES" sz="1400" dirty="0" err="1">
                <a:latin typeface="+mj-lt"/>
              </a:rPr>
              <a:t>benralizumab</a:t>
            </a:r>
            <a:r>
              <a:rPr lang="es-ES" sz="1400" dirty="0">
                <a:latin typeface="+mj-lt"/>
              </a:rPr>
              <a:t> en la consulta de asma. Recogiéndose variables durante los 12 meses previos y posteriores al inicio del tratamiento.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03848" y="2715766"/>
            <a:ext cx="5544616" cy="2031325"/>
          </a:xfrm>
          <a:prstGeom prst="rect">
            <a:avLst/>
          </a:prstGeom>
          <a:noFill/>
          <a:ln w="12700">
            <a:solidFill>
              <a:srgbClr val="33CCCC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1400" u="sng" dirty="0" smtClean="0"/>
              <a:t>Resultados</a:t>
            </a:r>
            <a:endParaRPr lang="es-ES" sz="1400" u="sng" dirty="0"/>
          </a:p>
          <a:p>
            <a:pPr algn="just"/>
            <a:r>
              <a:rPr lang="es-ES" sz="1400" dirty="0"/>
              <a:t>La edad media fue 56 años siendo el 65,63% mujeres. Los cambios en la </a:t>
            </a:r>
            <a:r>
              <a:rPr lang="es-ES" sz="1400" dirty="0" err="1"/>
              <a:t>eosinofilia</a:t>
            </a:r>
            <a:r>
              <a:rPr lang="es-ES" sz="1400" dirty="0"/>
              <a:t> , FEV1 y  dosis de </a:t>
            </a:r>
            <a:r>
              <a:rPr lang="es-ES" sz="1400" dirty="0" err="1"/>
              <a:t>prednisona</a:t>
            </a:r>
            <a:r>
              <a:rPr lang="es-ES" sz="1400" dirty="0"/>
              <a:t> se muestra en la figura 1. Obteniéndose una p&lt;0,001 para las tres variables.  El porcentaje de cambio a lo largo del primer año se muestra en la figura 2</a:t>
            </a:r>
          </a:p>
          <a:p>
            <a:pPr algn="just"/>
            <a:r>
              <a:rPr lang="es-ES" sz="1400" dirty="0"/>
              <a:t>El número de pacientes </a:t>
            </a:r>
            <a:r>
              <a:rPr lang="es-ES" sz="1400" dirty="0" err="1"/>
              <a:t>corticodependientes</a:t>
            </a:r>
            <a:r>
              <a:rPr lang="es-ES" sz="1400" dirty="0"/>
              <a:t> se redujo de forma significativa de 14 a 3 (p 0.001). </a:t>
            </a:r>
          </a:p>
          <a:p>
            <a:pPr algn="just"/>
            <a:r>
              <a:rPr lang="es-ES" sz="1400" dirty="0"/>
              <a:t>El número de visitas a Urgencias anual pasó de 2,07 a 0,47 tras el inicio del fármaco (p 0,001). El número de ingresos totales paso de 11 a 1</a:t>
            </a:r>
            <a:r>
              <a:rPr lang="es-ES" sz="1400" dirty="0" smtClean="0"/>
              <a:t>.</a:t>
            </a:r>
            <a:endParaRPr lang="es-E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715766"/>
            <a:ext cx="3619025" cy="223776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43652"/>
            <a:ext cx="8100392" cy="187211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417845" y="3147814"/>
            <a:ext cx="4050196" cy="1169551"/>
          </a:xfrm>
          <a:prstGeom prst="rect">
            <a:avLst/>
          </a:prstGeom>
          <a:noFill/>
          <a:ln w="12700">
            <a:solidFill>
              <a:srgbClr val="33CCCC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1400" u="sng" dirty="0" smtClean="0"/>
              <a:t>Conclusiones</a:t>
            </a:r>
            <a:endParaRPr lang="es-ES" u="sng" dirty="0"/>
          </a:p>
          <a:p>
            <a:pPr algn="just"/>
            <a:r>
              <a:rPr lang="es-ES" sz="1400" dirty="0"/>
              <a:t>Concluimos que </a:t>
            </a:r>
            <a:r>
              <a:rPr lang="es-ES" sz="1400" dirty="0" err="1"/>
              <a:t>benralizumab</a:t>
            </a:r>
            <a:r>
              <a:rPr lang="es-ES" sz="1400" dirty="0"/>
              <a:t> es un fármaco útil en el tratamiento del asma grave al disminuir la inflamación </a:t>
            </a:r>
            <a:r>
              <a:rPr lang="es-ES" sz="1400" dirty="0" err="1"/>
              <a:t>eosinofílica</a:t>
            </a:r>
            <a:r>
              <a:rPr lang="es-ES" sz="1400" dirty="0"/>
              <a:t>, disminuyendo la </a:t>
            </a:r>
            <a:r>
              <a:rPr lang="es-ES" sz="1400" dirty="0" err="1"/>
              <a:t>corticodependencia</a:t>
            </a:r>
            <a:r>
              <a:rPr lang="es-ES" sz="1400" dirty="0"/>
              <a:t> y aumentado el FEV1.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289</Words>
  <Application>Microsoft Office PowerPoint</Application>
  <PresentationFormat>On-screen Show (16:9)</PresentationFormat>
  <Paragraphs>14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Tahoma</vt:lpstr>
      <vt:lpstr>Tema de Office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Alvaro Martinez Mesa</cp:lastModifiedBy>
  <cp:revision>4</cp:revision>
  <dcterms:created xsi:type="dcterms:W3CDTF">2022-01-11T08:55:46Z</dcterms:created>
  <dcterms:modified xsi:type="dcterms:W3CDTF">2022-04-06T18:27:43Z</dcterms:modified>
</cp:coreProperties>
</file>