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8E91"/>
    <a:srgbClr val="83B3B7"/>
    <a:srgbClr val="BAECFE"/>
    <a:srgbClr val="B1FDFD"/>
    <a:srgbClr val="31D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52" y="-8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Gomez Rebollo" userId="f5518507222d7245" providerId="LiveId" clId="{93667C87-29AF-4327-9F15-06F62E41DAB5}"/>
    <pc:docChg chg="undo custSel modSld">
      <pc:chgData name="Cristina Gomez Rebollo" userId="f5518507222d7245" providerId="LiveId" clId="{93667C87-29AF-4327-9F15-06F62E41DAB5}" dt="2022-04-06T18:59:32.020" v="182" actId="20577"/>
      <pc:docMkLst>
        <pc:docMk/>
      </pc:docMkLst>
      <pc:sldChg chg="modSp mod">
        <pc:chgData name="Cristina Gomez Rebollo" userId="f5518507222d7245" providerId="LiveId" clId="{93667C87-29AF-4327-9F15-06F62E41DAB5}" dt="2022-04-06T18:59:32.020" v="182" actId="20577"/>
        <pc:sldMkLst>
          <pc:docMk/>
          <pc:sldMk cId="2753485502" sldId="257"/>
        </pc:sldMkLst>
        <pc:graphicFrameChg chg="modGraphic">
          <ac:chgData name="Cristina Gomez Rebollo" userId="f5518507222d7245" providerId="LiveId" clId="{93667C87-29AF-4327-9F15-06F62E41DAB5}" dt="2022-04-06T18:59:32.020" v="182" actId="20577"/>
          <ac:graphicFrameMkLst>
            <pc:docMk/>
            <pc:sldMk cId="2753485502" sldId="257"/>
            <ac:graphicFrameMk id="9" creationId="{BBEEEF27-6EC3-426E-9DD6-95F50F6AE6CA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C9B60-02AF-488B-8982-4DCA09EB8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92D79D-D920-4C2D-8E5D-036EE2C530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800F37-1C82-4B42-8B16-60FEA812E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3F6E63-84A0-4652-8F22-B72C42E1A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78C613-28D5-4F11-B60B-74E020B1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27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B0F20-FBC5-408F-B619-41126178A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4861D3E-4EEC-4A66-B1E5-0F6673387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FDC181-F374-4626-BD2F-4657E5899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8D8125-B2C0-479D-BCE6-DE38E9E3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66B837-D2CA-49DB-B59F-2B980C326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198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063DEC-C4EF-4DCB-84A9-537D44CD2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F70A57-20C4-4326-B5F7-D5723F5CA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445FAF-1971-4BA9-A8B2-4D0217F04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0FECF-0D13-4C7A-B3B1-0C9A9E79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A31BCC-BF11-4E04-A917-C164E17FE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22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5C2F4-56E7-493E-A756-60499AA7E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80D8A8-3871-435A-8C79-30E70448C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ED8EDE-983F-4183-917A-27534EFF3E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17EC7D-E263-44B6-89A3-DAECF89B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F73E5A-1440-456F-93A4-A4279908E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93BA24-C407-4B4A-BB3B-4583D5F1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780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2056B-3F55-4BE2-A706-2CC92C73B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EFB25C-4489-4D05-AFFD-F6C91352D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101101-43C8-4DE6-B8C0-B604D5733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260E3E9-80F5-47D8-9E19-4A5D21CBE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6B783AE-1208-4B31-B39B-CB411ECE9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7D7ECA-E4DD-4AC0-9FD8-3481CFDDA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7669D56-727A-4D2A-8C98-1F6E115C0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4D70D57-F2A1-4C94-95A8-5149105A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468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764A8-58E8-4FE8-91B4-C5D6205F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3522A7D-D0C8-4F3D-9342-8FA6E6120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F64286-0274-4EED-9446-3AD56FF4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E5D02E-E0C6-4D0D-BF0F-4523273F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5910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3E058B-C5B3-4B93-8D8C-2050AF3C9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4ADD39-A4B9-4375-8666-AFEB49F54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1FE16C-8718-46CC-9400-B1D5FE8D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25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AEFB4A-3F2C-4218-A120-76E267FA3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82751F-5CE4-4C50-9ECE-88F54C006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D3600D-DEDA-4558-B7AB-4C3312825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02E743-6687-4163-B8A4-CD54BAF16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B702C6-0208-41A8-AF6C-D0C267F3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3C654A-C4C8-4B1F-8C7C-4EE744BE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24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15AF3-E829-41B5-BBD8-38B761ECE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1CEAC37-ECAE-4207-8808-F55625C265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D2C69E-0B4A-4DCC-9DB9-5C7E13FC0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E10FD8-6A17-4DF7-8802-1EEBFBA38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DCB757-6D8C-45A0-A52C-DAB02C9EC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2E7BA8-1F7D-45A5-B5FC-47DB551B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6316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CB611-3B34-4FC3-AFB0-3FEF0935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4B62A3E-788B-4855-81DA-8F476522D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8E3A75-C6B2-439C-AF9F-752E373DB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0301EB-0824-4DB3-8562-55989887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D3213C-CEC4-4F99-AD18-9EC899C8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386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AA79BB-806A-4706-ADBC-BC1C07470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A6621EA-2433-43E7-94C4-18B115FB3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7A3F63-1FB3-4815-BF5F-576DCB88A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3AF895-33F3-4DA9-9BEC-6EB7B4AE4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D37A44-C08A-4670-893E-B57E1033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58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67F399-A54A-4098-9221-20383BE3F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10275D-51A9-4B4A-84E0-9ACBCB051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367447-4988-4C21-8448-F38E23A6A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E7EEA2-B42F-407A-B929-B0185F1424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772A84-A5FE-492D-BD5C-2C497477F6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988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96C548-5BCB-4E65-9219-ED8B5A951BE7}"/>
              </a:ext>
            </a:extLst>
          </p:cNvPr>
          <p:cNvSpPr txBox="1"/>
          <p:nvPr/>
        </p:nvSpPr>
        <p:spPr>
          <a:xfrm>
            <a:off x="0" y="29452"/>
            <a:ext cx="6876256" cy="1148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300" b="1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 Y PRECISIÓN DIAGNÓSTICA DE LA PUNCIÓN-ASPIRACIÓN CON AGUJA FINA EN ECOBRONCOSCOPIA (PAAF-EBUS) EN NUESTRA UNIDAD.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Gómez Rebollo</a:t>
            </a:r>
            <a:r>
              <a:rPr lang="es-ES" sz="1000" b="1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MS. Arenas-De Larriva</a:t>
            </a:r>
            <a:r>
              <a:rPr lang="es-ES" sz="1000" b="1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E. Mira Padilla</a:t>
            </a:r>
            <a:r>
              <a:rPr lang="es-ES" sz="1000" b="1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FJ. </a:t>
            </a:r>
            <a:r>
              <a:rPr lang="es-ES" sz="10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Cosano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Povedano</a:t>
            </a:r>
            <a:r>
              <a:rPr lang="es-ES" sz="1000" b="1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r>
              <a:rPr lang="es-ES" sz="8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Servicio de Neumología. Hospital Universitario Reina Sofia, Córdoba, España.</a:t>
            </a:r>
          </a:p>
          <a:p>
            <a:r>
              <a:rPr lang="es-ES" sz="80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Servicio de Neumología. Hospital Universitario Reina Sofia. Instituto Maimónides de Investigación Biomédica (IMIBIC). Córdoba, España.</a:t>
            </a:r>
          </a:p>
        </p:txBody>
      </p:sp>
      <p:pic>
        <p:nvPicPr>
          <p:cNvPr id="4" name="Imagen 3" descr="Texto&#10;&#10;Descripción generada automáticamente con confianza media">
            <a:extLst>
              <a:ext uri="{FF2B5EF4-FFF2-40B4-BE49-F238E27FC236}">
                <a16:creationId xmlns:a16="http://schemas.microsoft.com/office/drawing/2014/main" id="{46260D5D-DEA2-45BD-9BBB-8EA917D017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638" y="327641"/>
            <a:ext cx="2540187" cy="720077"/>
          </a:xfrm>
          <a:prstGeom prst="rect">
            <a:avLst/>
          </a:prstGeom>
        </p:spPr>
      </p:pic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0A2BECA-57C2-4953-A7AD-58B76A695CE1}"/>
              </a:ext>
            </a:extLst>
          </p:cNvPr>
          <p:cNvCxnSpPr/>
          <p:nvPr/>
        </p:nvCxnSpPr>
        <p:spPr>
          <a:xfrm>
            <a:off x="-19310" y="1275606"/>
            <a:ext cx="9252520" cy="0"/>
          </a:xfrm>
          <a:prstGeom prst="line">
            <a:avLst/>
          </a:prstGeom>
          <a:ln w="12700">
            <a:solidFill>
              <a:srgbClr val="1B8E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87A04E6-028A-4AD0-9E9F-0F30E8E8C77F}"/>
              </a:ext>
            </a:extLst>
          </p:cNvPr>
          <p:cNvSpPr txBox="1"/>
          <p:nvPr/>
        </p:nvSpPr>
        <p:spPr>
          <a:xfrm>
            <a:off x="-19310" y="2834897"/>
            <a:ext cx="6143479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u="sng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  <a:endParaRPr lang="es-ES" sz="1000" dirty="0">
              <a:solidFill>
                <a:srgbClr val="1B8E9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909A09-D424-499A-B085-70B4541E72A2}"/>
              </a:ext>
            </a:extLst>
          </p:cNvPr>
          <p:cNvSpPr txBox="1"/>
          <p:nvPr/>
        </p:nvSpPr>
        <p:spPr>
          <a:xfrm>
            <a:off x="649" y="1359399"/>
            <a:ext cx="6192688" cy="530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u="sng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  <a:endParaRPr lang="es-ES" sz="1000" dirty="0">
              <a:solidFill>
                <a:srgbClr val="1B8E9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PAAF-EBUS es la primera técnica a realizar en el estudio de adenopatías </a:t>
            </a:r>
            <a:r>
              <a:rPr lang="es-ES" sz="10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hiliomediastínicas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943AFAE-8BC2-4646-9808-9FB26F40CF50}"/>
              </a:ext>
            </a:extLst>
          </p:cNvPr>
          <p:cNvSpPr txBox="1"/>
          <p:nvPr/>
        </p:nvSpPr>
        <p:spPr>
          <a:xfrm>
            <a:off x="278964" y="1937164"/>
            <a:ext cx="1689470" cy="753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Precisión diagnóstica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asa de complicaciones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3124A2D-A656-4E49-80FF-EB595579306A}"/>
              </a:ext>
            </a:extLst>
          </p:cNvPr>
          <p:cNvGrpSpPr/>
          <p:nvPr/>
        </p:nvGrpSpPr>
        <p:grpSpPr>
          <a:xfrm>
            <a:off x="162206" y="1969406"/>
            <a:ext cx="4761282" cy="678094"/>
            <a:chOff x="467544" y="1959504"/>
            <a:chExt cx="4761282" cy="678094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FC214D87-2C5B-4875-B701-13381A6548FF}"/>
                </a:ext>
              </a:extLst>
            </p:cNvPr>
            <p:cNvSpPr txBox="1"/>
            <p:nvPr/>
          </p:nvSpPr>
          <p:spPr>
            <a:xfrm>
              <a:off x="2348506" y="2145951"/>
              <a:ext cx="28803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>
                  <a:effectLst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Mediastinoscopia (estándar de referencia)</a:t>
              </a:r>
            </a:p>
            <a:p>
              <a:endPara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Flecha: hacia arriba 11">
              <a:extLst>
                <a:ext uri="{FF2B5EF4-FFF2-40B4-BE49-F238E27FC236}">
                  <a16:creationId xmlns:a16="http://schemas.microsoft.com/office/drawing/2014/main" id="{DA030431-FA6D-4CD5-8961-4E496B57FA78}"/>
                </a:ext>
              </a:extLst>
            </p:cNvPr>
            <p:cNvSpPr/>
            <p:nvPr/>
          </p:nvSpPr>
          <p:spPr>
            <a:xfrm>
              <a:off x="467544" y="1994558"/>
              <a:ext cx="72008" cy="137731"/>
            </a:xfrm>
            <a:prstGeom prst="up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1B8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Flecha: hacia arriba 12">
              <a:extLst>
                <a:ext uri="{FF2B5EF4-FFF2-40B4-BE49-F238E27FC236}">
                  <a16:creationId xmlns:a16="http://schemas.microsoft.com/office/drawing/2014/main" id="{82C4BA26-2046-443C-B1E4-4E80E47C917E}"/>
                </a:ext>
              </a:extLst>
            </p:cNvPr>
            <p:cNvSpPr/>
            <p:nvPr/>
          </p:nvSpPr>
          <p:spPr>
            <a:xfrm>
              <a:off x="467544" y="2223945"/>
              <a:ext cx="72008" cy="137731"/>
            </a:xfrm>
            <a:prstGeom prst="up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1B8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Flecha: hacia arriba 13">
              <a:extLst>
                <a:ext uri="{FF2B5EF4-FFF2-40B4-BE49-F238E27FC236}">
                  <a16:creationId xmlns:a16="http://schemas.microsoft.com/office/drawing/2014/main" id="{AAB5966D-9B9C-4129-BEDB-014E358AFF8F}"/>
                </a:ext>
              </a:extLst>
            </p:cNvPr>
            <p:cNvSpPr/>
            <p:nvPr/>
          </p:nvSpPr>
          <p:spPr>
            <a:xfrm rot="10800000">
              <a:off x="467544" y="2499867"/>
              <a:ext cx="72008" cy="137731"/>
            </a:xfrm>
            <a:prstGeom prst="upArrow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1B8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Flecha: cheurón 14">
              <a:extLst>
                <a:ext uri="{FF2B5EF4-FFF2-40B4-BE49-F238E27FC236}">
                  <a16:creationId xmlns:a16="http://schemas.microsoft.com/office/drawing/2014/main" id="{77DB7360-6F73-4695-8F41-4909CEBF31D7}"/>
                </a:ext>
              </a:extLst>
            </p:cNvPr>
            <p:cNvSpPr/>
            <p:nvPr/>
          </p:nvSpPr>
          <p:spPr>
            <a:xfrm>
              <a:off x="2129756" y="1959504"/>
              <a:ext cx="144016" cy="678094"/>
            </a:xfrm>
            <a:prstGeom prst="chevr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1B8E9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B8EB13B9-258E-43EB-939C-2FD9F87DB0D6}"/>
              </a:ext>
            </a:extLst>
          </p:cNvPr>
          <p:cNvSpPr/>
          <p:nvPr/>
        </p:nvSpPr>
        <p:spPr>
          <a:xfrm>
            <a:off x="5584210" y="1745733"/>
            <a:ext cx="3397584" cy="626836"/>
          </a:xfrm>
          <a:prstGeom prst="roundRect">
            <a:avLst/>
          </a:prstGeom>
          <a:noFill/>
          <a:ln>
            <a:solidFill>
              <a:srgbClr val="1B8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el </a:t>
            </a:r>
            <a:r>
              <a:rPr lang="es-ES" sz="1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</a:t>
            </a:r>
            <a:r>
              <a:rPr lang="es-ES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la </a:t>
            </a:r>
            <a:r>
              <a:rPr lang="es-ES" sz="1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precisión diagnóstica </a:t>
            </a:r>
            <a:r>
              <a:rPr lang="es-ES" sz="1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la PAAF-EBUS en nuestra unidad. </a:t>
            </a:r>
          </a:p>
        </p:txBody>
      </p:sp>
      <p:pic>
        <p:nvPicPr>
          <p:cNvPr id="1026" name="Picture 2" descr="Gente diminuta positiva sentada y caminando cerca de un gran objetivo con  flecha aislada ilustración vectorial plana. equipo de negocios de dibujos  animados logrando meta o objetivo. concepto de estrategia y logro de  marketing | Vector Gratis">
            <a:extLst>
              <a:ext uri="{FF2B5EF4-FFF2-40B4-BE49-F238E27FC236}">
                <a16:creationId xmlns:a16="http://schemas.microsoft.com/office/drawing/2014/main" id="{DDB43F28-DD01-45F4-927D-AFF598263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635" y="1378845"/>
            <a:ext cx="560734" cy="49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escarga ahora este icono en formato SVG, PSD, PNG, EPS o como fuente para  web. Flaticon, la mayor bas… | Plantillas de fondo de powerpoint, Iconos,  Telefono dibujo">
            <a:extLst>
              <a:ext uri="{FF2B5EF4-FFF2-40B4-BE49-F238E27FC236}">
                <a16:creationId xmlns:a16="http://schemas.microsoft.com/office/drawing/2014/main" id="{60E7CA7F-E306-4501-8BF2-5DFD8C2F2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9" y="3162487"/>
            <a:ext cx="398611" cy="39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n en Ilustraciones">
            <a:extLst>
              <a:ext uri="{FF2B5EF4-FFF2-40B4-BE49-F238E27FC236}">
                <a16:creationId xmlns:a16="http://schemas.microsoft.com/office/drawing/2014/main" id="{8B882219-CCD8-4CDE-87A5-EB3C2C262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3" y="3779815"/>
            <a:ext cx="370343" cy="46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rca De Verificación Icono De Tick Verde Símbolo De Signo De Logotipo 3d  Render Logo Gráfico Aislado Sobre Fondo Blanco Foto de stock y más banco de  imágenes de Símbolo de visto">
            <a:extLst>
              <a:ext uri="{FF2B5EF4-FFF2-40B4-BE49-F238E27FC236}">
                <a16:creationId xmlns:a16="http://schemas.microsoft.com/office/drawing/2014/main" id="{482D5FAC-4C0E-4FF4-A8CC-F264DA212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" y="4464694"/>
            <a:ext cx="530979" cy="530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2F1DF920-75FC-46E0-BA3A-B038E56C60FE}"/>
              </a:ext>
            </a:extLst>
          </p:cNvPr>
          <p:cNvSpPr txBox="1"/>
          <p:nvPr/>
        </p:nvSpPr>
        <p:spPr>
          <a:xfrm>
            <a:off x="454213" y="3140777"/>
            <a:ext cx="5544615" cy="187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retrospectivo de valor diagnóstico, análogo al estudio de cohortes. </a:t>
            </a:r>
            <a:b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incluyeron s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ujetos sometidos a PAAF-EBUS desde Septiembre 2019 hasta Diciembre 2020.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eguimiento de todos los pacientes durante ≥1 año desde el procedimiento endoscópico.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es-ES" sz="1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0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rendimiento diagnóstico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% de muestras adecuadas del total de muestras obtenidas. </a:t>
            </a:r>
            <a:b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s-ES" sz="1000" u="sng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precisión diagnóstica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probabilidad de obtener un resultado correcto.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92D565B-8C0E-434B-AF17-D70D3CAB592F}"/>
              </a:ext>
            </a:extLst>
          </p:cNvPr>
          <p:cNvSpPr txBox="1"/>
          <p:nvPr/>
        </p:nvSpPr>
        <p:spPr>
          <a:xfrm>
            <a:off x="5868144" y="2828345"/>
            <a:ext cx="3591848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u="sng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000" dirty="0">
              <a:solidFill>
                <a:srgbClr val="1B8E9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4" name="Picture 10" descr="Resultados - Iconos gratis de márketing">
            <a:extLst>
              <a:ext uri="{FF2B5EF4-FFF2-40B4-BE49-F238E27FC236}">
                <a16:creationId xmlns:a16="http://schemas.microsoft.com/office/drawing/2014/main" id="{18C090F0-A113-48E7-B334-9E657B40C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340" y="3308287"/>
            <a:ext cx="581739" cy="58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F6E07BE-7D13-4FAB-A2ED-4A746E0206A9}"/>
              </a:ext>
            </a:extLst>
          </p:cNvPr>
          <p:cNvSpPr txBox="1"/>
          <p:nvPr/>
        </p:nvSpPr>
        <p:spPr>
          <a:xfrm>
            <a:off x="6516216" y="3316218"/>
            <a:ext cx="3591848" cy="530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de 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212 pacientes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ediana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edad de 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 años 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(RIQ 55-71)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36C87FB-98D1-46CC-A5A8-D08CF13D200A}"/>
              </a:ext>
            </a:extLst>
          </p:cNvPr>
          <p:cNvSpPr txBox="1"/>
          <p:nvPr/>
        </p:nvSpPr>
        <p:spPr>
          <a:xfrm>
            <a:off x="6361499" y="4262812"/>
            <a:ext cx="3591848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72,2% varones                27,8% mujeres</a:t>
            </a:r>
          </a:p>
        </p:txBody>
      </p:sp>
      <p:pic>
        <p:nvPicPr>
          <p:cNvPr id="1036" name="Picture 12" descr="♂⚤⚥⧬웃👨 Signo masculino (aprende como hacer el símbolo masculino)">
            <a:extLst>
              <a:ext uri="{FF2B5EF4-FFF2-40B4-BE49-F238E27FC236}">
                <a16:creationId xmlns:a16="http://schemas.microsoft.com/office/drawing/2014/main" id="{AABEF832-D302-4957-ACD3-98B9B2E9F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37" y="4203557"/>
            <a:ext cx="336184" cy="33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♀️ Signo Femenino Emoji">
            <a:extLst>
              <a:ext uri="{FF2B5EF4-FFF2-40B4-BE49-F238E27FC236}">
                <a16:creationId xmlns:a16="http://schemas.microsoft.com/office/drawing/2014/main" id="{710BA616-22DE-4E90-B281-5A27858D5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96" y="4173233"/>
            <a:ext cx="398612" cy="39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71,969 Dedo Indice Imágenes y Fotos - 123RF">
            <a:extLst>
              <a:ext uri="{FF2B5EF4-FFF2-40B4-BE49-F238E27FC236}">
                <a16:creationId xmlns:a16="http://schemas.microsoft.com/office/drawing/2014/main" id="{C19A14A8-1E98-4B7E-995A-9FFA93029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7" y="216879"/>
            <a:ext cx="274130" cy="27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rque las líneas numéricas en la pared. palos dibujados a mano para contar  el tiempo en prisión. conjunto de diseño de ilustración vectorial. | Vector  Premium">
            <a:extLst>
              <a:ext uri="{FF2B5EF4-FFF2-40B4-BE49-F238E27FC236}">
                <a16:creationId xmlns:a16="http://schemas.microsoft.com/office/drawing/2014/main" id="{101221DC-A070-4BDF-B222-AE41DDC00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0" y="1116690"/>
            <a:ext cx="573680" cy="38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E843F70-D460-405A-B4E3-56874F133581}"/>
              </a:ext>
            </a:extLst>
          </p:cNvPr>
          <p:cNvSpPr txBox="1"/>
          <p:nvPr/>
        </p:nvSpPr>
        <p:spPr>
          <a:xfrm>
            <a:off x="0" y="12676"/>
            <a:ext cx="1547664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u="sng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000" dirty="0">
              <a:solidFill>
                <a:srgbClr val="1B8E9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1601DF2-B120-4C28-A34A-96CD531BDF13}"/>
              </a:ext>
            </a:extLst>
          </p:cNvPr>
          <p:cNvSpPr txBox="1"/>
          <p:nvPr/>
        </p:nvSpPr>
        <p:spPr>
          <a:xfrm>
            <a:off x="1892321" y="4532068"/>
            <a:ext cx="5730354" cy="52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rendimiento y precisión diagnóstica de la PAAF-EBUS muestra un alto valor en nuestra serie. </a:t>
            </a:r>
            <a:b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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 bloque celular presenta un rendimiento superior respecto a la extensión citológica.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F2B50DF-AC00-442F-B704-3DAEFA4A9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529750"/>
              </p:ext>
            </p:extLst>
          </p:nvPr>
        </p:nvGraphicFramePr>
        <p:xfrm>
          <a:off x="397297" y="477732"/>
          <a:ext cx="3447671" cy="519856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2631178">
                  <a:extLst>
                    <a:ext uri="{9D8B030D-6E8A-4147-A177-3AD203B41FA5}">
                      <a16:colId xmlns:a16="http://schemas.microsoft.com/office/drawing/2014/main" val="1497482072"/>
                    </a:ext>
                  </a:extLst>
                </a:gridCol>
                <a:gridCol w="816493">
                  <a:extLst>
                    <a:ext uri="{9D8B030D-6E8A-4147-A177-3AD203B41FA5}">
                      <a16:colId xmlns:a16="http://schemas.microsoft.com/office/drawing/2014/main" val="1335737251"/>
                    </a:ext>
                  </a:extLst>
                </a:gridCol>
              </a:tblGrid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Sospecha de enfermedad neoplásica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119 (56,1%)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820670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Reestadificación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en diagnóstico de carcinoma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 (17%)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951032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Enfermedad inflamatoria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 (15,1%)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76825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Estadificación inicial en diagnóstico de carcinoma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 (11,3%)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416121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448F3123-A1A1-47BF-A03D-E0C618770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013405"/>
              </p:ext>
            </p:extLst>
          </p:nvPr>
        </p:nvGraphicFramePr>
        <p:xfrm>
          <a:off x="4927294" y="2562346"/>
          <a:ext cx="3816424" cy="1874520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460263889"/>
                    </a:ext>
                  </a:extLst>
                </a:gridCol>
                <a:gridCol w="912563">
                  <a:extLst>
                    <a:ext uri="{9D8B030D-6E8A-4147-A177-3AD203B41FA5}">
                      <a16:colId xmlns:a16="http://schemas.microsoft.com/office/drawing/2014/main" val="799503269"/>
                    </a:ext>
                  </a:extLst>
                </a:gridCol>
                <a:gridCol w="1247677">
                  <a:extLst>
                    <a:ext uri="{9D8B030D-6E8A-4147-A177-3AD203B41FA5}">
                      <a16:colId xmlns:a16="http://schemas.microsoft.com/office/drawing/2014/main" val="3611347454"/>
                    </a:ext>
                  </a:extLst>
                </a:gridCol>
              </a:tblGrid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Estirpe anatomopatológica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B8E9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 PAAF-EBUS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B8E9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 seguimiento clínico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1B8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928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Epidermoide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 (7,1%)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(8%)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44513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Adenocarcinoma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 (17,5%)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 (19,8%)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188056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Células pequeñas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 (12,7%)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 (12,7%)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4681930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NOS (células no pequeñas)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(8%)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(8%)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939709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Neuroendocrino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(3,8%)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(3,8%)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437024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Metástasis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 (7,5%)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 (10,4%)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9490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Mesotelioma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825982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Tumor indiferenciado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139687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Linfoma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(0,5%)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21225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Granulomatoso/inflamatorio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 (12,3%)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 (12,7%)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21585"/>
                  </a:ext>
                </a:extLst>
              </a:tr>
              <a:tr h="1562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Sin diagnóstico/libre de enfermedad</a:t>
                      </a:r>
                    </a:p>
                  </a:txBody>
                  <a:tcPr marL="68580" marR="68580" marT="0" marB="0"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 (30,2%)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7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 (23,6%)</a:t>
                      </a: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916470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BBEEEF27-6EC3-426E-9DD6-95F50F6AE6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778004"/>
              </p:ext>
            </p:extLst>
          </p:nvPr>
        </p:nvGraphicFramePr>
        <p:xfrm>
          <a:off x="292895" y="2521488"/>
          <a:ext cx="3873965" cy="1835469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3105893">
                  <a:extLst>
                    <a:ext uri="{9D8B030D-6E8A-4147-A177-3AD203B41FA5}">
                      <a16:colId xmlns:a16="http://schemas.microsoft.com/office/drawing/2014/main" val="1497482072"/>
                    </a:ext>
                  </a:extLst>
                </a:gridCol>
                <a:gridCol w="768072">
                  <a:extLst>
                    <a:ext uri="{9D8B030D-6E8A-4147-A177-3AD203B41FA5}">
                      <a16:colId xmlns:a16="http://schemas.microsoft.com/office/drawing/2014/main" val="1335737251"/>
                    </a:ext>
                  </a:extLst>
                </a:gridCol>
              </a:tblGrid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Paratraqueal superior derecha (2R)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(2,2%)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676529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Paratraqueal superior izquierda (2L)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(0,2%)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100920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Paratraqueal inferior derecha (4R)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114 (25%)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835053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Paratraqueal inferior izquierda (4L)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41 (9%)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937913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Retrotraqueal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(3P)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(0,7%)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51341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Subcarinal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(7)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128 (28,1%)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616156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Hiliar derecha (10R)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 (2,4%)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499011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Hiliar izquierda (10L)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(0,4%)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892314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Interlobar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derecha superior (11Rs)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46 (10,1%)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6827085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Interlobar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derecha inferior (11Ri)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 (5%)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935941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Interlobar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izquierda (11L)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 (14%)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001985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Localización traqueal (sin clara región ganglionar definida)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(0,9%)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261920"/>
                  </a:ext>
                </a:extLst>
              </a:tr>
              <a:tr h="1459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Localización esofágica (sin clara región ganglionar definida)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(0,2%)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467359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Conglomerado </a:t>
                      </a:r>
                      <a:r>
                        <a:rPr lang="es-ES" sz="800" b="0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adenopático</a:t>
                      </a: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(sin clara región ganglionar definida)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</a:t>
                      </a:r>
                      <a:r>
                        <a:rPr lang="es-ES" sz="8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(1,8%)</a:t>
                      </a:r>
                      <a:endParaRPr lang="es-ES" sz="8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463797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360ADD04-195A-48E6-947E-4C4C1154D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688660"/>
              </p:ext>
            </p:extLst>
          </p:nvPr>
        </p:nvGraphicFramePr>
        <p:xfrm>
          <a:off x="1201687" y="1384057"/>
          <a:ext cx="1838890" cy="649820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1046802">
                  <a:extLst>
                    <a:ext uri="{9D8B030D-6E8A-4147-A177-3AD203B41FA5}">
                      <a16:colId xmlns:a16="http://schemas.microsoft.com/office/drawing/2014/main" val="149748207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335737251"/>
                    </a:ext>
                  </a:extLst>
                </a:gridCol>
              </a:tblGrid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Una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 (36,3%)</a:t>
                      </a:r>
                    </a:p>
                  </a:txBody>
                  <a:tcPr marL="50907" marR="50907" marT="0" marB="0"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909973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Dos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55 (25,9%)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488694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Tres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57 (26,9%)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441252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Cuatro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 (8%)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435522"/>
                  </a:ext>
                </a:extLst>
              </a:tr>
              <a:tr h="1299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Cinco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(2,8%)</a:t>
                      </a:r>
                    </a:p>
                  </a:txBody>
                  <a:tcPr marL="50907" marR="50907" marT="0" marB="0">
                    <a:lnT w="3175" cap="flat" cmpd="sng" algn="ctr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059254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A31CBC8-F9DA-46BC-A389-DC219C5A50FE}"/>
              </a:ext>
            </a:extLst>
          </p:cNvPr>
          <p:cNvSpPr txBox="1"/>
          <p:nvPr/>
        </p:nvSpPr>
        <p:spPr>
          <a:xfrm>
            <a:off x="4422266" y="225977"/>
            <a:ext cx="274202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456 estudios de adenopatías obtuvimos: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319 bloques celulares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238 extensiones citológicas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43DD21A-6006-4D30-AA1D-883C00C02E92}"/>
              </a:ext>
            </a:extLst>
          </p:cNvPr>
          <p:cNvSpPr txBox="1"/>
          <p:nvPr/>
        </p:nvSpPr>
        <p:spPr>
          <a:xfrm>
            <a:off x="379332" y="226084"/>
            <a:ext cx="2336663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Indicación</a:t>
            </a: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prueba:</a:t>
            </a:r>
            <a:endParaRPr lang="es-ES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603165A-5B46-4E64-8A99-F4E65A24E293}"/>
              </a:ext>
            </a:extLst>
          </p:cNvPr>
          <p:cNvSpPr txBox="1"/>
          <p:nvPr/>
        </p:nvSpPr>
        <p:spPr>
          <a:xfrm>
            <a:off x="443156" y="2078022"/>
            <a:ext cx="3979110" cy="428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Localización</a:t>
            </a: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estaciones muestreadas (456 estudios a adenopatías):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E5C2BBE-C81D-487E-8729-E4F538EDAAC8}"/>
              </a:ext>
            </a:extLst>
          </p:cNvPr>
          <p:cNvSpPr txBox="1"/>
          <p:nvPr/>
        </p:nvSpPr>
        <p:spPr>
          <a:xfrm>
            <a:off x="443156" y="1100284"/>
            <a:ext cx="4136768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</a:t>
            </a:r>
            <a:r>
              <a:rPr lang="es-E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adenopatías punzadas en una sola exploración</a:t>
            </a:r>
            <a:r>
              <a:rPr lang="es-E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s-ES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36226CE-11E2-4C26-911C-05998B40572C}"/>
              </a:ext>
            </a:extLst>
          </p:cNvPr>
          <p:cNvSpPr txBox="1"/>
          <p:nvPr/>
        </p:nvSpPr>
        <p:spPr>
          <a:xfrm>
            <a:off x="4430045" y="1371403"/>
            <a:ext cx="4686238" cy="1164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La PAAF-EBUS mostró una 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precisión diagnóstica 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 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93%</a:t>
            </a: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14 pacientes (6,6%) con resultado de la PAAF-EBUS negativo, se confirmó presencia de enfermedad en el seguimiento clínico.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diagnóstico establecido tras la prueba y tras un año de seguimiento quedan reflejados en la siguiente tabla:</a:t>
            </a:r>
          </a:p>
        </p:txBody>
      </p:sp>
      <p:pic>
        <p:nvPicPr>
          <p:cNvPr id="2056" name="Picture 8" descr="Caricatura En El Mapa Ubicación Ubicación Ubicación PNG , Dibujos Animados  En El Mapa, Ubicación, Mapa PNG y Vector para Descargar Gratis | Pngtree">
            <a:extLst>
              <a:ext uri="{FF2B5EF4-FFF2-40B4-BE49-F238E27FC236}">
                <a16:creationId xmlns:a16="http://schemas.microsoft.com/office/drawing/2014/main" id="{DB9AED1A-9243-415F-9436-4B2BCF625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5" y="2182205"/>
            <a:ext cx="300521" cy="30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8F6F0AC-BE56-4991-B519-D1650F13F383}"/>
              </a:ext>
            </a:extLst>
          </p:cNvPr>
          <p:cNvSpPr txBox="1"/>
          <p:nvPr/>
        </p:nvSpPr>
        <p:spPr>
          <a:xfrm>
            <a:off x="104472" y="4464455"/>
            <a:ext cx="8856984" cy="242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000" b="1" u="sng" dirty="0">
                <a:solidFill>
                  <a:srgbClr val="1B8E9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sz="1000" dirty="0">
              <a:solidFill>
                <a:srgbClr val="1B8E9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3626DDB-0980-4F56-933D-4F042FA16D40}"/>
              </a:ext>
            </a:extLst>
          </p:cNvPr>
          <p:cNvSpPr txBox="1"/>
          <p:nvPr/>
        </p:nvSpPr>
        <p:spPr>
          <a:xfrm>
            <a:off x="7255707" y="225977"/>
            <a:ext cx="1857964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endimiento diagnóstico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52,2%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31A7A0A-6F79-404F-80D8-C6661F2D86BD}"/>
              </a:ext>
            </a:extLst>
          </p:cNvPr>
          <p:cNvSpPr txBox="1"/>
          <p:nvPr/>
        </p:nvSpPr>
        <p:spPr>
          <a:xfrm>
            <a:off x="7965896" y="611953"/>
            <a:ext cx="946147" cy="25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s-ES" sz="1000" dirty="0">
                <a:effectLst/>
                <a:highlight>
                  <a:srgbClr val="FFFF00"/>
                </a:highligh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(p&lt;0,001)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452A5987-18EB-4548-9024-64703F0F5BE7}"/>
              </a:ext>
            </a:extLst>
          </p:cNvPr>
          <p:cNvCxnSpPr>
            <a:cxnSpLocks/>
          </p:cNvCxnSpPr>
          <p:nvPr/>
        </p:nvCxnSpPr>
        <p:spPr>
          <a:xfrm>
            <a:off x="5957166" y="631248"/>
            <a:ext cx="1368152" cy="0"/>
          </a:xfrm>
          <a:prstGeom prst="straightConnector1">
            <a:avLst/>
          </a:prstGeom>
          <a:ln>
            <a:solidFill>
              <a:srgbClr val="1B8E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613F6F66-3825-4BB4-8CCF-1344C3C6E913}"/>
              </a:ext>
            </a:extLst>
          </p:cNvPr>
          <p:cNvCxnSpPr>
            <a:cxnSpLocks/>
          </p:cNvCxnSpPr>
          <p:nvPr/>
        </p:nvCxnSpPr>
        <p:spPr>
          <a:xfrm flipV="1">
            <a:off x="6211170" y="923332"/>
            <a:ext cx="1114148" cy="3105"/>
          </a:xfrm>
          <a:prstGeom prst="straightConnector1">
            <a:avLst/>
          </a:prstGeom>
          <a:ln>
            <a:solidFill>
              <a:srgbClr val="1B8E9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0D307901-93D7-4AF7-BDD1-E95118F4FFEA}"/>
              </a:ext>
            </a:extLst>
          </p:cNvPr>
          <p:cNvSpPr/>
          <p:nvPr/>
        </p:nvSpPr>
        <p:spPr>
          <a:xfrm>
            <a:off x="6372200" y="656724"/>
            <a:ext cx="635326" cy="2514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1B8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aptos</a:t>
            </a:r>
            <a:endParaRPr lang="es-ES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Flecha: cheurón 29">
            <a:extLst>
              <a:ext uri="{FF2B5EF4-FFF2-40B4-BE49-F238E27FC236}">
                <a16:creationId xmlns:a16="http://schemas.microsoft.com/office/drawing/2014/main" id="{097F7991-FE18-46C3-9C9E-39807D7B456B}"/>
              </a:ext>
            </a:extLst>
          </p:cNvPr>
          <p:cNvSpPr/>
          <p:nvPr/>
        </p:nvSpPr>
        <p:spPr>
          <a:xfrm>
            <a:off x="7923650" y="583023"/>
            <a:ext cx="81528" cy="357197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1B8E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FF9D5902-E8B3-4F07-9016-948224203C49}"/>
              </a:ext>
            </a:extLst>
          </p:cNvPr>
          <p:cNvSpPr/>
          <p:nvPr/>
        </p:nvSpPr>
        <p:spPr>
          <a:xfrm>
            <a:off x="7213132" y="216879"/>
            <a:ext cx="1857964" cy="883405"/>
          </a:xfrm>
          <a:prstGeom prst="roundRect">
            <a:avLst>
              <a:gd name="adj" fmla="val 9461"/>
            </a:avLst>
          </a:prstGeom>
          <a:noFill/>
          <a:ln>
            <a:solidFill>
              <a:srgbClr val="1B8E9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8" name="Picture 10" descr="Ilustración de Silueta De Tiro Con Arco y más Vectores Libres de Derechos  de Silueta - iStock">
            <a:extLst>
              <a:ext uri="{FF2B5EF4-FFF2-40B4-BE49-F238E27FC236}">
                <a16:creationId xmlns:a16="http://schemas.microsoft.com/office/drawing/2014/main" id="{556BB4E2-6A31-4E3A-8F84-C961C6FE6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03" y="1272938"/>
            <a:ext cx="339591" cy="38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485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1249</TotalTime>
  <Words>694</Words>
  <Application>Microsoft Office PowerPoint</Application>
  <PresentationFormat>Presentación en pantalla (16:9)</PresentationFormat>
  <Paragraphs>120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Gomez Rebollo</cp:lastModifiedBy>
  <cp:revision>35</cp:revision>
  <dcterms:created xsi:type="dcterms:W3CDTF">2022-01-11T08:55:46Z</dcterms:created>
  <dcterms:modified xsi:type="dcterms:W3CDTF">2022-04-06T18:59:37Z</dcterms:modified>
</cp:coreProperties>
</file>