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-160" y="-41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8058115953218"/>
          <c:y val="0.218888216624579"/>
          <c:w val="0.491914274803362"/>
          <c:h val="0.700077243669622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explosion val="25"/>
          <c:cat>
            <c:strRef>
              <c:f>Hoja1!$A$2:$A$7</c:f>
              <c:strCache>
                <c:ptCount val="6"/>
                <c:pt idx="0">
                  <c:v>Tetralogía de Fallot (28,6%)</c:v>
                </c:pt>
                <c:pt idx="1">
                  <c:v>Trasposición de grandes vasos (12,2%)</c:v>
                </c:pt>
                <c:pt idx="2">
                  <c:v>Atresia pulmonar (12,2%)</c:v>
                </c:pt>
                <c:pt idx="3">
                  <c:v>Anomalía de Ebstein (6,1%)</c:v>
                </c:pt>
                <c:pt idx="4">
                  <c:v>Ventrículo único (6,1%)</c:v>
                </c:pt>
                <c:pt idx="5">
                  <c:v>Miscelánea (34,7%)</c:v>
                </c:pt>
              </c:strCache>
            </c:strRef>
          </c:cat>
          <c:val>
            <c:numRef>
              <c:f>Hoja1!$B$2:$B$7</c:f>
              <c:numCache>
                <c:formatCode>0.00%</c:formatCode>
                <c:ptCount val="6"/>
                <c:pt idx="0">
                  <c:v>0.286</c:v>
                </c:pt>
                <c:pt idx="1">
                  <c:v>0.122</c:v>
                </c:pt>
                <c:pt idx="2">
                  <c:v>0.122</c:v>
                </c:pt>
                <c:pt idx="3">
                  <c:v>0.061</c:v>
                </c:pt>
                <c:pt idx="4">
                  <c:v>0.061</c:v>
                </c:pt>
                <c:pt idx="5">
                  <c:v>0.347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08308163499724"/>
          <c:y val="0.271049838306254"/>
          <c:w val="0.491691836500276"/>
          <c:h val="0.610053837861859"/>
        </c:manualLayout>
      </c:layout>
      <c:overlay val="0"/>
      <c:txPr>
        <a:bodyPr/>
        <a:lstStyle/>
        <a:p>
          <a:pPr>
            <a:defRPr sz="9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11/3/22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11/3/22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11/3/22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11/3/22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11/3/22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11/3/22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11/3/22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11/3/22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11/3/22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11/3/22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11/3/22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11/3/22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8ECC2410-7F9E-42FF-A0C1-A32C6AD5F6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3688" y="123478"/>
            <a:ext cx="6336704" cy="524605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s-ES" sz="1200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ANÁLISIS DE LA PRUEBA DE ESFUERZO CARDIOPULMONAR EN PACIENTES CON CARDIOPATÍAS CONGÉNITAS.</a:t>
            </a:r>
            <a:endParaRPr lang="es-ES" sz="1200" dirty="0">
              <a:solidFill>
                <a:schemeClr val="bg1"/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67544" y="1059582"/>
            <a:ext cx="4104456" cy="12311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000" b="1" u="sng" dirty="0" smtClean="0">
                <a:latin typeface="Arial"/>
                <a:cs typeface="Arial"/>
              </a:rPr>
              <a:t>INTRODUCCIÓN</a:t>
            </a:r>
          </a:p>
          <a:p>
            <a:endParaRPr lang="es-ES" sz="800" dirty="0" smtClean="0">
              <a:latin typeface="Arial"/>
              <a:cs typeface="Arial"/>
            </a:endParaRPr>
          </a:p>
          <a:p>
            <a:pPr algn="just"/>
            <a:r>
              <a:rPr lang="es-ES" sz="800" dirty="0" smtClean="0">
                <a:latin typeface="Arial"/>
                <a:cs typeface="Arial"/>
              </a:rPr>
              <a:t>En las últimas décadas el número de pacientes con cardiopatías congénitas (CC) que alcanzan la edad adulta ha aumentado progresivamente, superando el 90%, debido al avance de la tecnología y en el tratamiento. En estos pacientes, la prueba de esfuerzo cardiopulmonar (PECP) es una herramienta esencial. Permite evaluar la capacidad funcional y la forma física, facilitando una prescripción de ejercicio personalizada y permitiendo la necesidad de realizar intervenciones terapéuticas. Por ello, las guías actuales recomiendan su realización seriada en el protocolo de seguimiento. </a:t>
            </a:r>
            <a:endParaRPr lang="es-ES" sz="800" dirty="0">
              <a:latin typeface="Arial"/>
              <a:cs typeface="Arial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932040" y="1059582"/>
            <a:ext cx="3744416" cy="9848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000" b="1" u="sng" dirty="0" smtClean="0">
                <a:latin typeface="Arial"/>
                <a:cs typeface="Arial"/>
              </a:rPr>
              <a:t>MATERIAL Y MÉTODOS</a:t>
            </a:r>
          </a:p>
          <a:p>
            <a:endParaRPr lang="es-ES" sz="800" dirty="0" smtClean="0">
              <a:latin typeface="Arial"/>
              <a:cs typeface="Arial"/>
            </a:endParaRPr>
          </a:p>
          <a:p>
            <a:pPr algn="just"/>
            <a:r>
              <a:rPr lang="es-ES" sz="800" dirty="0" smtClean="0">
                <a:latin typeface="Arial"/>
                <a:cs typeface="Arial"/>
              </a:rPr>
              <a:t>Estudio descriptivo y observacional de 4 años de duración con 49 pacientes en seguimiento por cardiopatías congénitas que fueron derivados a nuestro laboratorio de pruebas funcionales para la realización de una PECP. Se recogieron datos generales, antropométricos, funcionales y de resultados de la prueba. </a:t>
            </a:r>
            <a:endParaRPr lang="es-ES" sz="800" dirty="0">
              <a:latin typeface="Arial"/>
              <a:cs typeface="Arial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67544" y="2427734"/>
            <a:ext cx="41044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u="sng" dirty="0" smtClean="0">
                <a:latin typeface="Arial"/>
                <a:cs typeface="Arial"/>
              </a:rPr>
              <a:t>RESULTADOS</a:t>
            </a:r>
          </a:p>
          <a:p>
            <a:pPr marL="171450" indent="-171450">
              <a:buFont typeface="Arial"/>
              <a:buChar char="•"/>
            </a:pPr>
            <a:endParaRPr lang="es-ES" sz="800" dirty="0" smtClean="0">
              <a:latin typeface="Arial"/>
              <a:cs typeface="Arial"/>
            </a:endParaRPr>
          </a:p>
          <a:p>
            <a:pPr marL="171450" indent="-171450" algn="just">
              <a:buFont typeface="Arial"/>
              <a:buChar char="•"/>
            </a:pPr>
            <a:r>
              <a:rPr lang="es-ES" sz="800" dirty="0" smtClean="0">
                <a:latin typeface="Arial"/>
                <a:cs typeface="Arial"/>
              </a:rPr>
              <a:t>La edad media fue de 31,3 años con un 49% de mujeres.   </a:t>
            </a:r>
          </a:p>
          <a:p>
            <a:pPr marL="171450" indent="-171450" algn="just">
              <a:buFont typeface="Arial"/>
              <a:buChar char="•"/>
            </a:pPr>
            <a:r>
              <a:rPr lang="es-ES" sz="800" dirty="0" smtClean="0">
                <a:latin typeface="Arial"/>
                <a:cs typeface="Arial"/>
              </a:rPr>
              <a:t>Datos antropométricos: peso medio 69,92 </a:t>
            </a:r>
            <a:r>
              <a:rPr lang="es-ES_tradnl" sz="800" dirty="0">
                <a:latin typeface="Arial"/>
                <a:cs typeface="Arial"/>
              </a:rPr>
              <a:t>± </a:t>
            </a:r>
            <a:r>
              <a:rPr lang="es-ES_tradnl" sz="800" dirty="0" smtClean="0">
                <a:latin typeface="Arial"/>
                <a:cs typeface="Arial"/>
              </a:rPr>
              <a:t>16,03 kg, talla media de 166 </a:t>
            </a:r>
            <a:r>
              <a:rPr lang="es-ES_tradnl" sz="800" dirty="0">
                <a:latin typeface="Arial"/>
                <a:cs typeface="Arial"/>
              </a:rPr>
              <a:t>± </a:t>
            </a:r>
            <a:r>
              <a:rPr lang="es-ES_tradnl" sz="800" dirty="0" smtClean="0">
                <a:latin typeface="Arial"/>
                <a:cs typeface="Arial"/>
              </a:rPr>
              <a:t>10,41 cm e IMC medio de 25,11</a:t>
            </a:r>
            <a:r>
              <a:rPr lang="es-ES_tradnl" sz="800" dirty="0">
                <a:latin typeface="Arial"/>
                <a:cs typeface="Arial"/>
              </a:rPr>
              <a:t>± </a:t>
            </a:r>
            <a:r>
              <a:rPr lang="es-ES_tradnl" sz="800" dirty="0" smtClean="0">
                <a:latin typeface="Arial"/>
                <a:cs typeface="Arial"/>
              </a:rPr>
              <a:t>4,38. </a:t>
            </a:r>
          </a:p>
          <a:p>
            <a:pPr marL="171450" indent="-171450" algn="just">
              <a:buFont typeface="Arial"/>
              <a:buChar char="•"/>
            </a:pPr>
            <a:r>
              <a:rPr lang="es-ES_tradnl" sz="800" dirty="0" smtClean="0">
                <a:latin typeface="Arial"/>
                <a:cs typeface="Arial"/>
              </a:rPr>
              <a:t>Las CC más frecuentes fueron 14 tetralogías de </a:t>
            </a:r>
            <a:r>
              <a:rPr lang="es-ES_tradnl" sz="800" dirty="0" err="1" smtClean="0">
                <a:latin typeface="Arial"/>
                <a:cs typeface="Arial"/>
              </a:rPr>
              <a:t>Fallot</a:t>
            </a:r>
            <a:r>
              <a:rPr lang="es-ES_tradnl" sz="800" dirty="0" smtClean="0">
                <a:latin typeface="Arial"/>
                <a:cs typeface="Arial"/>
              </a:rPr>
              <a:t> (28,6%), 6 trasposición de grandes vasos (12,2%), 6 atresias pulmonares (12,2%), 3 anomalías de </a:t>
            </a:r>
            <a:r>
              <a:rPr lang="es-ES_tradnl" sz="800" dirty="0" err="1" smtClean="0">
                <a:latin typeface="Arial"/>
                <a:cs typeface="Arial"/>
              </a:rPr>
              <a:t>Ebstein</a:t>
            </a:r>
            <a:r>
              <a:rPr lang="es-ES_tradnl" sz="800" dirty="0" smtClean="0">
                <a:latin typeface="Arial"/>
                <a:cs typeface="Arial"/>
              </a:rPr>
              <a:t> (6,1%), 3 ventrículos únicos (6,1%) y, los 17 casos restantes (34,7%), una miscelánea.</a:t>
            </a:r>
          </a:p>
          <a:p>
            <a:pPr marL="171450" indent="-171450" algn="just">
              <a:buFont typeface="Arial"/>
              <a:buChar char="•"/>
            </a:pPr>
            <a:r>
              <a:rPr lang="es-ES" sz="800" dirty="0" smtClean="0">
                <a:latin typeface="Arial"/>
                <a:cs typeface="Arial"/>
              </a:rPr>
              <a:t>De las CC, 4 fueron leves (8,2%), 27 moderadas (55,1%) y 18 severas (36,7%). </a:t>
            </a:r>
          </a:p>
          <a:p>
            <a:pPr marL="171450" indent="-171450" algn="just">
              <a:buFont typeface="Arial"/>
              <a:buChar char="•"/>
            </a:pPr>
            <a:r>
              <a:rPr lang="es-ES" sz="800" dirty="0" smtClean="0">
                <a:latin typeface="Arial"/>
                <a:cs typeface="Arial"/>
              </a:rPr>
              <a:t>Síntomas: disnea síntoma predominante (49%), palpitaciones (4,1%), síncopes (4,1%). El 42,9% se encontraban asintomáticos. </a:t>
            </a:r>
          </a:p>
          <a:p>
            <a:pPr marL="171450" indent="-171450" algn="just">
              <a:buFont typeface="Arial"/>
              <a:buChar char="•"/>
            </a:pPr>
            <a:r>
              <a:rPr lang="es-ES" sz="800" dirty="0" err="1" smtClean="0">
                <a:latin typeface="Arial"/>
                <a:cs typeface="Arial"/>
              </a:rPr>
              <a:t>Espirométricamente</a:t>
            </a:r>
            <a:r>
              <a:rPr lang="es-ES" sz="800" dirty="0" smtClean="0">
                <a:latin typeface="Arial"/>
                <a:cs typeface="Arial"/>
              </a:rPr>
              <a:t> encontramos unos valores medios de FEV1 2751 </a:t>
            </a:r>
            <a:r>
              <a:rPr lang="es-ES_tradnl" sz="800" dirty="0">
                <a:latin typeface="Arial"/>
                <a:cs typeface="Arial"/>
              </a:rPr>
              <a:t>± </a:t>
            </a:r>
            <a:r>
              <a:rPr lang="es-ES_tradnl" sz="800" dirty="0" smtClean="0">
                <a:latin typeface="Arial"/>
                <a:cs typeface="Arial"/>
              </a:rPr>
              <a:t>847,58 cc (73,74% </a:t>
            </a:r>
            <a:r>
              <a:rPr lang="es-ES_tradnl" sz="800" dirty="0">
                <a:latin typeface="Arial"/>
                <a:cs typeface="Arial"/>
              </a:rPr>
              <a:t>± </a:t>
            </a:r>
            <a:r>
              <a:rPr lang="es-ES_tradnl" sz="800" dirty="0" smtClean="0">
                <a:latin typeface="Arial"/>
                <a:cs typeface="Arial"/>
              </a:rPr>
              <a:t>15,78%), FVC 3316,33 </a:t>
            </a:r>
            <a:r>
              <a:rPr lang="es-ES_tradnl" sz="800" dirty="0">
                <a:latin typeface="Arial"/>
                <a:cs typeface="Arial"/>
              </a:rPr>
              <a:t>± </a:t>
            </a:r>
            <a:r>
              <a:rPr lang="es-ES_tradnl" sz="800" dirty="0" smtClean="0">
                <a:latin typeface="Arial"/>
                <a:cs typeface="Arial"/>
              </a:rPr>
              <a:t>1016,68 (72,67 </a:t>
            </a:r>
            <a:r>
              <a:rPr lang="es-ES_tradnl" sz="800" dirty="0">
                <a:latin typeface="Arial"/>
                <a:cs typeface="Arial"/>
              </a:rPr>
              <a:t>± </a:t>
            </a:r>
            <a:r>
              <a:rPr lang="es-ES_tradnl" sz="800" dirty="0" smtClean="0">
                <a:latin typeface="Arial"/>
                <a:cs typeface="Arial"/>
              </a:rPr>
              <a:t>13,98%) y FEV1/FVC 83,10 </a:t>
            </a:r>
            <a:r>
              <a:rPr lang="es-ES_tradnl" sz="800" dirty="0">
                <a:latin typeface="Arial"/>
                <a:cs typeface="Arial"/>
              </a:rPr>
              <a:t>± </a:t>
            </a:r>
            <a:r>
              <a:rPr lang="es-ES_tradnl" sz="800" dirty="0" smtClean="0">
                <a:latin typeface="Arial"/>
                <a:cs typeface="Arial"/>
              </a:rPr>
              <a:t>7,49%. La </a:t>
            </a:r>
            <a:r>
              <a:rPr lang="es-ES_tradnl" sz="800" dirty="0" err="1" smtClean="0">
                <a:latin typeface="Arial"/>
                <a:cs typeface="Arial"/>
              </a:rPr>
              <a:t>Tlco</a:t>
            </a:r>
            <a:r>
              <a:rPr lang="es-ES_tradnl" sz="800" dirty="0" smtClean="0">
                <a:latin typeface="Arial"/>
                <a:cs typeface="Arial"/>
              </a:rPr>
              <a:t> fue de 7,98 </a:t>
            </a:r>
            <a:r>
              <a:rPr lang="es-ES_tradnl" sz="800" dirty="0">
                <a:latin typeface="Arial"/>
                <a:cs typeface="Arial"/>
              </a:rPr>
              <a:t>± </a:t>
            </a:r>
            <a:r>
              <a:rPr lang="es-ES_tradnl" sz="800" dirty="0" smtClean="0">
                <a:latin typeface="Arial"/>
                <a:cs typeface="Arial"/>
              </a:rPr>
              <a:t>2,38 </a:t>
            </a:r>
            <a:r>
              <a:rPr lang="es-ES_tradnl" sz="800" dirty="0" err="1" smtClean="0">
                <a:latin typeface="Arial"/>
                <a:cs typeface="Arial"/>
              </a:rPr>
              <a:t>mmol</a:t>
            </a:r>
            <a:r>
              <a:rPr lang="es-ES_tradnl" sz="800" dirty="0" smtClean="0">
                <a:latin typeface="Arial"/>
                <a:cs typeface="Arial"/>
              </a:rPr>
              <a:t>/</a:t>
            </a:r>
            <a:r>
              <a:rPr lang="es-ES_tradnl" sz="800" dirty="0" err="1" smtClean="0">
                <a:latin typeface="Arial"/>
                <a:cs typeface="Arial"/>
              </a:rPr>
              <a:t>kPa</a:t>
            </a:r>
            <a:r>
              <a:rPr lang="es-ES_tradnl" sz="800" dirty="0" smtClean="0">
                <a:latin typeface="Arial"/>
                <a:cs typeface="Arial"/>
              </a:rPr>
              <a:t>/min (80,41% </a:t>
            </a:r>
            <a:r>
              <a:rPr lang="es-ES_tradnl" sz="800" dirty="0">
                <a:latin typeface="Arial"/>
                <a:cs typeface="Arial"/>
              </a:rPr>
              <a:t>± </a:t>
            </a:r>
            <a:r>
              <a:rPr lang="es-ES_tradnl" sz="800" dirty="0" smtClean="0">
                <a:latin typeface="Arial"/>
                <a:cs typeface="Arial"/>
              </a:rPr>
              <a:t>18,4%). </a:t>
            </a:r>
          </a:p>
          <a:p>
            <a:pPr marL="171450" indent="-171450" algn="just">
              <a:buFont typeface="Arial"/>
              <a:buChar char="•"/>
            </a:pPr>
            <a:r>
              <a:rPr lang="es-ES_tradnl" sz="800" dirty="0" smtClean="0">
                <a:latin typeface="Arial"/>
                <a:cs typeface="Arial"/>
              </a:rPr>
              <a:t>Al realizar la PECP, la duración media del ejercicio fue de 6,40 </a:t>
            </a:r>
            <a:r>
              <a:rPr lang="es-ES_tradnl" sz="800" dirty="0">
                <a:latin typeface="Arial"/>
                <a:cs typeface="Arial"/>
              </a:rPr>
              <a:t>± </a:t>
            </a:r>
            <a:r>
              <a:rPr lang="es-ES_tradnl" sz="800" dirty="0" smtClean="0">
                <a:latin typeface="Arial"/>
                <a:cs typeface="Arial"/>
              </a:rPr>
              <a:t>2,32 min, deteniéndose en la gran mayoría de los casos (81,6%) por disnea. </a:t>
            </a:r>
            <a:endParaRPr lang="es-ES" sz="800" dirty="0">
              <a:latin typeface="Arial"/>
              <a:cs typeface="Arial"/>
            </a:endParaRPr>
          </a:p>
        </p:txBody>
      </p:sp>
      <p:sp>
        <p:nvSpPr>
          <p:cNvPr id="9" name="6 Rectángulo"/>
          <p:cNvSpPr/>
          <p:nvPr/>
        </p:nvSpPr>
        <p:spPr>
          <a:xfrm>
            <a:off x="1763688" y="699542"/>
            <a:ext cx="5616624" cy="292370"/>
          </a:xfrm>
          <a:prstGeom prst="rect">
            <a:avLst/>
          </a:prstGeom>
        </p:spPr>
        <p:txBody>
          <a:bodyPr wrap="square" lIns="45702" tIns="22851" rIns="45702" bIns="22851">
            <a:spAutoFit/>
          </a:bodyPr>
          <a:lstStyle/>
          <a:p>
            <a:r>
              <a:rPr lang="es-ES" sz="800" b="1" i="1" dirty="0" smtClean="0"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Darío Miguel Martínez Rodríguez</a:t>
            </a:r>
            <a:r>
              <a:rPr lang="es-ES" sz="800" i="1" dirty="0" smtClean="0"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, Esperanza Salcedo Lobera, Adolfo </a:t>
            </a:r>
            <a:r>
              <a:rPr lang="es-ES" sz="800" i="1" dirty="0" err="1" smtClean="0"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Doménech</a:t>
            </a:r>
            <a:r>
              <a:rPr lang="es-ES" sz="800" i="1" dirty="0" smtClean="0"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Del Río</a:t>
            </a:r>
            <a:r>
              <a:rPr lang="es-ES" sz="800" i="1" dirty="0" smtClean="0"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.</a:t>
            </a:r>
          </a:p>
          <a:p>
            <a:r>
              <a:rPr lang="es-ES" sz="800" i="1" dirty="0" smtClean="0"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s-ES" sz="800" i="1" dirty="0" smtClean="0"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Hospital Regional de </a:t>
            </a:r>
            <a:r>
              <a:rPr lang="es-ES" sz="800" i="1" dirty="0" smtClean="0"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Málaga. Unidad de Gesti</a:t>
            </a:r>
            <a:r>
              <a:rPr lang="es-ES" sz="800" i="1" dirty="0" smtClean="0"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ón Clínic</a:t>
            </a:r>
            <a:r>
              <a:rPr lang="es-ES" sz="800" i="1" dirty="0" smtClean="0"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a Médico-Quirúrgica de Enfermedades Respiratorias.</a:t>
            </a:r>
            <a:r>
              <a:rPr lang="es-ES" sz="800" i="1" dirty="0" smtClean="0"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endParaRPr lang="es-ES" sz="800" b="1" dirty="0"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002109"/>
              </p:ext>
            </p:extLst>
          </p:nvPr>
        </p:nvGraphicFramePr>
        <p:xfrm>
          <a:off x="4932040" y="2859782"/>
          <a:ext cx="3744416" cy="1512168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872208"/>
                <a:gridCol w="1872208"/>
              </a:tblGrid>
              <a:tr h="378042"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Gravedad</a:t>
                      </a:r>
                      <a:r>
                        <a:rPr lang="es-ES" sz="140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CC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N</a:t>
                      </a:r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úmero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8042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Leves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4 (8,2%)</a:t>
                      </a:r>
                      <a:endParaRPr lang="es-ES" sz="1100" dirty="0"/>
                    </a:p>
                  </a:txBody>
                  <a:tcPr/>
                </a:tc>
              </a:tr>
              <a:tr h="378042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Moderadas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27 (55,1%)</a:t>
                      </a:r>
                      <a:endParaRPr lang="es-ES" sz="1100" dirty="0"/>
                    </a:p>
                  </a:txBody>
                  <a:tcPr/>
                </a:tc>
              </a:tr>
              <a:tr h="378042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Severas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18 (36,7%)</a:t>
                      </a:r>
                      <a:endParaRPr lang="es-ES" sz="11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716016" y="3363838"/>
            <a:ext cx="410445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u="sng" dirty="0" smtClean="0">
                <a:latin typeface="Arial"/>
                <a:cs typeface="Arial"/>
              </a:rPr>
              <a:t>CONCLUSIONES</a:t>
            </a:r>
          </a:p>
          <a:p>
            <a:pPr marL="171450" indent="-171450">
              <a:buFont typeface="Arial"/>
              <a:buChar char="•"/>
            </a:pPr>
            <a:endParaRPr lang="es-ES" sz="800" dirty="0" smtClean="0">
              <a:latin typeface="Arial"/>
              <a:cs typeface="Arial"/>
            </a:endParaRPr>
          </a:p>
          <a:p>
            <a:pPr marL="171450" indent="-171450" algn="just">
              <a:buFont typeface="Arial"/>
              <a:buChar char="•"/>
            </a:pPr>
            <a:r>
              <a:rPr lang="es-ES" sz="800" dirty="0" smtClean="0">
                <a:latin typeface="Arial"/>
                <a:cs typeface="Arial"/>
              </a:rPr>
              <a:t>La PECP permite una evaluación objetiva de la capacidad funcional y forma física, además de aportar parámetros que se correlacionan con la morbimortalidad en estos pacientes, lo que la hace una prueba muy útil en su seguimiento. </a:t>
            </a:r>
          </a:p>
          <a:p>
            <a:pPr algn="just"/>
            <a:endParaRPr lang="es-ES" sz="800" dirty="0" smtClean="0">
              <a:latin typeface="Arial"/>
              <a:cs typeface="Arial"/>
            </a:endParaRPr>
          </a:p>
          <a:p>
            <a:pPr marL="171450" indent="-171450" algn="just">
              <a:buFont typeface="Arial"/>
              <a:buChar char="•"/>
            </a:pPr>
            <a:r>
              <a:rPr lang="es-ES" sz="800" dirty="0" smtClean="0">
                <a:latin typeface="Arial"/>
                <a:cs typeface="Arial"/>
              </a:rPr>
              <a:t>La gran mayoría de los pacientes con CC presentan una capacidad aeróbica limitada, encontrándose también disminuido en menor medida el umbral anaeróbico y la eficiencia mecánica. A nivel ventilatorio, presentan una pendiente VE/VCO2 con alteración leve sin presentar afectación de la reserva ventilatoria.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95536" y="3363838"/>
            <a:ext cx="4032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800" dirty="0" smtClean="0">
              <a:latin typeface="Arial"/>
              <a:cs typeface="Arial"/>
            </a:endParaRPr>
          </a:p>
          <a:p>
            <a:pPr marL="171450" indent="-171450" algn="just">
              <a:buFont typeface="Arial"/>
              <a:buChar char="•"/>
            </a:pPr>
            <a:r>
              <a:rPr lang="es-ES" sz="800" dirty="0" smtClean="0">
                <a:latin typeface="Arial"/>
                <a:cs typeface="Arial"/>
              </a:rPr>
              <a:t>Variables aeróbicas: capacidad aeróbica limitada en el 93,9%, con un umbral anaeróbico bajo en el 73,5% y una eficiencia mecánica disminuida en un 73,5%.</a:t>
            </a:r>
          </a:p>
          <a:p>
            <a:pPr marL="171450" indent="-171450" algn="just">
              <a:buFont typeface="Arial"/>
              <a:buChar char="•"/>
            </a:pPr>
            <a:r>
              <a:rPr lang="es-ES" sz="800" dirty="0" smtClean="0">
                <a:latin typeface="Arial"/>
                <a:cs typeface="Arial"/>
              </a:rPr>
              <a:t>Variables cardiovasculares: el 85,7% no consiguieron agotar la reserva cardíaca, con un pulso de O2 reducido en el 65,3% de los casos. </a:t>
            </a:r>
          </a:p>
          <a:p>
            <a:pPr algn="just"/>
            <a:endParaRPr lang="es-ES" sz="800" dirty="0" smtClean="0">
              <a:latin typeface="Arial"/>
              <a:cs typeface="Arial"/>
            </a:endParaRPr>
          </a:p>
          <a:p>
            <a:pPr marL="171450" indent="-171450" algn="just">
              <a:buFont typeface="Arial"/>
              <a:buChar char="•"/>
            </a:pPr>
            <a:r>
              <a:rPr lang="es-ES" sz="800" dirty="0" smtClean="0">
                <a:latin typeface="Arial"/>
                <a:cs typeface="Arial"/>
              </a:rPr>
              <a:t>Tras revisión posterior en consulta de Cardiología en 37 (78,72%) no se realizaron modificaciones en el tratamiento, en 3 (6,38%) se decidió </a:t>
            </a:r>
            <a:r>
              <a:rPr lang="es-ES" sz="800" dirty="0" err="1" smtClean="0">
                <a:latin typeface="Arial"/>
                <a:cs typeface="Arial"/>
              </a:rPr>
              <a:t>reintervenir</a:t>
            </a:r>
            <a:r>
              <a:rPr lang="es-ES" sz="800" dirty="0" smtClean="0">
                <a:latin typeface="Arial"/>
                <a:cs typeface="Arial"/>
              </a:rPr>
              <a:t>, 2 (4,25%) se encuentran pendientes de trasplante cardíaco y 5 (10,63%) pendientes de una decisión definitiva. </a:t>
            </a:r>
            <a:endParaRPr lang="es-ES" sz="800" dirty="0">
              <a:latin typeface="Arial"/>
              <a:cs typeface="Arial"/>
            </a:endParaRPr>
          </a:p>
        </p:txBody>
      </p:sp>
      <p:pic>
        <p:nvPicPr>
          <p:cNvPr id="6" name="Imagen 5" descr="Captura de pantalla 2022-03-08 a las 22.09.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11510"/>
            <a:ext cx="3312368" cy="2592288"/>
          </a:xfrm>
          <a:prstGeom prst="rect">
            <a:avLst/>
          </a:prstGeom>
        </p:spPr>
      </p:pic>
      <p:graphicFrame>
        <p:nvGraphicFramePr>
          <p:cNvPr id="7" name="Gráfico 6"/>
          <p:cNvGraphicFramePr/>
          <p:nvPr>
            <p:extLst>
              <p:ext uri="{D42A27DB-BD31-4B8C-83A1-F6EECF244321}">
                <p14:modId xmlns:p14="http://schemas.microsoft.com/office/powerpoint/2010/main" val="3843319914"/>
              </p:ext>
            </p:extLst>
          </p:nvPr>
        </p:nvGraphicFramePr>
        <p:xfrm>
          <a:off x="395536" y="483518"/>
          <a:ext cx="4536504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662</Words>
  <Application>Microsoft Macintosh PowerPoint</Application>
  <PresentationFormat>Presentación en pantalla (16:9)</PresentationFormat>
  <Paragraphs>36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ANÁLISIS DE LA PRUEBA DE ESFUERZO CARDIOPULMONAR EN PACIENTES CON CARDIOPATÍAS CONGÉNITAS.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dario martinez rodriguez</cp:lastModifiedBy>
  <cp:revision>11</cp:revision>
  <dcterms:created xsi:type="dcterms:W3CDTF">2022-01-11T08:55:46Z</dcterms:created>
  <dcterms:modified xsi:type="dcterms:W3CDTF">2022-03-11T14:33:48Z</dcterms:modified>
</cp:coreProperties>
</file>