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7AA7E8-07BD-4001-93E3-A25720296DB5}" v="56" dt="2022-04-03T15:57:06.4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temático 1 - Énfasi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Andrés" userId="b5293f8884a0dbf1" providerId="LiveId" clId="{857AA7E8-07BD-4001-93E3-A25720296DB5}"/>
    <pc:docChg chg="undo custSel modSld">
      <pc:chgData name="Raquel Andrés" userId="b5293f8884a0dbf1" providerId="LiveId" clId="{857AA7E8-07BD-4001-93E3-A25720296DB5}" dt="2022-04-07T17:15:12.360" v="899" actId="1076"/>
      <pc:docMkLst>
        <pc:docMk/>
      </pc:docMkLst>
      <pc:sldChg chg="addSp modSp mod">
        <pc:chgData name="Raquel Andrés" userId="b5293f8884a0dbf1" providerId="LiveId" clId="{857AA7E8-07BD-4001-93E3-A25720296DB5}" dt="2022-04-07T17:14:06.569" v="822" actId="1076"/>
        <pc:sldMkLst>
          <pc:docMk/>
          <pc:sldMk cId="0" sldId="256"/>
        </pc:sldMkLst>
        <pc:spChg chg="mod">
          <ac:chgData name="Raquel Andrés" userId="b5293f8884a0dbf1" providerId="LiveId" clId="{857AA7E8-07BD-4001-93E3-A25720296DB5}" dt="2022-04-03T10:53:52.018" v="448" actId="207"/>
          <ac:spMkLst>
            <pc:docMk/>
            <pc:sldMk cId="0" sldId="256"/>
            <ac:spMk id="2" creationId="{0A34ECA2-66C0-4864-A799-A1BCFCF2114F}"/>
          </ac:spMkLst>
        </pc:spChg>
        <pc:spChg chg="mod">
          <ac:chgData name="Raquel Andrés" userId="b5293f8884a0dbf1" providerId="LiveId" clId="{857AA7E8-07BD-4001-93E3-A25720296DB5}" dt="2022-04-07T17:14:06.569" v="822" actId="1076"/>
          <ac:spMkLst>
            <pc:docMk/>
            <pc:sldMk cId="0" sldId="256"/>
            <ac:spMk id="3" creationId="{75A2EDB5-A310-459D-907A-57228B5FC20D}"/>
          </ac:spMkLst>
        </pc:spChg>
        <pc:spChg chg="mod">
          <ac:chgData name="Raquel Andrés" userId="b5293f8884a0dbf1" providerId="LiveId" clId="{857AA7E8-07BD-4001-93E3-A25720296DB5}" dt="2022-04-03T15:59:09.899" v="683" actId="108"/>
          <ac:spMkLst>
            <pc:docMk/>
            <pc:sldMk cId="0" sldId="256"/>
            <ac:spMk id="4" creationId="{B64BDF59-F7DA-447D-8F47-67E41EFAFAF8}"/>
          </ac:spMkLst>
        </pc:spChg>
        <pc:spChg chg="mod">
          <ac:chgData name="Raquel Andrés" userId="b5293f8884a0dbf1" providerId="LiveId" clId="{857AA7E8-07BD-4001-93E3-A25720296DB5}" dt="2022-04-03T15:56:15.715" v="642" actId="1076"/>
          <ac:spMkLst>
            <pc:docMk/>
            <pc:sldMk cId="0" sldId="256"/>
            <ac:spMk id="5" creationId="{94D332CE-0A8B-467B-ADDD-FC07E1EB5B61}"/>
          </ac:spMkLst>
        </pc:spChg>
        <pc:spChg chg="add mod">
          <ac:chgData name="Raquel Andrés" userId="b5293f8884a0dbf1" providerId="LiveId" clId="{857AA7E8-07BD-4001-93E3-A25720296DB5}" dt="2022-04-03T15:56:04.553" v="640" actId="1076"/>
          <ac:spMkLst>
            <pc:docMk/>
            <pc:sldMk cId="0" sldId="256"/>
            <ac:spMk id="7" creationId="{1CE5C233-8570-47D9-919A-7B8F96B8EC48}"/>
          </ac:spMkLst>
        </pc:spChg>
        <pc:spChg chg="add mod">
          <ac:chgData name="Raquel Andrés" userId="b5293f8884a0dbf1" providerId="LiveId" clId="{857AA7E8-07BD-4001-93E3-A25720296DB5}" dt="2022-04-03T15:59:16.235" v="684" actId="1076"/>
          <ac:spMkLst>
            <pc:docMk/>
            <pc:sldMk cId="0" sldId="256"/>
            <ac:spMk id="10" creationId="{19E47A5C-F14B-457A-9E65-7EF777BDB280}"/>
          </ac:spMkLst>
        </pc:spChg>
        <pc:spChg chg="add mod">
          <ac:chgData name="Raquel Andrés" userId="b5293f8884a0dbf1" providerId="LiveId" clId="{857AA7E8-07BD-4001-93E3-A25720296DB5}" dt="2022-04-03T15:56:18.576" v="643" actId="1076"/>
          <ac:spMkLst>
            <pc:docMk/>
            <pc:sldMk cId="0" sldId="256"/>
            <ac:spMk id="11" creationId="{219C7EE3-BE56-497E-8F9E-9C6B368CCB0C}"/>
          </ac:spMkLst>
        </pc:spChg>
        <pc:graphicFrameChg chg="mod modGraphic">
          <ac:chgData name="Raquel Andrés" userId="b5293f8884a0dbf1" providerId="LiveId" clId="{857AA7E8-07BD-4001-93E3-A25720296DB5}" dt="2022-04-07T17:14:02.413" v="821" actId="1076"/>
          <ac:graphicFrameMkLst>
            <pc:docMk/>
            <pc:sldMk cId="0" sldId="256"/>
            <ac:graphicFrameMk id="6" creationId="{296EE2B1-83C9-4103-BA95-DC69331F72F3}"/>
          </ac:graphicFrameMkLst>
        </pc:graphicFrameChg>
        <pc:graphicFrameChg chg="add mod">
          <ac:chgData name="Raquel Andrés" userId="b5293f8884a0dbf1" providerId="LiveId" clId="{857AA7E8-07BD-4001-93E3-A25720296DB5}" dt="2022-04-03T11:41:09.173" v="578" actId="1076"/>
          <ac:graphicFrameMkLst>
            <pc:docMk/>
            <pc:sldMk cId="0" sldId="256"/>
            <ac:graphicFrameMk id="8" creationId="{97900234-D4EE-47E5-AE7A-A39C4E5A9AB9}"/>
          </ac:graphicFrameMkLst>
        </pc:graphicFrameChg>
        <pc:graphicFrameChg chg="add mod">
          <ac:chgData name="Raquel Andrés" userId="b5293f8884a0dbf1" providerId="LiveId" clId="{857AA7E8-07BD-4001-93E3-A25720296DB5}" dt="2022-04-03T11:43:38.807" v="588" actId="1076"/>
          <ac:graphicFrameMkLst>
            <pc:docMk/>
            <pc:sldMk cId="0" sldId="256"/>
            <ac:graphicFrameMk id="9" creationId="{5D0C0076-30FA-46F3-B6AD-2DFFA1D249AF}"/>
          </ac:graphicFrameMkLst>
        </pc:graphicFrameChg>
      </pc:sldChg>
      <pc:sldChg chg="addSp delSp modSp mod">
        <pc:chgData name="Raquel Andrés" userId="b5293f8884a0dbf1" providerId="LiveId" clId="{857AA7E8-07BD-4001-93E3-A25720296DB5}" dt="2022-04-07T17:15:12.360" v="899" actId="1076"/>
        <pc:sldMkLst>
          <pc:docMk/>
          <pc:sldMk cId="0" sldId="257"/>
        </pc:sldMkLst>
        <pc:spChg chg="add mod">
          <ac:chgData name="Raquel Andrés" userId="b5293f8884a0dbf1" providerId="LiveId" clId="{857AA7E8-07BD-4001-93E3-A25720296DB5}" dt="2022-04-07T17:15:01.250" v="896" actId="1076"/>
          <ac:spMkLst>
            <pc:docMk/>
            <pc:sldMk cId="0" sldId="257"/>
            <ac:spMk id="2" creationId="{6F6F57A5-3219-4BFE-9BC7-4BF5A9FF69D1}"/>
          </ac:spMkLst>
        </pc:spChg>
        <pc:spChg chg="add mod">
          <ac:chgData name="Raquel Andrés" userId="b5293f8884a0dbf1" providerId="LiveId" clId="{857AA7E8-07BD-4001-93E3-A25720296DB5}" dt="2022-04-07T17:15:08.877" v="898" actId="1076"/>
          <ac:spMkLst>
            <pc:docMk/>
            <pc:sldMk cId="0" sldId="257"/>
            <ac:spMk id="3" creationId="{F77782E7-BEB0-4FE6-BFFD-1AB113F4374D}"/>
          </ac:spMkLst>
        </pc:spChg>
        <pc:spChg chg="add mod">
          <ac:chgData name="Raquel Andrés" userId="b5293f8884a0dbf1" providerId="LiveId" clId="{857AA7E8-07BD-4001-93E3-A25720296DB5}" dt="2022-04-07T17:15:12.360" v="899" actId="1076"/>
          <ac:spMkLst>
            <pc:docMk/>
            <pc:sldMk cId="0" sldId="257"/>
            <ac:spMk id="4" creationId="{3F74D622-E1FC-44BA-B294-103E3B7698D5}"/>
          </ac:spMkLst>
        </pc:spChg>
        <pc:spChg chg="add del mod">
          <ac:chgData name="Raquel Andrés" userId="b5293f8884a0dbf1" providerId="LiveId" clId="{857AA7E8-07BD-4001-93E3-A25720296DB5}" dt="2022-04-03T10:41:07.871" v="208" actId="478"/>
          <ac:spMkLst>
            <pc:docMk/>
            <pc:sldMk cId="0" sldId="257"/>
            <ac:spMk id="5" creationId="{872B59B8-99DD-4827-81BD-B5DABD8353F2}"/>
          </ac:spMkLst>
        </pc:spChg>
        <pc:spChg chg="add del mod">
          <ac:chgData name="Raquel Andrés" userId="b5293f8884a0dbf1" providerId="LiveId" clId="{857AA7E8-07BD-4001-93E3-A25720296DB5}" dt="2022-04-03T10:42:11.858" v="231" actId="478"/>
          <ac:spMkLst>
            <pc:docMk/>
            <pc:sldMk cId="0" sldId="257"/>
            <ac:spMk id="6" creationId="{6D894678-3795-4DF0-8D4A-444ED3609D8D}"/>
          </ac:spMkLst>
        </pc:spChg>
        <pc:spChg chg="add del mod">
          <ac:chgData name="Raquel Andrés" userId="b5293f8884a0dbf1" providerId="LiveId" clId="{857AA7E8-07BD-4001-93E3-A25720296DB5}" dt="2022-04-03T10:46:43.270" v="320" actId="478"/>
          <ac:spMkLst>
            <pc:docMk/>
            <pc:sldMk cId="0" sldId="257"/>
            <ac:spMk id="7" creationId="{3C27BA49-D7D8-49EF-8F07-206278E5CB03}"/>
          </ac:spMkLst>
        </pc:spChg>
        <pc:spChg chg="add del mod">
          <ac:chgData name="Raquel Andrés" userId="b5293f8884a0dbf1" providerId="LiveId" clId="{857AA7E8-07BD-4001-93E3-A25720296DB5}" dt="2022-04-03T10:46:41.883" v="319" actId="478"/>
          <ac:spMkLst>
            <pc:docMk/>
            <pc:sldMk cId="0" sldId="257"/>
            <ac:spMk id="8" creationId="{FA9AB151-1315-44AE-B908-4615AD6E25E6}"/>
          </ac:spMkLst>
        </pc:spChg>
        <pc:graphicFrameChg chg="add del mod modGraphic">
          <ac:chgData name="Raquel Andrés" userId="b5293f8884a0dbf1" providerId="LiveId" clId="{857AA7E8-07BD-4001-93E3-A25720296DB5}" dt="2022-04-03T11:41:15.486" v="579" actId="478"/>
          <ac:graphicFrameMkLst>
            <pc:docMk/>
            <pc:sldMk cId="0" sldId="257"/>
            <ac:graphicFrameMk id="3" creationId="{E49F5DC1-0A1A-4D04-AF9C-04A9FA6C1B9F}"/>
          </ac:graphicFrameMkLst>
        </pc:graphicFrameChg>
        <pc:graphicFrameChg chg="add del mod">
          <ac:chgData name="Raquel Andrés" userId="b5293f8884a0dbf1" providerId="LiveId" clId="{857AA7E8-07BD-4001-93E3-A25720296DB5}" dt="2022-03-31T18:23:04.053" v="166"/>
          <ac:graphicFrameMkLst>
            <pc:docMk/>
            <pc:sldMk cId="0" sldId="257"/>
            <ac:graphicFrameMk id="5" creationId="{35FD6076-1177-40DB-8734-744CB9659592}"/>
          </ac:graphicFrameMkLst>
        </pc:graphicFrameChg>
        <pc:graphicFrameChg chg="add del mod modGraphic">
          <ac:chgData name="Raquel Andrés" userId="b5293f8884a0dbf1" providerId="LiveId" clId="{857AA7E8-07BD-4001-93E3-A25720296DB5}" dt="2022-04-03T11:43:45.448" v="589" actId="478"/>
          <ac:graphicFrameMkLst>
            <pc:docMk/>
            <pc:sldMk cId="0" sldId="257"/>
            <ac:graphicFrameMk id="9" creationId="{6B22C2D0-7205-40BE-AA7A-5FE9E314FBBB}"/>
          </ac:graphicFrameMkLst>
        </pc:graphicFrameChg>
        <pc:graphicFrameChg chg="add mod modGraphic">
          <ac:chgData name="Raquel Andrés" userId="b5293f8884a0dbf1" providerId="LiveId" clId="{857AA7E8-07BD-4001-93E3-A25720296DB5}" dt="2022-04-07T17:15:05.527" v="897" actId="1076"/>
          <ac:graphicFrameMkLst>
            <pc:docMk/>
            <pc:sldMk cId="0" sldId="257"/>
            <ac:graphicFrameMk id="10" creationId="{583F6FDC-E6EE-4F35-9136-F330C4BA5C7E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t>07/04/2022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A34ECA2-66C0-4864-A799-A1BCFCF2114F}"/>
              </a:ext>
            </a:extLst>
          </p:cNvPr>
          <p:cNvSpPr txBox="1"/>
          <p:nvPr/>
        </p:nvSpPr>
        <p:spPr>
          <a:xfrm>
            <a:off x="1600137" y="152259"/>
            <a:ext cx="6912768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UTILIDAD DE LAS PRUEBAS DE ESFUERZO CARDIOPULMONAR EN LA EVALUACIÓN DE PACIENTES CON DISNEA NO FILIADA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5A2EDB5-A310-459D-907A-57228B5FC20D}"/>
              </a:ext>
            </a:extLst>
          </p:cNvPr>
          <p:cNvSpPr txBox="1"/>
          <p:nvPr/>
        </p:nvSpPr>
        <p:spPr>
          <a:xfrm>
            <a:off x="1462509" y="1168849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alorar la utilidad de las PECP a la hora de orientar </a:t>
            </a:r>
            <a:r>
              <a:rPr lang="es-E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 diagnóstico en pacientes con disnea no filiada.</a:t>
            </a:r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64BDF59-F7DA-447D-8F47-67E41EFAFAF8}"/>
              </a:ext>
            </a:extLst>
          </p:cNvPr>
          <p:cNvSpPr txBox="1"/>
          <p:nvPr/>
        </p:nvSpPr>
        <p:spPr>
          <a:xfrm>
            <a:off x="395536" y="744087"/>
            <a:ext cx="8352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200" b="1" dirty="0"/>
              <a:t>R. de Andrés David</a:t>
            </a:r>
            <a:r>
              <a:rPr lang="es-ES" sz="1200" dirty="0"/>
              <a:t>, A. </a:t>
            </a:r>
            <a:r>
              <a:rPr lang="es-ES" sz="1200" dirty="0" err="1"/>
              <a:t>Ais</a:t>
            </a:r>
            <a:r>
              <a:rPr lang="es-ES" sz="1200" dirty="0"/>
              <a:t> Daza, I. Muñoz Ramírez, A. Marín Andreu, F. Montoro Ballesteros, A. </a:t>
            </a:r>
            <a:r>
              <a:rPr lang="es-ES" sz="1200" dirty="0" err="1"/>
              <a:t>Arnedillo</a:t>
            </a:r>
            <a:r>
              <a:rPr lang="es-ES" sz="1200" dirty="0"/>
              <a:t> Muñoz</a:t>
            </a:r>
          </a:p>
          <a:p>
            <a:pPr algn="just"/>
            <a:r>
              <a:rPr lang="es-ES" sz="1200" dirty="0"/>
              <a:t>Hospital Universitario Puerta del Mar, Cádiz, Cádiz, España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4D332CE-0A8B-467B-ADDD-FC07E1EB5B61}"/>
              </a:ext>
            </a:extLst>
          </p:cNvPr>
          <p:cNvSpPr txBox="1"/>
          <p:nvPr/>
        </p:nvSpPr>
        <p:spPr>
          <a:xfrm>
            <a:off x="888255" y="2098915"/>
            <a:ext cx="35283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Estudio observacional, descriptivo y retrospectivo desde el año 2015, de las PECP que se realizaron en nuestro servicio con motivo de disnea no filiada. </a:t>
            </a:r>
            <a:endParaRPr lang="es-ES" dirty="0"/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296EE2B1-83C9-4103-BA95-DC69331F72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7761948"/>
              </p:ext>
            </p:extLst>
          </p:nvPr>
        </p:nvGraphicFramePr>
        <p:xfrm>
          <a:off x="5077299" y="1610229"/>
          <a:ext cx="3898527" cy="152347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684957">
                  <a:extLst>
                    <a:ext uri="{9D8B030D-6E8A-4147-A177-3AD203B41FA5}">
                      <a16:colId xmlns:a16="http://schemas.microsoft.com/office/drawing/2014/main" val="3152478766"/>
                    </a:ext>
                  </a:extLst>
                </a:gridCol>
                <a:gridCol w="2213570">
                  <a:extLst>
                    <a:ext uri="{9D8B030D-6E8A-4147-A177-3AD203B41FA5}">
                      <a16:colId xmlns:a16="http://schemas.microsoft.com/office/drawing/2014/main" val="2359601256"/>
                    </a:ext>
                  </a:extLst>
                </a:gridCol>
              </a:tblGrid>
              <a:tr h="319614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305115"/>
                  </a:ext>
                </a:extLst>
              </a:tr>
              <a:tr h="1157714">
                <a:tc>
                  <a:txBody>
                    <a:bodyPr/>
                    <a:lstStyle/>
                    <a:p>
                      <a:r>
                        <a:rPr lang="es-ES" sz="1600" dirty="0"/>
                        <a:t>Edad</a:t>
                      </a:r>
                    </a:p>
                    <a:p>
                      <a:r>
                        <a:rPr lang="es-ES" sz="1600" dirty="0"/>
                        <a:t>Sexo </a:t>
                      </a:r>
                    </a:p>
                    <a:p>
                      <a:r>
                        <a:rPr lang="es-ES" sz="1600" dirty="0"/>
                        <a:t>Talla</a:t>
                      </a:r>
                    </a:p>
                    <a:p>
                      <a:r>
                        <a:rPr lang="es-ES" sz="1600" dirty="0"/>
                        <a:t>Peso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PFR</a:t>
                      </a:r>
                    </a:p>
                    <a:p>
                      <a:r>
                        <a:rPr lang="es-ES" sz="1600" dirty="0"/>
                        <a:t>Parámetros cardiorrespiratorios y de intercambio gaseoso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047426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1CE5C233-8570-47D9-919A-7B8F96B8EC48}"/>
              </a:ext>
            </a:extLst>
          </p:cNvPr>
          <p:cNvSpPr txBox="1"/>
          <p:nvPr/>
        </p:nvSpPr>
        <p:spPr>
          <a:xfrm>
            <a:off x="224312" y="3592953"/>
            <a:ext cx="1440160" cy="369332"/>
          </a:xfrm>
          <a:custGeom>
            <a:avLst/>
            <a:gdLst>
              <a:gd name="connsiteX0" fmla="*/ 0 w 1440160"/>
              <a:gd name="connsiteY0" fmla="*/ 0 h 369332"/>
              <a:gd name="connsiteX1" fmla="*/ 465652 w 1440160"/>
              <a:gd name="connsiteY1" fmla="*/ 0 h 369332"/>
              <a:gd name="connsiteX2" fmla="*/ 902500 w 1440160"/>
              <a:gd name="connsiteY2" fmla="*/ 0 h 369332"/>
              <a:gd name="connsiteX3" fmla="*/ 1440160 w 1440160"/>
              <a:gd name="connsiteY3" fmla="*/ 0 h 369332"/>
              <a:gd name="connsiteX4" fmla="*/ 1440160 w 1440160"/>
              <a:gd name="connsiteY4" fmla="*/ 369332 h 369332"/>
              <a:gd name="connsiteX5" fmla="*/ 945705 w 1440160"/>
              <a:gd name="connsiteY5" fmla="*/ 369332 h 369332"/>
              <a:gd name="connsiteX6" fmla="*/ 436849 w 1440160"/>
              <a:gd name="connsiteY6" fmla="*/ 369332 h 369332"/>
              <a:gd name="connsiteX7" fmla="*/ 0 w 1440160"/>
              <a:gd name="connsiteY7" fmla="*/ 369332 h 369332"/>
              <a:gd name="connsiteX8" fmla="*/ 0 w 1440160"/>
              <a:gd name="connsiteY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0160" h="369332" fill="none" extrusionOk="0">
                <a:moveTo>
                  <a:pt x="0" y="0"/>
                </a:moveTo>
                <a:cubicBezTo>
                  <a:pt x="133644" y="-24230"/>
                  <a:pt x="336006" y="11126"/>
                  <a:pt x="465652" y="0"/>
                </a:cubicBezTo>
                <a:cubicBezTo>
                  <a:pt x="595298" y="-11126"/>
                  <a:pt x="704301" y="47866"/>
                  <a:pt x="902500" y="0"/>
                </a:cubicBezTo>
                <a:cubicBezTo>
                  <a:pt x="1100699" y="-47866"/>
                  <a:pt x="1219515" y="5917"/>
                  <a:pt x="1440160" y="0"/>
                </a:cubicBezTo>
                <a:cubicBezTo>
                  <a:pt x="1466019" y="110640"/>
                  <a:pt x="1406895" y="200019"/>
                  <a:pt x="1440160" y="369332"/>
                </a:cubicBezTo>
                <a:cubicBezTo>
                  <a:pt x="1325802" y="403400"/>
                  <a:pt x="1087180" y="364092"/>
                  <a:pt x="945705" y="369332"/>
                </a:cubicBezTo>
                <a:cubicBezTo>
                  <a:pt x="804230" y="374572"/>
                  <a:pt x="635007" y="323415"/>
                  <a:pt x="436849" y="369332"/>
                </a:cubicBezTo>
                <a:cubicBezTo>
                  <a:pt x="238691" y="415249"/>
                  <a:pt x="191485" y="324659"/>
                  <a:pt x="0" y="369332"/>
                </a:cubicBezTo>
                <a:cubicBezTo>
                  <a:pt x="-31015" y="267043"/>
                  <a:pt x="14439" y="93969"/>
                  <a:pt x="0" y="0"/>
                </a:cubicBezTo>
                <a:close/>
              </a:path>
              <a:path w="1440160" h="369332" stroke="0" extrusionOk="0">
                <a:moveTo>
                  <a:pt x="0" y="0"/>
                </a:moveTo>
                <a:cubicBezTo>
                  <a:pt x="141177" y="-27243"/>
                  <a:pt x="371485" y="41556"/>
                  <a:pt x="494455" y="0"/>
                </a:cubicBezTo>
                <a:cubicBezTo>
                  <a:pt x="617426" y="-41556"/>
                  <a:pt x="751160" y="21620"/>
                  <a:pt x="931303" y="0"/>
                </a:cubicBezTo>
                <a:cubicBezTo>
                  <a:pt x="1111446" y="-21620"/>
                  <a:pt x="1243342" y="28483"/>
                  <a:pt x="1440160" y="0"/>
                </a:cubicBezTo>
                <a:cubicBezTo>
                  <a:pt x="1443889" y="94824"/>
                  <a:pt x="1429290" y="233482"/>
                  <a:pt x="1440160" y="369332"/>
                </a:cubicBezTo>
                <a:cubicBezTo>
                  <a:pt x="1230659" y="389451"/>
                  <a:pt x="1220499" y="351879"/>
                  <a:pt x="1003311" y="369332"/>
                </a:cubicBezTo>
                <a:cubicBezTo>
                  <a:pt x="786123" y="386785"/>
                  <a:pt x="711918" y="343714"/>
                  <a:pt x="566463" y="369332"/>
                </a:cubicBezTo>
                <a:cubicBezTo>
                  <a:pt x="421008" y="394950"/>
                  <a:pt x="216219" y="318292"/>
                  <a:pt x="0" y="369332"/>
                </a:cubicBezTo>
                <a:cubicBezTo>
                  <a:pt x="-23149" y="184800"/>
                  <a:pt x="33992" y="155167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156901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5">
                    <a:lumMod val="75000"/>
                  </a:schemeClr>
                </a:solidFill>
              </a:rPr>
              <a:t>RESULTADOS</a:t>
            </a:r>
            <a:r>
              <a:rPr lang="es-ES" dirty="0"/>
              <a:t> </a:t>
            </a:r>
          </a:p>
        </p:txBody>
      </p:sp>
      <p:graphicFrame>
        <p:nvGraphicFramePr>
          <p:cNvPr id="8" name="Tabla 3">
            <a:extLst>
              <a:ext uri="{FF2B5EF4-FFF2-40B4-BE49-F238E27FC236}">
                <a16:creationId xmlns:a16="http://schemas.microsoft.com/office/drawing/2014/main" id="{97900234-D4EE-47E5-AE7A-A39C4E5A9A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5029327"/>
              </p:ext>
            </p:extLst>
          </p:nvPr>
        </p:nvGraphicFramePr>
        <p:xfrm>
          <a:off x="1763688" y="3582238"/>
          <a:ext cx="2294193" cy="1325759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638009">
                  <a:extLst>
                    <a:ext uri="{9D8B030D-6E8A-4147-A177-3AD203B41FA5}">
                      <a16:colId xmlns:a16="http://schemas.microsoft.com/office/drawing/2014/main" val="2271166477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088441329"/>
                    </a:ext>
                  </a:extLst>
                </a:gridCol>
              </a:tblGrid>
              <a:tr h="373919">
                <a:tc>
                  <a:txBody>
                    <a:bodyPr/>
                    <a:lstStyle/>
                    <a:p>
                      <a:r>
                        <a:rPr lang="es-ES" sz="1600" b="0" dirty="0">
                          <a:solidFill>
                            <a:schemeClr val="tx1"/>
                          </a:solidFill>
                        </a:rPr>
                        <a:t>Total 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151 pacientes</a:t>
                      </a:r>
                      <a:endParaRPr lang="es-ES" sz="16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3073349047"/>
                  </a:ext>
                </a:extLst>
              </a:tr>
              <a:tr h="372720">
                <a:tc>
                  <a:txBody>
                    <a:bodyPr/>
                    <a:lstStyle/>
                    <a:p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Edad 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s-E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50,27±13,67 años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4225226248"/>
                  </a:ext>
                </a:extLst>
              </a:tr>
              <a:tr h="372720">
                <a:tc>
                  <a:txBody>
                    <a:bodyPr/>
                    <a:lstStyle/>
                    <a:p>
                      <a:r>
                        <a:rPr lang="es-ES" sz="1600" b="0" dirty="0"/>
                        <a:t>Sexo</a:t>
                      </a:r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600" dirty="0"/>
                        <a:t>♀: </a:t>
                      </a:r>
                      <a:r>
                        <a:rPr lang="es-ES" sz="16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60,9% </a:t>
                      </a:r>
                    </a:p>
                    <a:p>
                      <a:r>
                        <a:rPr lang="es-ES" sz="1600" dirty="0">
                          <a:solidFill>
                            <a:schemeClr val="tx1"/>
                          </a:solidFill>
                        </a:rPr>
                        <a:t>♂</a:t>
                      </a:r>
                      <a:r>
                        <a:rPr lang="es-ES" sz="1600" dirty="0"/>
                        <a:t>: </a:t>
                      </a:r>
                      <a:r>
                        <a:rPr lang="es-E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39,1%</a:t>
                      </a:r>
                      <a:endParaRPr lang="es-ES" sz="1600" dirty="0"/>
                    </a:p>
                  </a:txBody>
                  <a:tcPr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2099444029"/>
                  </a:ext>
                </a:extLst>
              </a:tr>
            </a:tbl>
          </a:graphicData>
        </a:graphic>
      </p:graphicFrame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5D0C0076-30FA-46F3-B6AD-2DFFA1D249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14048"/>
              </p:ext>
            </p:extLst>
          </p:nvPr>
        </p:nvGraphicFramePr>
        <p:xfrm>
          <a:off x="4727354" y="3251917"/>
          <a:ext cx="4248472" cy="165608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952328">
                  <a:extLst>
                    <a:ext uri="{9D8B030D-6E8A-4147-A177-3AD203B41FA5}">
                      <a16:colId xmlns:a16="http://schemas.microsoft.com/office/drawing/2014/main" val="244064503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990953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VO2 normal </a:t>
                      </a:r>
                      <a:endParaRPr lang="es-E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24,5% </a:t>
                      </a:r>
                      <a:endParaRPr lang="es-E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41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Limitación al esfuerzo: </a:t>
                      </a:r>
                    </a:p>
                    <a:p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 Causa ventilatoria</a:t>
                      </a:r>
                    </a:p>
                    <a:p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 C</a:t>
                      </a: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ausa cardiológica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5,29%</a:t>
                      </a:r>
                    </a:p>
                    <a:p>
                      <a:r>
                        <a:rPr lang="es-ES" dirty="0"/>
                        <a:t>11,92%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23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obre esfuerzo sin limitación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59,60%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427822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19E47A5C-F14B-457A-9E65-7EF777BDB280}"/>
              </a:ext>
            </a:extLst>
          </p:cNvPr>
          <p:cNvSpPr txBox="1"/>
          <p:nvPr/>
        </p:nvSpPr>
        <p:spPr>
          <a:xfrm>
            <a:off x="238941" y="1240897"/>
            <a:ext cx="1152128" cy="369332"/>
          </a:xfrm>
          <a:custGeom>
            <a:avLst/>
            <a:gdLst>
              <a:gd name="connsiteX0" fmla="*/ 0 w 1152128"/>
              <a:gd name="connsiteY0" fmla="*/ 0 h 369332"/>
              <a:gd name="connsiteX1" fmla="*/ 587585 w 1152128"/>
              <a:gd name="connsiteY1" fmla="*/ 0 h 369332"/>
              <a:gd name="connsiteX2" fmla="*/ 1152128 w 1152128"/>
              <a:gd name="connsiteY2" fmla="*/ 0 h 369332"/>
              <a:gd name="connsiteX3" fmla="*/ 1152128 w 1152128"/>
              <a:gd name="connsiteY3" fmla="*/ 369332 h 369332"/>
              <a:gd name="connsiteX4" fmla="*/ 553021 w 1152128"/>
              <a:gd name="connsiteY4" fmla="*/ 369332 h 369332"/>
              <a:gd name="connsiteX5" fmla="*/ 0 w 1152128"/>
              <a:gd name="connsiteY5" fmla="*/ 369332 h 369332"/>
              <a:gd name="connsiteX6" fmla="*/ 0 w 1152128"/>
              <a:gd name="connsiteY6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2128" h="369332" fill="none" extrusionOk="0">
                <a:moveTo>
                  <a:pt x="0" y="0"/>
                </a:moveTo>
                <a:cubicBezTo>
                  <a:pt x="257694" y="-1062"/>
                  <a:pt x="387482" y="17435"/>
                  <a:pt x="587585" y="0"/>
                </a:cubicBezTo>
                <a:cubicBezTo>
                  <a:pt x="787689" y="-17435"/>
                  <a:pt x="937439" y="27391"/>
                  <a:pt x="1152128" y="0"/>
                </a:cubicBezTo>
                <a:cubicBezTo>
                  <a:pt x="1165579" y="106604"/>
                  <a:pt x="1108274" y="233594"/>
                  <a:pt x="1152128" y="369332"/>
                </a:cubicBezTo>
                <a:cubicBezTo>
                  <a:pt x="887355" y="400957"/>
                  <a:pt x="811158" y="315270"/>
                  <a:pt x="553021" y="369332"/>
                </a:cubicBezTo>
                <a:cubicBezTo>
                  <a:pt x="294884" y="423394"/>
                  <a:pt x="227089" y="365916"/>
                  <a:pt x="0" y="369332"/>
                </a:cubicBezTo>
                <a:cubicBezTo>
                  <a:pt x="-14442" y="229830"/>
                  <a:pt x="63" y="161503"/>
                  <a:pt x="0" y="0"/>
                </a:cubicBezTo>
                <a:close/>
              </a:path>
              <a:path w="1152128" h="369332" stroke="0" extrusionOk="0">
                <a:moveTo>
                  <a:pt x="0" y="0"/>
                </a:moveTo>
                <a:cubicBezTo>
                  <a:pt x="219950" y="-37609"/>
                  <a:pt x="287286" y="11323"/>
                  <a:pt x="564543" y="0"/>
                </a:cubicBezTo>
                <a:cubicBezTo>
                  <a:pt x="841800" y="-11323"/>
                  <a:pt x="996239" y="27844"/>
                  <a:pt x="1152128" y="0"/>
                </a:cubicBezTo>
                <a:cubicBezTo>
                  <a:pt x="1193207" y="132893"/>
                  <a:pt x="1112060" y="291049"/>
                  <a:pt x="1152128" y="369332"/>
                </a:cubicBezTo>
                <a:cubicBezTo>
                  <a:pt x="907451" y="436753"/>
                  <a:pt x="698004" y="364404"/>
                  <a:pt x="576064" y="369332"/>
                </a:cubicBezTo>
                <a:cubicBezTo>
                  <a:pt x="454124" y="374260"/>
                  <a:pt x="259253" y="368741"/>
                  <a:pt x="0" y="369332"/>
                </a:cubicBezTo>
                <a:cubicBezTo>
                  <a:pt x="-39479" y="236466"/>
                  <a:pt x="28626" y="95619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6323162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5">
                    <a:lumMod val="75000"/>
                  </a:schemeClr>
                </a:solidFill>
              </a:rPr>
              <a:t>OBJETIVO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19C7EE3-BE56-497E-8F9E-9C6B368CCB0C}"/>
              </a:ext>
            </a:extLst>
          </p:cNvPr>
          <p:cNvSpPr txBox="1"/>
          <p:nvPr/>
        </p:nvSpPr>
        <p:spPr>
          <a:xfrm>
            <a:off x="238941" y="1791765"/>
            <a:ext cx="2376264" cy="369332"/>
          </a:xfrm>
          <a:custGeom>
            <a:avLst/>
            <a:gdLst>
              <a:gd name="connsiteX0" fmla="*/ 0 w 2376264"/>
              <a:gd name="connsiteY0" fmla="*/ 0 h 369332"/>
              <a:gd name="connsiteX1" fmla="*/ 617829 w 2376264"/>
              <a:gd name="connsiteY1" fmla="*/ 0 h 369332"/>
              <a:gd name="connsiteX2" fmla="*/ 1235657 w 2376264"/>
              <a:gd name="connsiteY2" fmla="*/ 0 h 369332"/>
              <a:gd name="connsiteX3" fmla="*/ 2376264 w 2376264"/>
              <a:gd name="connsiteY3" fmla="*/ 0 h 369332"/>
              <a:gd name="connsiteX4" fmla="*/ 2376264 w 2376264"/>
              <a:gd name="connsiteY4" fmla="*/ 369332 h 369332"/>
              <a:gd name="connsiteX5" fmla="*/ 1853486 w 2376264"/>
              <a:gd name="connsiteY5" fmla="*/ 369332 h 369332"/>
              <a:gd name="connsiteX6" fmla="*/ 1283183 w 2376264"/>
              <a:gd name="connsiteY6" fmla="*/ 369332 h 369332"/>
              <a:gd name="connsiteX7" fmla="*/ 760404 w 2376264"/>
              <a:gd name="connsiteY7" fmla="*/ 369332 h 369332"/>
              <a:gd name="connsiteX8" fmla="*/ 0 w 2376264"/>
              <a:gd name="connsiteY8" fmla="*/ 369332 h 369332"/>
              <a:gd name="connsiteX9" fmla="*/ 0 w 2376264"/>
              <a:gd name="connsiteY9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76264" h="369332" fill="none" extrusionOk="0">
                <a:moveTo>
                  <a:pt x="0" y="0"/>
                </a:moveTo>
                <a:cubicBezTo>
                  <a:pt x="238620" y="-31251"/>
                  <a:pt x="414148" y="68473"/>
                  <a:pt x="617829" y="0"/>
                </a:cubicBezTo>
                <a:cubicBezTo>
                  <a:pt x="821510" y="-68473"/>
                  <a:pt x="1017247" y="10169"/>
                  <a:pt x="1235657" y="0"/>
                </a:cubicBezTo>
                <a:cubicBezTo>
                  <a:pt x="1454067" y="-10169"/>
                  <a:pt x="1866012" y="101581"/>
                  <a:pt x="2376264" y="0"/>
                </a:cubicBezTo>
                <a:cubicBezTo>
                  <a:pt x="2401242" y="84877"/>
                  <a:pt x="2364034" y="277907"/>
                  <a:pt x="2376264" y="369332"/>
                </a:cubicBezTo>
                <a:cubicBezTo>
                  <a:pt x="2208659" y="377272"/>
                  <a:pt x="1988506" y="338476"/>
                  <a:pt x="1853486" y="369332"/>
                </a:cubicBezTo>
                <a:cubicBezTo>
                  <a:pt x="1718466" y="400188"/>
                  <a:pt x="1517153" y="355860"/>
                  <a:pt x="1283183" y="369332"/>
                </a:cubicBezTo>
                <a:cubicBezTo>
                  <a:pt x="1049213" y="382804"/>
                  <a:pt x="962708" y="338524"/>
                  <a:pt x="760404" y="369332"/>
                </a:cubicBezTo>
                <a:cubicBezTo>
                  <a:pt x="558100" y="400140"/>
                  <a:pt x="230401" y="365254"/>
                  <a:pt x="0" y="369332"/>
                </a:cubicBezTo>
                <a:cubicBezTo>
                  <a:pt x="-37911" y="196454"/>
                  <a:pt x="24316" y="130821"/>
                  <a:pt x="0" y="0"/>
                </a:cubicBezTo>
                <a:close/>
              </a:path>
              <a:path w="2376264" h="369332" stroke="0" extrusionOk="0">
                <a:moveTo>
                  <a:pt x="0" y="0"/>
                </a:moveTo>
                <a:cubicBezTo>
                  <a:pt x="201432" y="-51533"/>
                  <a:pt x="390147" y="832"/>
                  <a:pt x="617829" y="0"/>
                </a:cubicBezTo>
                <a:cubicBezTo>
                  <a:pt x="845511" y="-832"/>
                  <a:pt x="980347" y="42766"/>
                  <a:pt x="1259420" y="0"/>
                </a:cubicBezTo>
                <a:cubicBezTo>
                  <a:pt x="1538493" y="-42766"/>
                  <a:pt x="1593481" y="47417"/>
                  <a:pt x="1853486" y="0"/>
                </a:cubicBezTo>
                <a:cubicBezTo>
                  <a:pt x="2113491" y="-47417"/>
                  <a:pt x="2207849" y="15327"/>
                  <a:pt x="2376264" y="0"/>
                </a:cubicBezTo>
                <a:cubicBezTo>
                  <a:pt x="2395928" y="110198"/>
                  <a:pt x="2360629" y="292883"/>
                  <a:pt x="2376264" y="369332"/>
                </a:cubicBezTo>
                <a:cubicBezTo>
                  <a:pt x="2238394" y="396270"/>
                  <a:pt x="2008858" y="343076"/>
                  <a:pt x="1805961" y="369332"/>
                </a:cubicBezTo>
                <a:cubicBezTo>
                  <a:pt x="1603064" y="395588"/>
                  <a:pt x="1390950" y="344699"/>
                  <a:pt x="1188132" y="369332"/>
                </a:cubicBezTo>
                <a:cubicBezTo>
                  <a:pt x="985314" y="393965"/>
                  <a:pt x="814388" y="368401"/>
                  <a:pt x="665354" y="369332"/>
                </a:cubicBezTo>
                <a:cubicBezTo>
                  <a:pt x="516320" y="370263"/>
                  <a:pt x="204367" y="325324"/>
                  <a:pt x="0" y="369332"/>
                </a:cubicBezTo>
                <a:cubicBezTo>
                  <a:pt x="-36748" y="215708"/>
                  <a:pt x="24620" y="182234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1241844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5">
                    <a:lumMod val="75000"/>
                  </a:schemeClr>
                </a:solidFill>
              </a:rPr>
              <a:t>MATERIAL Y MÉTODOS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F6F57A5-3219-4BFE-9BC7-4BF5A9FF69D1}"/>
              </a:ext>
            </a:extLst>
          </p:cNvPr>
          <p:cNvSpPr txBox="1"/>
          <p:nvPr/>
        </p:nvSpPr>
        <p:spPr>
          <a:xfrm>
            <a:off x="1691680" y="79252"/>
            <a:ext cx="1440160" cy="369332"/>
          </a:xfrm>
          <a:custGeom>
            <a:avLst/>
            <a:gdLst>
              <a:gd name="connsiteX0" fmla="*/ 0 w 1440160"/>
              <a:gd name="connsiteY0" fmla="*/ 0 h 369332"/>
              <a:gd name="connsiteX1" fmla="*/ 465652 w 1440160"/>
              <a:gd name="connsiteY1" fmla="*/ 0 h 369332"/>
              <a:gd name="connsiteX2" fmla="*/ 902500 w 1440160"/>
              <a:gd name="connsiteY2" fmla="*/ 0 h 369332"/>
              <a:gd name="connsiteX3" fmla="*/ 1440160 w 1440160"/>
              <a:gd name="connsiteY3" fmla="*/ 0 h 369332"/>
              <a:gd name="connsiteX4" fmla="*/ 1440160 w 1440160"/>
              <a:gd name="connsiteY4" fmla="*/ 369332 h 369332"/>
              <a:gd name="connsiteX5" fmla="*/ 945705 w 1440160"/>
              <a:gd name="connsiteY5" fmla="*/ 369332 h 369332"/>
              <a:gd name="connsiteX6" fmla="*/ 436849 w 1440160"/>
              <a:gd name="connsiteY6" fmla="*/ 369332 h 369332"/>
              <a:gd name="connsiteX7" fmla="*/ 0 w 1440160"/>
              <a:gd name="connsiteY7" fmla="*/ 369332 h 369332"/>
              <a:gd name="connsiteX8" fmla="*/ 0 w 1440160"/>
              <a:gd name="connsiteY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40160" h="369332" fill="none" extrusionOk="0">
                <a:moveTo>
                  <a:pt x="0" y="0"/>
                </a:moveTo>
                <a:cubicBezTo>
                  <a:pt x="133644" y="-24230"/>
                  <a:pt x="336006" y="11126"/>
                  <a:pt x="465652" y="0"/>
                </a:cubicBezTo>
                <a:cubicBezTo>
                  <a:pt x="595298" y="-11126"/>
                  <a:pt x="704301" y="47866"/>
                  <a:pt x="902500" y="0"/>
                </a:cubicBezTo>
                <a:cubicBezTo>
                  <a:pt x="1100699" y="-47866"/>
                  <a:pt x="1219515" y="5917"/>
                  <a:pt x="1440160" y="0"/>
                </a:cubicBezTo>
                <a:cubicBezTo>
                  <a:pt x="1466019" y="110640"/>
                  <a:pt x="1406895" y="200019"/>
                  <a:pt x="1440160" y="369332"/>
                </a:cubicBezTo>
                <a:cubicBezTo>
                  <a:pt x="1325802" y="403400"/>
                  <a:pt x="1087180" y="364092"/>
                  <a:pt x="945705" y="369332"/>
                </a:cubicBezTo>
                <a:cubicBezTo>
                  <a:pt x="804230" y="374572"/>
                  <a:pt x="635007" y="323415"/>
                  <a:pt x="436849" y="369332"/>
                </a:cubicBezTo>
                <a:cubicBezTo>
                  <a:pt x="238691" y="415249"/>
                  <a:pt x="191485" y="324659"/>
                  <a:pt x="0" y="369332"/>
                </a:cubicBezTo>
                <a:cubicBezTo>
                  <a:pt x="-31015" y="267043"/>
                  <a:pt x="14439" y="93969"/>
                  <a:pt x="0" y="0"/>
                </a:cubicBezTo>
                <a:close/>
              </a:path>
              <a:path w="1440160" h="369332" stroke="0" extrusionOk="0">
                <a:moveTo>
                  <a:pt x="0" y="0"/>
                </a:moveTo>
                <a:cubicBezTo>
                  <a:pt x="141177" y="-27243"/>
                  <a:pt x="371485" y="41556"/>
                  <a:pt x="494455" y="0"/>
                </a:cubicBezTo>
                <a:cubicBezTo>
                  <a:pt x="617426" y="-41556"/>
                  <a:pt x="751160" y="21620"/>
                  <a:pt x="931303" y="0"/>
                </a:cubicBezTo>
                <a:cubicBezTo>
                  <a:pt x="1111446" y="-21620"/>
                  <a:pt x="1243342" y="28483"/>
                  <a:pt x="1440160" y="0"/>
                </a:cubicBezTo>
                <a:cubicBezTo>
                  <a:pt x="1443889" y="94824"/>
                  <a:pt x="1429290" y="233482"/>
                  <a:pt x="1440160" y="369332"/>
                </a:cubicBezTo>
                <a:cubicBezTo>
                  <a:pt x="1230659" y="389451"/>
                  <a:pt x="1220499" y="351879"/>
                  <a:pt x="1003311" y="369332"/>
                </a:cubicBezTo>
                <a:cubicBezTo>
                  <a:pt x="786123" y="386785"/>
                  <a:pt x="711918" y="343714"/>
                  <a:pt x="566463" y="369332"/>
                </a:cubicBezTo>
                <a:cubicBezTo>
                  <a:pt x="421008" y="394950"/>
                  <a:pt x="216219" y="318292"/>
                  <a:pt x="0" y="369332"/>
                </a:cubicBezTo>
                <a:cubicBezTo>
                  <a:pt x="-23149" y="184800"/>
                  <a:pt x="33992" y="155167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2156901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5">
                    <a:lumMod val="75000"/>
                  </a:schemeClr>
                </a:solidFill>
              </a:rPr>
              <a:t>RESULTADOS</a:t>
            </a:r>
            <a:r>
              <a:rPr lang="es-ES" dirty="0"/>
              <a:t>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F74D622-E1FC-44BA-B294-103E3B7698D5}"/>
              </a:ext>
            </a:extLst>
          </p:cNvPr>
          <p:cNvSpPr txBox="1"/>
          <p:nvPr/>
        </p:nvSpPr>
        <p:spPr>
          <a:xfrm>
            <a:off x="251520" y="3863919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Mujeres con una edad media de 50 años. La mayoría pruebas funcionales respiratorias dentro de la normalidad. En el 17,21% podía justificar la disnea del paciente. En el 84,1% (pobre esfuerzo y normales) la PECP no demostró causa ventilatoria ni cardiológica que justificara la disnea. </a:t>
            </a:r>
            <a:endParaRPr lang="es-ES" dirty="0"/>
          </a:p>
        </p:txBody>
      </p:sp>
      <p:graphicFrame>
        <p:nvGraphicFramePr>
          <p:cNvPr id="10" name="Tabla 10">
            <a:extLst>
              <a:ext uri="{FF2B5EF4-FFF2-40B4-BE49-F238E27FC236}">
                <a16:creationId xmlns:a16="http://schemas.microsoft.com/office/drawing/2014/main" id="{583F6FDC-E6EE-4F35-9136-F330C4BA5C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286398"/>
              </p:ext>
            </p:extLst>
          </p:nvPr>
        </p:nvGraphicFramePr>
        <p:xfrm>
          <a:off x="325024" y="533538"/>
          <a:ext cx="8624596" cy="2931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3645">
                  <a:extLst>
                    <a:ext uri="{9D8B030D-6E8A-4147-A177-3AD203B41FA5}">
                      <a16:colId xmlns:a16="http://schemas.microsoft.com/office/drawing/2014/main" val="224681409"/>
                    </a:ext>
                  </a:extLst>
                </a:gridCol>
                <a:gridCol w="1096335">
                  <a:extLst>
                    <a:ext uri="{9D8B030D-6E8A-4147-A177-3AD203B41FA5}">
                      <a16:colId xmlns:a16="http://schemas.microsoft.com/office/drawing/2014/main" val="2233656228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1025728378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3690887728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840930562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707882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Motivo finalización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Pobre esfuerzo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Lim Cardiaca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/>
                        <a:t>Lim Ventilatoria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Lim Mecánica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2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Disnea (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29,8%)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13,33%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66,66%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13,33% </a:t>
                      </a:r>
                      <a:endParaRPr lang="es-ES" dirty="0"/>
                    </a:p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2,22%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4,44%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11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Fatiga MMII 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(33,77%)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31,37%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58,82%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7,84%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1,96%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70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Disnea + Fatiga MMII </a:t>
                      </a:r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(33,8%)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22,22%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58,33%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11,11% 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5,55%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2,79% 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8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Otros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12,58%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875223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F77782E7-BEB0-4FE6-BFFD-1AB113F4374D}"/>
              </a:ext>
            </a:extLst>
          </p:cNvPr>
          <p:cNvSpPr txBox="1"/>
          <p:nvPr/>
        </p:nvSpPr>
        <p:spPr>
          <a:xfrm>
            <a:off x="331486" y="3528773"/>
            <a:ext cx="1656184" cy="369332"/>
          </a:xfrm>
          <a:custGeom>
            <a:avLst/>
            <a:gdLst>
              <a:gd name="connsiteX0" fmla="*/ 0 w 1656184"/>
              <a:gd name="connsiteY0" fmla="*/ 0 h 369332"/>
              <a:gd name="connsiteX1" fmla="*/ 518938 w 1656184"/>
              <a:gd name="connsiteY1" fmla="*/ 0 h 369332"/>
              <a:gd name="connsiteX2" fmla="*/ 1104123 w 1656184"/>
              <a:gd name="connsiteY2" fmla="*/ 0 h 369332"/>
              <a:gd name="connsiteX3" fmla="*/ 1656184 w 1656184"/>
              <a:gd name="connsiteY3" fmla="*/ 0 h 369332"/>
              <a:gd name="connsiteX4" fmla="*/ 1656184 w 1656184"/>
              <a:gd name="connsiteY4" fmla="*/ 369332 h 369332"/>
              <a:gd name="connsiteX5" fmla="*/ 1087561 w 1656184"/>
              <a:gd name="connsiteY5" fmla="*/ 369332 h 369332"/>
              <a:gd name="connsiteX6" fmla="*/ 518938 w 1656184"/>
              <a:gd name="connsiteY6" fmla="*/ 369332 h 369332"/>
              <a:gd name="connsiteX7" fmla="*/ 0 w 1656184"/>
              <a:gd name="connsiteY7" fmla="*/ 369332 h 369332"/>
              <a:gd name="connsiteX8" fmla="*/ 0 w 1656184"/>
              <a:gd name="connsiteY8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56184" h="369332" fill="none" extrusionOk="0">
                <a:moveTo>
                  <a:pt x="0" y="0"/>
                </a:moveTo>
                <a:cubicBezTo>
                  <a:pt x="113210" y="-26815"/>
                  <a:pt x="310981" y="24278"/>
                  <a:pt x="518938" y="0"/>
                </a:cubicBezTo>
                <a:cubicBezTo>
                  <a:pt x="726895" y="-24278"/>
                  <a:pt x="833695" y="47124"/>
                  <a:pt x="1104123" y="0"/>
                </a:cubicBezTo>
                <a:cubicBezTo>
                  <a:pt x="1374552" y="-47124"/>
                  <a:pt x="1500809" y="55130"/>
                  <a:pt x="1656184" y="0"/>
                </a:cubicBezTo>
                <a:cubicBezTo>
                  <a:pt x="1675854" y="161036"/>
                  <a:pt x="1630198" y="217284"/>
                  <a:pt x="1656184" y="369332"/>
                </a:cubicBezTo>
                <a:cubicBezTo>
                  <a:pt x="1391718" y="411271"/>
                  <a:pt x="1370924" y="327630"/>
                  <a:pt x="1087561" y="369332"/>
                </a:cubicBezTo>
                <a:cubicBezTo>
                  <a:pt x="804198" y="411034"/>
                  <a:pt x="640289" y="344425"/>
                  <a:pt x="518938" y="369332"/>
                </a:cubicBezTo>
                <a:cubicBezTo>
                  <a:pt x="397587" y="394239"/>
                  <a:pt x="209402" y="344822"/>
                  <a:pt x="0" y="369332"/>
                </a:cubicBezTo>
                <a:cubicBezTo>
                  <a:pt x="-16239" y="273682"/>
                  <a:pt x="1785" y="116395"/>
                  <a:pt x="0" y="0"/>
                </a:cubicBezTo>
                <a:close/>
              </a:path>
              <a:path w="1656184" h="369332" stroke="0" extrusionOk="0">
                <a:moveTo>
                  <a:pt x="0" y="0"/>
                </a:moveTo>
                <a:cubicBezTo>
                  <a:pt x="158954" y="-30679"/>
                  <a:pt x="452293" y="61308"/>
                  <a:pt x="568623" y="0"/>
                </a:cubicBezTo>
                <a:cubicBezTo>
                  <a:pt x="684953" y="-61308"/>
                  <a:pt x="1025021" y="56511"/>
                  <a:pt x="1153808" y="0"/>
                </a:cubicBezTo>
                <a:cubicBezTo>
                  <a:pt x="1282596" y="-56511"/>
                  <a:pt x="1427633" y="41115"/>
                  <a:pt x="1656184" y="0"/>
                </a:cubicBezTo>
                <a:cubicBezTo>
                  <a:pt x="1671649" y="126296"/>
                  <a:pt x="1643903" y="231452"/>
                  <a:pt x="1656184" y="369332"/>
                </a:cubicBezTo>
                <a:cubicBezTo>
                  <a:pt x="1496137" y="405303"/>
                  <a:pt x="1351250" y="352402"/>
                  <a:pt x="1153808" y="369332"/>
                </a:cubicBezTo>
                <a:cubicBezTo>
                  <a:pt x="956366" y="386262"/>
                  <a:pt x="769992" y="318319"/>
                  <a:pt x="585185" y="369332"/>
                </a:cubicBezTo>
                <a:cubicBezTo>
                  <a:pt x="400378" y="420345"/>
                  <a:pt x="166154" y="317366"/>
                  <a:pt x="0" y="369332"/>
                </a:cubicBezTo>
                <a:cubicBezTo>
                  <a:pt x="-17775" y="216084"/>
                  <a:pt x="30926" y="103111"/>
                  <a:pt x="0" y="0"/>
                </a:cubicBezTo>
                <a:close/>
              </a:path>
            </a:pathLst>
          </a:custGeom>
          <a:blipFill>
            <a:blip r:embed="rId2"/>
            <a:tile tx="0" ty="0" sx="100000" sy="100000" flip="none" algn="tl"/>
          </a:blip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22320180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accent5">
                    <a:lumMod val="75000"/>
                  </a:schemeClr>
                </a:solidFill>
              </a:rPr>
              <a:t>CONCLUSIONES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273</Words>
  <Application>Microsoft Office PowerPoint</Application>
  <PresentationFormat>Presentación en pantalla (16:9)</PresentationFormat>
  <Paragraphs>60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Raquel Andrés</cp:lastModifiedBy>
  <cp:revision>2</cp:revision>
  <dcterms:created xsi:type="dcterms:W3CDTF">2022-01-11T08:55:46Z</dcterms:created>
  <dcterms:modified xsi:type="dcterms:W3CDTF">2022-04-07T17:15:18Z</dcterms:modified>
</cp:coreProperties>
</file>