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6" r:id="rId2"/>
    <p:sldId id="257" r:id="rId3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6FCBA"/>
    <a:srgbClr val="F0FA90"/>
    <a:srgbClr val="EEF5AD"/>
    <a:srgbClr val="F1F7BB"/>
    <a:srgbClr val="EAFCFC"/>
    <a:srgbClr val="DCF9DB"/>
    <a:srgbClr val="C9F5C7"/>
    <a:srgbClr val="E8FCFC"/>
    <a:srgbClr val="FAEBDE"/>
    <a:srgbClr val="FFCC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Estilo medio 4 - Énfasis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22838BEF-8BB2-4498-84A7-C5851F593DF1}" styleName="Estilo medio 4 - Énfasis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7DF18680-E054-41AD-8BC1-D1AEF772440D}" styleName="Estilo medio 2 - Énfasis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74770" autoAdjust="0"/>
  </p:normalViewPr>
  <p:slideViewPr>
    <p:cSldViewPr>
      <p:cViewPr varScale="1">
        <p:scale>
          <a:sx n="71" d="100"/>
          <a:sy n="71" d="100"/>
        </p:scale>
        <p:origin x="1380" y="78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6_4">
  <dgm:title val=""/>
  <dgm:desc val=""/>
  <dgm:catLst>
    <dgm:cat type="accent6" pri="11400"/>
  </dgm:catLst>
  <dgm:styleLbl name="node0">
    <dgm:fillClrLst meth="cycle">
      <a:schemeClr val="accent6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6">
        <a:shade val="50000"/>
      </a:schemeClr>
      <a:schemeClr val="accent6">
        <a:tint val="55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/>
    <dgm:txEffectClrLst/>
  </dgm:styleLbl>
  <dgm:styleLbl name="node1">
    <dgm:fillClrLst meth="cycle">
      <a:schemeClr val="accent6">
        <a:shade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cycle">
      <a:schemeClr val="accent6">
        <a:shade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6">
        <a:shade val="80000"/>
        <a:alpha val="50000"/>
      </a:schemeClr>
      <a:schemeClr val="accent6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6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55000"/>
      </a:schemeClr>
    </dgm:fillClrLst>
    <dgm:linClrLst meth="repeat">
      <a:schemeClr val="accent6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55000"/>
      </a:schemeClr>
    </dgm:fillClrLst>
    <dgm:linClrLst meth="repeat">
      <a:schemeClr val="accent6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55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2BFAF72-1FBD-467D-B7DA-0D5DB65E7C38}" type="doc">
      <dgm:prSet loTypeId="urn:microsoft.com/office/officeart/2005/8/layout/default" loCatId="list" qsTypeId="urn:microsoft.com/office/officeart/2005/8/quickstyle/simple3" qsCatId="simple" csTypeId="urn:microsoft.com/office/officeart/2005/8/colors/accent6_4" csCatId="accent6" phldr="1"/>
      <dgm:spPr/>
      <dgm:t>
        <a:bodyPr/>
        <a:lstStyle/>
        <a:p>
          <a:endParaRPr lang="es-ES"/>
        </a:p>
      </dgm:t>
    </dgm:pt>
    <dgm:pt modelId="{BF93C66A-8BAB-446F-A3B1-B9589ADCC225}">
      <dgm:prSet phldrT="[Texto]" custT="1"/>
      <dgm:spPr>
        <a:ln>
          <a:solidFill>
            <a:schemeClr val="accent6">
              <a:lumMod val="75000"/>
            </a:schemeClr>
          </a:solidFill>
        </a:ln>
      </dgm:spPr>
      <dgm:t>
        <a:bodyPr/>
        <a:lstStyle/>
        <a:p>
          <a:r>
            <a:rPr lang="es-ES" sz="1200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Conocer las características de los fumadores que acudían al Hospital Universitario de Badajoz. </a:t>
          </a:r>
        </a:p>
      </dgm:t>
    </dgm:pt>
    <dgm:pt modelId="{4CF0B50D-23E1-49E0-B498-35723A640B17}" type="parTrans" cxnId="{4088DC01-D3E2-4F22-9DB4-D586969BB28B}">
      <dgm:prSet/>
      <dgm:spPr/>
      <dgm:t>
        <a:bodyPr/>
        <a:lstStyle/>
        <a:p>
          <a:endParaRPr lang="es-ES"/>
        </a:p>
      </dgm:t>
    </dgm:pt>
    <dgm:pt modelId="{E5217B79-1B01-49F4-B8F3-7E7BCC680F04}" type="sibTrans" cxnId="{4088DC01-D3E2-4F22-9DB4-D586969BB28B}">
      <dgm:prSet/>
      <dgm:spPr/>
      <dgm:t>
        <a:bodyPr/>
        <a:lstStyle/>
        <a:p>
          <a:endParaRPr lang="es-ES"/>
        </a:p>
      </dgm:t>
    </dgm:pt>
    <dgm:pt modelId="{DD91BF24-82C6-4809-B6EC-9CF90B60485A}">
      <dgm:prSet phldrT="[Texto]" custT="1"/>
      <dgm:spPr>
        <a:ln>
          <a:solidFill>
            <a:schemeClr val="accent6">
              <a:lumMod val="75000"/>
            </a:schemeClr>
          </a:solidFill>
        </a:ln>
      </dgm:spPr>
      <dgm:t>
        <a:bodyPr/>
        <a:lstStyle/>
        <a:p>
          <a:r>
            <a:rPr lang="es-ES" sz="1200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Informarles del riesgo del  hábito tabáquico. </a:t>
          </a:r>
        </a:p>
      </dgm:t>
    </dgm:pt>
    <dgm:pt modelId="{D7FBD193-B049-4D5C-B617-936BC84B39E0}" type="parTrans" cxnId="{93F72290-C1BA-4974-8812-1415B04A4192}">
      <dgm:prSet/>
      <dgm:spPr/>
      <dgm:t>
        <a:bodyPr/>
        <a:lstStyle/>
        <a:p>
          <a:endParaRPr lang="es-ES"/>
        </a:p>
      </dgm:t>
    </dgm:pt>
    <dgm:pt modelId="{86DF88F2-DDBB-4DEE-80A4-EC1585FC5661}" type="sibTrans" cxnId="{93F72290-C1BA-4974-8812-1415B04A4192}">
      <dgm:prSet/>
      <dgm:spPr/>
      <dgm:t>
        <a:bodyPr/>
        <a:lstStyle/>
        <a:p>
          <a:endParaRPr lang="es-ES"/>
        </a:p>
      </dgm:t>
    </dgm:pt>
    <dgm:pt modelId="{0D748CB2-DC23-414C-957A-A8E1381ACC52}">
      <dgm:prSet phldrT="[Texto]" custT="1"/>
      <dgm:spPr>
        <a:ln>
          <a:solidFill>
            <a:schemeClr val="accent6">
              <a:lumMod val="75000"/>
            </a:schemeClr>
          </a:solidFill>
        </a:ln>
      </dgm:spPr>
      <dgm:t>
        <a:bodyPr/>
        <a:lstStyle/>
        <a:p>
          <a:r>
            <a:rPr lang="es-ES" sz="1200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Proporcionarles información sobre ayudas para dejar de fumar.</a:t>
          </a:r>
        </a:p>
      </dgm:t>
    </dgm:pt>
    <dgm:pt modelId="{951E98F1-4C63-4AAE-887F-75C195B9FD53}" type="parTrans" cxnId="{69D30793-13A3-435B-95D1-6EB9301DFF3B}">
      <dgm:prSet/>
      <dgm:spPr/>
      <dgm:t>
        <a:bodyPr/>
        <a:lstStyle/>
        <a:p>
          <a:endParaRPr lang="es-ES"/>
        </a:p>
      </dgm:t>
    </dgm:pt>
    <dgm:pt modelId="{50D7C9F3-84ED-4409-8621-35BCD06BD15E}" type="sibTrans" cxnId="{69D30793-13A3-435B-95D1-6EB9301DFF3B}">
      <dgm:prSet/>
      <dgm:spPr/>
      <dgm:t>
        <a:bodyPr/>
        <a:lstStyle/>
        <a:p>
          <a:endParaRPr lang="es-ES"/>
        </a:p>
      </dgm:t>
    </dgm:pt>
    <dgm:pt modelId="{30921B7F-922B-415D-924B-63A9D893997A}">
      <dgm:prSet phldrT="[Texto]" custT="1"/>
      <dgm:spPr>
        <a:ln>
          <a:solidFill>
            <a:schemeClr val="accent6">
              <a:lumMod val="75000"/>
            </a:schemeClr>
          </a:solidFill>
        </a:ln>
      </dgm:spPr>
      <dgm:t>
        <a:bodyPr/>
        <a:lstStyle/>
        <a:p>
          <a:r>
            <a:rPr lang="es-ES" sz="1200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Analizar si se produjo algún cambio después de 7 meses</a:t>
          </a:r>
          <a:r>
            <a:rPr lang="es-ES" sz="1600" dirty="0">
              <a:solidFill>
                <a:schemeClr val="tx2">
                  <a:lumMod val="50000"/>
                </a:schemeClr>
              </a:solidFill>
            </a:rPr>
            <a:t>.</a:t>
          </a:r>
        </a:p>
      </dgm:t>
    </dgm:pt>
    <dgm:pt modelId="{FEADC797-B2F4-44ED-BD9E-2614F408EE5B}" type="parTrans" cxnId="{E514D5BE-7A2E-4143-9670-234583F9E2CC}">
      <dgm:prSet/>
      <dgm:spPr/>
      <dgm:t>
        <a:bodyPr/>
        <a:lstStyle/>
        <a:p>
          <a:endParaRPr lang="es-ES"/>
        </a:p>
      </dgm:t>
    </dgm:pt>
    <dgm:pt modelId="{11A21F34-78B4-4D3C-AF80-4313346EB429}" type="sibTrans" cxnId="{E514D5BE-7A2E-4143-9670-234583F9E2CC}">
      <dgm:prSet/>
      <dgm:spPr/>
      <dgm:t>
        <a:bodyPr/>
        <a:lstStyle/>
        <a:p>
          <a:endParaRPr lang="es-ES"/>
        </a:p>
      </dgm:t>
    </dgm:pt>
    <dgm:pt modelId="{47420937-ADE8-4B7F-9349-061F4578119F}" type="pres">
      <dgm:prSet presAssocID="{22BFAF72-1FBD-467D-B7DA-0D5DB65E7C38}" presName="diagram" presStyleCnt="0">
        <dgm:presLayoutVars>
          <dgm:dir/>
          <dgm:resizeHandles val="exact"/>
        </dgm:presLayoutVars>
      </dgm:prSet>
      <dgm:spPr/>
    </dgm:pt>
    <dgm:pt modelId="{187B06B5-F702-4ECC-BA82-BF36844C5F00}" type="pres">
      <dgm:prSet presAssocID="{BF93C66A-8BAB-446F-A3B1-B9589ADCC225}" presName="node" presStyleLbl="node1" presStyleIdx="0" presStyleCnt="4">
        <dgm:presLayoutVars>
          <dgm:bulletEnabled val="1"/>
        </dgm:presLayoutVars>
      </dgm:prSet>
      <dgm:spPr/>
    </dgm:pt>
    <dgm:pt modelId="{1009D32F-3DB1-4312-8140-4FF089907CBC}" type="pres">
      <dgm:prSet presAssocID="{E5217B79-1B01-49F4-B8F3-7E7BCC680F04}" presName="sibTrans" presStyleCnt="0"/>
      <dgm:spPr/>
    </dgm:pt>
    <dgm:pt modelId="{F8DCFB19-32D0-4E20-AABA-2A5162B790B4}" type="pres">
      <dgm:prSet presAssocID="{DD91BF24-82C6-4809-B6EC-9CF90B60485A}" presName="node" presStyleLbl="node1" presStyleIdx="1" presStyleCnt="4" custLinFactNeighborX="1268" custLinFactNeighborY="64">
        <dgm:presLayoutVars>
          <dgm:bulletEnabled val="1"/>
        </dgm:presLayoutVars>
      </dgm:prSet>
      <dgm:spPr/>
    </dgm:pt>
    <dgm:pt modelId="{57796AAB-10D0-42A9-93B8-F1499486466E}" type="pres">
      <dgm:prSet presAssocID="{86DF88F2-DDBB-4DEE-80A4-EC1585FC5661}" presName="sibTrans" presStyleCnt="0"/>
      <dgm:spPr/>
    </dgm:pt>
    <dgm:pt modelId="{0A1C612F-0A60-40D8-B42A-FD598537AB5E}" type="pres">
      <dgm:prSet presAssocID="{0D748CB2-DC23-414C-957A-A8E1381ACC52}" presName="node" presStyleLbl="node1" presStyleIdx="2" presStyleCnt="4">
        <dgm:presLayoutVars>
          <dgm:bulletEnabled val="1"/>
        </dgm:presLayoutVars>
      </dgm:prSet>
      <dgm:spPr/>
    </dgm:pt>
    <dgm:pt modelId="{5E059C92-89DB-400B-AED7-F225134DBBEE}" type="pres">
      <dgm:prSet presAssocID="{50D7C9F3-84ED-4409-8621-35BCD06BD15E}" presName="sibTrans" presStyleCnt="0"/>
      <dgm:spPr/>
    </dgm:pt>
    <dgm:pt modelId="{4EFCAF75-8CB4-41D8-BF31-4B6317D556F9}" type="pres">
      <dgm:prSet presAssocID="{30921B7F-922B-415D-924B-63A9D893997A}" presName="node" presStyleLbl="node1" presStyleIdx="3" presStyleCnt="4">
        <dgm:presLayoutVars>
          <dgm:bulletEnabled val="1"/>
        </dgm:presLayoutVars>
      </dgm:prSet>
      <dgm:spPr/>
    </dgm:pt>
  </dgm:ptLst>
  <dgm:cxnLst>
    <dgm:cxn modelId="{4088DC01-D3E2-4F22-9DB4-D586969BB28B}" srcId="{22BFAF72-1FBD-467D-B7DA-0D5DB65E7C38}" destId="{BF93C66A-8BAB-446F-A3B1-B9589ADCC225}" srcOrd="0" destOrd="0" parTransId="{4CF0B50D-23E1-49E0-B498-35723A640B17}" sibTransId="{E5217B79-1B01-49F4-B8F3-7E7BCC680F04}"/>
    <dgm:cxn modelId="{19353D2B-7733-4751-893A-B46DFD651255}" type="presOf" srcId="{DD91BF24-82C6-4809-B6EC-9CF90B60485A}" destId="{F8DCFB19-32D0-4E20-AABA-2A5162B790B4}" srcOrd="0" destOrd="0" presId="urn:microsoft.com/office/officeart/2005/8/layout/default"/>
    <dgm:cxn modelId="{1DA2FD35-B567-4212-97A3-1C0CFE22E339}" type="presOf" srcId="{22BFAF72-1FBD-467D-B7DA-0D5DB65E7C38}" destId="{47420937-ADE8-4B7F-9349-061F4578119F}" srcOrd="0" destOrd="0" presId="urn:microsoft.com/office/officeart/2005/8/layout/default"/>
    <dgm:cxn modelId="{2703E665-3A77-410B-B227-C10C6DB6B53C}" type="presOf" srcId="{0D748CB2-DC23-414C-957A-A8E1381ACC52}" destId="{0A1C612F-0A60-40D8-B42A-FD598537AB5E}" srcOrd="0" destOrd="0" presId="urn:microsoft.com/office/officeart/2005/8/layout/default"/>
    <dgm:cxn modelId="{93F72290-C1BA-4974-8812-1415B04A4192}" srcId="{22BFAF72-1FBD-467D-B7DA-0D5DB65E7C38}" destId="{DD91BF24-82C6-4809-B6EC-9CF90B60485A}" srcOrd="1" destOrd="0" parTransId="{D7FBD193-B049-4D5C-B617-936BC84B39E0}" sibTransId="{86DF88F2-DDBB-4DEE-80A4-EC1585FC5661}"/>
    <dgm:cxn modelId="{69D30793-13A3-435B-95D1-6EB9301DFF3B}" srcId="{22BFAF72-1FBD-467D-B7DA-0D5DB65E7C38}" destId="{0D748CB2-DC23-414C-957A-A8E1381ACC52}" srcOrd="2" destOrd="0" parTransId="{951E98F1-4C63-4AAE-887F-75C195B9FD53}" sibTransId="{50D7C9F3-84ED-4409-8621-35BCD06BD15E}"/>
    <dgm:cxn modelId="{00900D99-593C-4273-AAF1-BF887345E2B0}" type="presOf" srcId="{30921B7F-922B-415D-924B-63A9D893997A}" destId="{4EFCAF75-8CB4-41D8-BF31-4B6317D556F9}" srcOrd="0" destOrd="0" presId="urn:microsoft.com/office/officeart/2005/8/layout/default"/>
    <dgm:cxn modelId="{E514D5BE-7A2E-4143-9670-234583F9E2CC}" srcId="{22BFAF72-1FBD-467D-B7DA-0D5DB65E7C38}" destId="{30921B7F-922B-415D-924B-63A9D893997A}" srcOrd="3" destOrd="0" parTransId="{FEADC797-B2F4-44ED-BD9E-2614F408EE5B}" sibTransId="{11A21F34-78B4-4D3C-AF80-4313346EB429}"/>
    <dgm:cxn modelId="{3460D2D0-F103-4CD3-A515-4AD73428F007}" type="presOf" srcId="{BF93C66A-8BAB-446F-A3B1-B9589ADCC225}" destId="{187B06B5-F702-4ECC-BA82-BF36844C5F00}" srcOrd="0" destOrd="0" presId="urn:microsoft.com/office/officeart/2005/8/layout/default"/>
    <dgm:cxn modelId="{365DBD12-EE6E-467C-B61E-BD1D789418B0}" type="presParOf" srcId="{47420937-ADE8-4B7F-9349-061F4578119F}" destId="{187B06B5-F702-4ECC-BA82-BF36844C5F00}" srcOrd="0" destOrd="0" presId="urn:microsoft.com/office/officeart/2005/8/layout/default"/>
    <dgm:cxn modelId="{6D24325E-C756-4723-900E-E2CDCE266611}" type="presParOf" srcId="{47420937-ADE8-4B7F-9349-061F4578119F}" destId="{1009D32F-3DB1-4312-8140-4FF089907CBC}" srcOrd="1" destOrd="0" presId="urn:microsoft.com/office/officeart/2005/8/layout/default"/>
    <dgm:cxn modelId="{BC0D85C2-5AC8-4104-BE1F-85F3D531E207}" type="presParOf" srcId="{47420937-ADE8-4B7F-9349-061F4578119F}" destId="{F8DCFB19-32D0-4E20-AABA-2A5162B790B4}" srcOrd="2" destOrd="0" presId="urn:microsoft.com/office/officeart/2005/8/layout/default"/>
    <dgm:cxn modelId="{0119B4B7-F9F9-428A-9ADB-47FB3CBC8950}" type="presParOf" srcId="{47420937-ADE8-4B7F-9349-061F4578119F}" destId="{57796AAB-10D0-42A9-93B8-F1499486466E}" srcOrd="3" destOrd="0" presId="urn:microsoft.com/office/officeart/2005/8/layout/default"/>
    <dgm:cxn modelId="{C21B75D8-1603-41D9-A14E-0FC083FDB630}" type="presParOf" srcId="{47420937-ADE8-4B7F-9349-061F4578119F}" destId="{0A1C612F-0A60-40D8-B42A-FD598537AB5E}" srcOrd="4" destOrd="0" presId="urn:microsoft.com/office/officeart/2005/8/layout/default"/>
    <dgm:cxn modelId="{C8AA0ED5-0472-4BAF-BDC2-14FDD6F5481F}" type="presParOf" srcId="{47420937-ADE8-4B7F-9349-061F4578119F}" destId="{5E059C92-89DB-400B-AED7-F225134DBBEE}" srcOrd="5" destOrd="0" presId="urn:microsoft.com/office/officeart/2005/8/layout/default"/>
    <dgm:cxn modelId="{CAB0F4F5-DDB7-4FB9-90CD-1D92943CF29F}" type="presParOf" srcId="{47420937-ADE8-4B7F-9349-061F4578119F}" destId="{4EFCAF75-8CB4-41D8-BF31-4B6317D556F9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87B06B5-F702-4ECC-BA82-BF36844C5F00}">
      <dsp:nvSpPr>
        <dsp:cNvPr id="0" name=""/>
        <dsp:cNvSpPr/>
      </dsp:nvSpPr>
      <dsp:spPr>
        <a:xfrm>
          <a:off x="432" y="87734"/>
          <a:ext cx="1684950" cy="1010970"/>
        </a:xfrm>
        <a:prstGeom prst="rect">
          <a:avLst/>
        </a:prstGeom>
        <a:gradFill rotWithShape="0">
          <a:gsLst>
            <a:gs pos="0">
              <a:schemeClr val="accent6">
                <a:shade val="50000"/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6">
                <a:shade val="50000"/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6">
                <a:shade val="50000"/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solidFill>
            <a:schemeClr val="accent6">
              <a:lumMod val="75000"/>
            </a:schemeClr>
          </a:solidFill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200" kern="1200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Conocer las características de los fumadores que acudían al Hospital Universitario de Badajoz. </a:t>
          </a:r>
        </a:p>
      </dsp:txBody>
      <dsp:txXfrm>
        <a:off x="432" y="87734"/>
        <a:ext cx="1684950" cy="1010970"/>
      </dsp:txXfrm>
    </dsp:sp>
    <dsp:sp modelId="{F8DCFB19-32D0-4E20-AABA-2A5162B790B4}">
      <dsp:nvSpPr>
        <dsp:cNvPr id="0" name=""/>
        <dsp:cNvSpPr/>
      </dsp:nvSpPr>
      <dsp:spPr>
        <a:xfrm>
          <a:off x="1854309" y="88381"/>
          <a:ext cx="1684950" cy="1010970"/>
        </a:xfrm>
        <a:prstGeom prst="rect">
          <a:avLst/>
        </a:prstGeom>
        <a:gradFill rotWithShape="0">
          <a:gsLst>
            <a:gs pos="0">
              <a:schemeClr val="accent6">
                <a:shade val="50000"/>
                <a:hueOff val="-230848"/>
                <a:satOff val="15390"/>
                <a:lumOff val="20092"/>
                <a:alphaOff val="0"/>
                <a:tint val="50000"/>
                <a:satMod val="300000"/>
              </a:schemeClr>
            </a:gs>
            <a:gs pos="35000">
              <a:schemeClr val="accent6">
                <a:shade val="50000"/>
                <a:hueOff val="-230848"/>
                <a:satOff val="15390"/>
                <a:lumOff val="20092"/>
                <a:alphaOff val="0"/>
                <a:tint val="37000"/>
                <a:satMod val="300000"/>
              </a:schemeClr>
            </a:gs>
            <a:gs pos="100000">
              <a:schemeClr val="accent6">
                <a:shade val="50000"/>
                <a:hueOff val="-230848"/>
                <a:satOff val="15390"/>
                <a:lumOff val="20092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solidFill>
            <a:schemeClr val="accent6">
              <a:lumMod val="75000"/>
            </a:schemeClr>
          </a:solidFill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200" kern="1200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Informarles del riesgo del  hábito tabáquico. </a:t>
          </a:r>
        </a:p>
      </dsp:txBody>
      <dsp:txXfrm>
        <a:off x="1854309" y="88381"/>
        <a:ext cx="1684950" cy="1010970"/>
      </dsp:txXfrm>
    </dsp:sp>
    <dsp:sp modelId="{0A1C612F-0A60-40D8-B42A-FD598537AB5E}">
      <dsp:nvSpPr>
        <dsp:cNvPr id="0" name=""/>
        <dsp:cNvSpPr/>
      </dsp:nvSpPr>
      <dsp:spPr>
        <a:xfrm>
          <a:off x="432" y="1267200"/>
          <a:ext cx="1684950" cy="1010970"/>
        </a:xfrm>
        <a:prstGeom prst="rect">
          <a:avLst/>
        </a:prstGeom>
        <a:gradFill rotWithShape="0">
          <a:gsLst>
            <a:gs pos="0">
              <a:schemeClr val="accent6">
                <a:shade val="50000"/>
                <a:hueOff val="-461695"/>
                <a:satOff val="30780"/>
                <a:lumOff val="40185"/>
                <a:alphaOff val="0"/>
                <a:tint val="50000"/>
                <a:satMod val="300000"/>
              </a:schemeClr>
            </a:gs>
            <a:gs pos="35000">
              <a:schemeClr val="accent6">
                <a:shade val="50000"/>
                <a:hueOff val="-461695"/>
                <a:satOff val="30780"/>
                <a:lumOff val="40185"/>
                <a:alphaOff val="0"/>
                <a:tint val="37000"/>
                <a:satMod val="300000"/>
              </a:schemeClr>
            </a:gs>
            <a:gs pos="100000">
              <a:schemeClr val="accent6">
                <a:shade val="50000"/>
                <a:hueOff val="-461695"/>
                <a:satOff val="30780"/>
                <a:lumOff val="40185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solidFill>
            <a:schemeClr val="accent6">
              <a:lumMod val="75000"/>
            </a:schemeClr>
          </a:solidFill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200" kern="1200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Proporcionarles información sobre ayudas para dejar de fumar.</a:t>
          </a:r>
        </a:p>
      </dsp:txBody>
      <dsp:txXfrm>
        <a:off x="432" y="1267200"/>
        <a:ext cx="1684950" cy="1010970"/>
      </dsp:txXfrm>
    </dsp:sp>
    <dsp:sp modelId="{4EFCAF75-8CB4-41D8-BF31-4B6317D556F9}">
      <dsp:nvSpPr>
        <dsp:cNvPr id="0" name=""/>
        <dsp:cNvSpPr/>
      </dsp:nvSpPr>
      <dsp:spPr>
        <a:xfrm>
          <a:off x="1853877" y="1267200"/>
          <a:ext cx="1684950" cy="1010970"/>
        </a:xfrm>
        <a:prstGeom prst="rect">
          <a:avLst/>
        </a:prstGeom>
        <a:gradFill rotWithShape="0">
          <a:gsLst>
            <a:gs pos="0">
              <a:schemeClr val="accent6">
                <a:shade val="50000"/>
                <a:hueOff val="-230848"/>
                <a:satOff val="15390"/>
                <a:lumOff val="20092"/>
                <a:alphaOff val="0"/>
                <a:tint val="50000"/>
                <a:satMod val="300000"/>
              </a:schemeClr>
            </a:gs>
            <a:gs pos="35000">
              <a:schemeClr val="accent6">
                <a:shade val="50000"/>
                <a:hueOff val="-230848"/>
                <a:satOff val="15390"/>
                <a:lumOff val="20092"/>
                <a:alphaOff val="0"/>
                <a:tint val="37000"/>
                <a:satMod val="300000"/>
              </a:schemeClr>
            </a:gs>
            <a:gs pos="100000">
              <a:schemeClr val="accent6">
                <a:shade val="50000"/>
                <a:hueOff val="-230848"/>
                <a:satOff val="15390"/>
                <a:lumOff val="20092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solidFill>
            <a:schemeClr val="accent6">
              <a:lumMod val="75000"/>
            </a:schemeClr>
          </a:solidFill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200" kern="1200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Analizar si se produjo algún cambio después de 7 meses</a:t>
          </a:r>
          <a:r>
            <a:rPr lang="es-ES" sz="1600" kern="1200" dirty="0">
              <a:solidFill>
                <a:schemeClr val="tx2">
                  <a:lumMod val="50000"/>
                </a:schemeClr>
              </a:solidFill>
            </a:rPr>
            <a:t>.</a:t>
          </a:r>
        </a:p>
      </dsp:txBody>
      <dsp:txXfrm>
        <a:off x="1853877" y="1267200"/>
        <a:ext cx="1684950" cy="101097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41D6CB6-7DF1-4F36-97DA-863D7FA3436D}" type="datetimeFigureOut">
              <a:rPr lang="es-ES" smtClean="0"/>
              <a:t>16/03/2022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6424E6F-5A71-41FB-8FA3-52CD6BE1D08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399877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7% pacientes abandonan el HT  con la intervención mínima eficaz. 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424E6F-5A71-41FB-8FA3-52CD6BE1D089}" type="slidenum">
              <a:rPr lang="es-ES" smtClean="0"/>
              <a:t>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104414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t>16/03/2022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t>16/03/2022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t>16/03/2022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t>16/03/2022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t>16/03/2022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t>16/03/2022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t>16/03/2022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t>16/03/2022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t>16/03/2022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t>16/03/2022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t>16/03/2022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046E52-A9FF-4E94-87B6-F8A38C2CA7DB}" type="datetimeFigureOut">
              <a:rPr lang="es-ES" smtClean="0"/>
              <a:t>16/03/2022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F72863-C26E-4823-AF1E-7F608103D6C7}" type="slidenum">
              <a:rPr lang="es-ES" smtClean="0"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jpeg"/><Relationship Id="rId3" Type="http://schemas.openxmlformats.org/officeDocument/2006/relationships/diagramLayout" Target="../diagrams/layout1.xml"/><Relationship Id="rId7" Type="http://schemas.openxmlformats.org/officeDocument/2006/relationships/image" Target="../media/image2.jpe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Relationship Id="rId9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4AF594-D9EC-4891-A346-474C268B71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9672" y="51470"/>
            <a:ext cx="6984776" cy="792088"/>
          </a:xfrm>
          <a:solidFill>
            <a:schemeClr val="bg1">
              <a:lumMod val="95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txBody>
          <a:bodyPr>
            <a:noAutofit/>
          </a:bodyPr>
          <a:lstStyle/>
          <a:p>
            <a:r>
              <a:rPr lang="es-ES" sz="1800" b="1" dirty="0">
                <a:solidFill>
                  <a:schemeClr val="tx2">
                    <a:lumMod val="50000"/>
                  </a:schemeClr>
                </a:solidFill>
                <a:effectLst/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¿RESULTA ÚTIL LA ACTIVIDAD DE SENSIBILIZACIÓN IMPARTIDA EL DÍA MUNDIAL SIN TABACO?</a:t>
            </a:r>
            <a:endParaRPr lang="es-ES" sz="1800" b="1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76DDC13D-8437-4E8D-8B8B-167AF9667C55}"/>
              </a:ext>
            </a:extLst>
          </p:cNvPr>
          <p:cNvSpPr txBox="1"/>
          <p:nvPr/>
        </p:nvSpPr>
        <p:spPr>
          <a:xfrm>
            <a:off x="1392346" y="2008916"/>
            <a:ext cx="1257607" cy="338554"/>
          </a:xfrm>
          <a:prstGeom prst="rect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ES" sz="14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OBJETIVOS</a:t>
            </a:r>
            <a:r>
              <a:rPr lang="es-ES" sz="16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graphicFrame>
        <p:nvGraphicFramePr>
          <p:cNvPr id="5" name="Diagrama 4">
            <a:extLst>
              <a:ext uri="{FF2B5EF4-FFF2-40B4-BE49-F238E27FC236}">
                <a16:creationId xmlns:a16="http://schemas.microsoft.com/office/drawing/2014/main" id="{69161314-AFCE-4C5F-AA80-0BCF69763E0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21972971"/>
              </p:ext>
            </p:extLst>
          </p:nvPr>
        </p:nvGraphicFramePr>
        <p:xfrm>
          <a:off x="251520" y="2376911"/>
          <a:ext cx="3539260" cy="23659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9" name="CuadroTexto 8">
            <a:extLst>
              <a:ext uri="{FF2B5EF4-FFF2-40B4-BE49-F238E27FC236}">
                <a16:creationId xmlns:a16="http://schemas.microsoft.com/office/drawing/2014/main" id="{F2959C93-7698-46C7-AFDF-CE16F9D4B8CD}"/>
              </a:ext>
            </a:extLst>
          </p:cNvPr>
          <p:cNvSpPr txBox="1"/>
          <p:nvPr/>
        </p:nvSpPr>
        <p:spPr>
          <a:xfrm>
            <a:off x="5592425" y="2223022"/>
            <a:ext cx="1595045" cy="307777"/>
          </a:xfrm>
          <a:prstGeom prst="rect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ES" sz="14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METODOLOGÍA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1EC277F0-46CB-4230-87C2-AF7FC4F6AD03}"/>
              </a:ext>
            </a:extLst>
          </p:cNvPr>
          <p:cNvSpPr txBox="1"/>
          <p:nvPr/>
        </p:nvSpPr>
        <p:spPr>
          <a:xfrm>
            <a:off x="4104456" y="2674976"/>
            <a:ext cx="4788024" cy="1938992"/>
          </a:xfrm>
          <a:prstGeom prst="rect">
            <a:avLst/>
          </a:prstGeom>
          <a:solidFill>
            <a:srgbClr val="EAFCFC"/>
          </a:solidFill>
          <a:ln>
            <a:solidFill>
              <a:schemeClr val="accent3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es-ES_tradnl" sz="1200" dirty="0">
                <a:solidFill>
                  <a:schemeClr val="tx2">
                    <a:lumMod val="50000"/>
                  </a:schemeClr>
                </a:solidFill>
                <a:effectLst/>
                <a:latin typeface="Arial" panose="020B0604020202020204" pitchFamily="34" charset="0"/>
                <a:ea typeface="Arial Unicode MS"/>
                <a:cs typeface="Arial Unicode MS"/>
              </a:rPr>
              <a:t>-Se organizó una mesa informativa para fumadores en la entrada de consultas externas del hospital, </a:t>
            </a:r>
            <a:r>
              <a:rPr lang="es-ES_tradnl" sz="12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Arial Unicode MS"/>
                <a:cs typeface="Arial Unicode MS"/>
              </a:rPr>
              <a:t>formada </a:t>
            </a:r>
            <a:r>
              <a:rPr lang="es-ES_tradnl" sz="1200" dirty="0">
                <a:solidFill>
                  <a:schemeClr val="tx2">
                    <a:lumMod val="50000"/>
                  </a:schemeClr>
                </a:solidFill>
                <a:effectLst/>
                <a:latin typeface="Arial" panose="020B0604020202020204" pitchFamily="34" charset="0"/>
                <a:ea typeface="Arial Unicode MS"/>
                <a:cs typeface="Arial Unicode MS"/>
              </a:rPr>
              <a:t>por neumólogos y residentes de Neumología y Medicina de familia. </a:t>
            </a:r>
          </a:p>
          <a:p>
            <a:pPr algn="just"/>
            <a:endParaRPr lang="es-ES_tradnl" sz="1200" dirty="0">
              <a:solidFill>
                <a:schemeClr val="tx2">
                  <a:lumMod val="50000"/>
                </a:schemeClr>
              </a:solidFill>
              <a:effectLst/>
              <a:latin typeface="Arial" panose="020B0604020202020204" pitchFamily="34" charset="0"/>
              <a:ea typeface="Arial Unicode MS"/>
              <a:cs typeface="Arial Unicode MS"/>
            </a:endParaRPr>
          </a:p>
          <a:p>
            <a:pPr algn="just"/>
            <a:r>
              <a:rPr lang="es-ES_tradnl" sz="1200" dirty="0">
                <a:solidFill>
                  <a:schemeClr val="tx2">
                    <a:lumMod val="50000"/>
                  </a:schemeClr>
                </a:solidFill>
                <a:effectLst/>
                <a:latin typeface="Arial" panose="020B0604020202020204" pitchFamily="34" charset="0"/>
                <a:ea typeface="Arial Unicode MS"/>
                <a:cs typeface="Arial Unicode MS"/>
              </a:rPr>
              <a:t>-A los fumadores se les suministró un consentimiento informado para realizar el estudio, se les realizó una encuesta breve y se les proporcionó por escrito un consejo para dejar de fumar. </a:t>
            </a:r>
          </a:p>
          <a:p>
            <a:pPr algn="just"/>
            <a:endParaRPr lang="es-ES_tradnl" sz="1200" dirty="0">
              <a:solidFill>
                <a:schemeClr val="tx2">
                  <a:lumMod val="50000"/>
                </a:schemeClr>
              </a:solidFill>
              <a:effectLst/>
              <a:latin typeface="Arial" panose="020B0604020202020204" pitchFamily="34" charset="0"/>
              <a:ea typeface="Arial Unicode MS"/>
              <a:cs typeface="Arial Unicode MS"/>
            </a:endParaRPr>
          </a:p>
          <a:p>
            <a:pPr algn="just"/>
            <a:r>
              <a:rPr lang="es-ES_tradnl" sz="1200" dirty="0">
                <a:solidFill>
                  <a:schemeClr val="tx2">
                    <a:lumMod val="50000"/>
                  </a:schemeClr>
                </a:solidFill>
                <a:effectLst/>
                <a:latin typeface="Arial" panose="020B0604020202020204" pitchFamily="34" charset="0"/>
                <a:ea typeface="Arial Unicode MS"/>
                <a:cs typeface="Arial Unicode MS"/>
              </a:rPr>
              <a:t>-Las variables cuantitativas obtenidas se expresaron como media ± desviación estándar y las cualitativas en forma de proporción. </a:t>
            </a:r>
          </a:p>
        </p:txBody>
      </p:sp>
      <p:pic>
        <p:nvPicPr>
          <p:cNvPr id="1030" name="Picture 6" descr="Ver las imágenes de origen">
            <a:extLst>
              <a:ext uri="{FF2B5EF4-FFF2-40B4-BE49-F238E27FC236}">
                <a16:creationId xmlns:a16="http://schemas.microsoft.com/office/drawing/2014/main" id="{8A8E40FF-0BB8-4446-9763-FCB1745B58A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44"/>
          <a:stretch/>
        </p:blipFill>
        <p:spPr bwMode="auto">
          <a:xfrm>
            <a:off x="3790780" y="1625262"/>
            <a:ext cx="1595044" cy="104971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Ver las imágenes de origen">
            <a:extLst>
              <a:ext uri="{FF2B5EF4-FFF2-40B4-BE49-F238E27FC236}">
                <a16:creationId xmlns:a16="http://schemas.microsoft.com/office/drawing/2014/main" id="{183307D2-FC58-429A-B822-FEB6297ABB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9957" y="478936"/>
            <a:ext cx="1971625" cy="1430966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CuadroTexto 11">
            <a:extLst>
              <a:ext uri="{FF2B5EF4-FFF2-40B4-BE49-F238E27FC236}">
                <a16:creationId xmlns:a16="http://schemas.microsoft.com/office/drawing/2014/main" id="{9910992E-8F18-4084-8A25-53C5DFD566D4}"/>
              </a:ext>
            </a:extLst>
          </p:cNvPr>
          <p:cNvSpPr txBox="1"/>
          <p:nvPr/>
        </p:nvSpPr>
        <p:spPr>
          <a:xfrm>
            <a:off x="1643989" y="833175"/>
            <a:ext cx="6480720" cy="995702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s-ES" sz="1100" u="sng" kern="1200" dirty="0">
                <a:solidFill>
                  <a:srgbClr val="10253F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N. Matallana Encinas</a:t>
            </a:r>
            <a:r>
              <a:rPr lang="es-ES" sz="1100" u="sng" kern="1200" baseline="30000" dirty="0">
                <a:solidFill>
                  <a:srgbClr val="10253F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</a:t>
            </a:r>
            <a:r>
              <a:rPr lang="es-ES" sz="1100" kern="1200" dirty="0">
                <a:solidFill>
                  <a:srgbClr val="10253F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L. Cañón Barroso</a:t>
            </a:r>
            <a:r>
              <a:rPr lang="es-ES" sz="1100" kern="1200" baseline="30000" dirty="0">
                <a:solidFill>
                  <a:srgbClr val="10253F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</a:t>
            </a:r>
            <a:r>
              <a:rPr lang="es-ES" sz="1100" kern="1200" dirty="0">
                <a:solidFill>
                  <a:srgbClr val="10253F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S. Hernández Gómez</a:t>
            </a:r>
            <a:r>
              <a:rPr lang="es-ES" sz="1100" kern="1200" baseline="30000" dirty="0">
                <a:solidFill>
                  <a:srgbClr val="10253F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</a:t>
            </a:r>
            <a:r>
              <a:rPr lang="es-ES" sz="1100" kern="1200" dirty="0">
                <a:solidFill>
                  <a:srgbClr val="10253F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L.M. Sierra Murillo</a:t>
            </a:r>
            <a:r>
              <a:rPr lang="es-ES" sz="1100" kern="1200" baseline="30000" dirty="0">
                <a:solidFill>
                  <a:srgbClr val="10253F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</a:t>
            </a:r>
            <a:r>
              <a:rPr lang="es-ES" sz="1100" kern="1200" dirty="0">
                <a:solidFill>
                  <a:srgbClr val="10253F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J. López Rodríguez</a:t>
            </a:r>
            <a:r>
              <a:rPr lang="es-ES" sz="1100" kern="1200" baseline="30000" dirty="0">
                <a:solidFill>
                  <a:srgbClr val="10253F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</a:t>
            </a:r>
            <a:r>
              <a:rPr lang="es-ES" sz="1100" kern="1200" dirty="0">
                <a:solidFill>
                  <a:srgbClr val="10253F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M. Cruz Romo</a:t>
            </a:r>
            <a:r>
              <a:rPr lang="es-ES" sz="1100" kern="1200" baseline="30000" dirty="0">
                <a:solidFill>
                  <a:srgbClr val="10253F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r>
              <a:rPr lang="es-ES" sz="1100" kern="1200" dirty="0">
                <a:solidFill>
                  <a:srgbClr val="10253F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F.L. Márquez Pérez</a:t>
            </a:r>
            <a:r>
              <a:rPr lang="es-ES" sz="1100" kern="1200" baseline="30000" dirty="0">
                <a:solidFill>
                  <a:srgbClr val="10253F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</a:t>
            </a:r>
            <a:r>
              <a:rPr lang="es-ES" sz="1100" kern="1200" dirty="0">
                <a:solidFill>
                  <a:srgbClr val="10253F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endParaRPr lang="es-ES" sz="11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s-ES" sz="1100" i="1" kern="1200" dirty="0">
                <a:solidFill>
                  <a:srgbClr val="17375E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1.- Servicio de Neumología, Hospital Universitario de Badajoz.</a:t>
            </a:r>
            <a:r>
              <a:rPr lang="es-ES" sz="1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ES" sz="1100" i="1" kern="1200" dirty="0">
                <a:solidFill>
                  <a:srgbClr val="17375E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2.- </a:t>
            </a:r>
            <a:r>
              <a:rPr lang="es-ES_tradnl" sz="1100" i="1" kern="1200" dirty="0">
                <a:solidFill>
                  <a:srgbClr val="17375E"/>
                </a:solidFill>
                <a:effectLst/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C. de Salud San Roque. Badajoz</a:t>
            </a:r>
            <a:endParaRPr lang="es-ES" sz="11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s-ES" sz="1400" kern="1200" dirty="0">
                <a:solidFill>
                  <a:srgbClr val="10253F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s-E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1" name="Picture 2" descr="Ver las imágenes de origen">
            <a:extLst>
              <a:ext uri="{FF2B5EF4-FFF2-40B4-BE49-F238E27FC236}">
                <a16:creationId xmlns:a16="http://schemas.microsoft.com/office/drawing/2014/main" id="{D166674D-F36B-4809-A2D1-24E853B8901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601" r="42059" b="13601"/>
          <a:stretch/>
        </p:blipFill>
        <p:spPr bwMode="auto">
          <a:xfrm>
            <a:off x="8096145" y="1124306"/>
            <a:ext cx="733934" cy="140914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uadroTexto 6">
            <a:extLst>
              <a:ext uri="{FF2B5EF4-FFF2-40B4-BE49-F238E27FC236}">
                <a16:creationId xmlns:a16="http://schemas.microsoft.com/office/drawing/2014/main" id="{84DC9EAE-7D1F-468A-AC19-297D22D01C99}"/>
              </a:ext>
            </a:extLst>
          </p:cNvPr>
          <p:cNvSpPr txBox="1"/>
          <p:nvPr/>
        </p:nvSpPr>
        <p:spPr>
          <a:xfrm>
            <a:off x="211462" y="4020969"/>
            <a:ext cx="8721076" cy="83099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es-ES_tradnl" sz="1200" dirty="0">
                <a:solidFill>
                  <a:schemeClr val="tx2">
                    <a:lumMod val="50000"/>
                  </a:schemeClr>
                </a:solidFill>
                <a:effectLst/>
                <a:latin typeface="Arial" panose="020B0604020202020204" pitchFamily="34" charset="0"/>
                <a:ea typeface="Arial Unicode MS"/>
                <a:cs typeface="Arial Unicode MS"/>
              </a:rPr>
              <a:t>1. Un elevado porcentaje de fumadores quiere dejar de fumar y la mayoría opina que el consejo breve es beneficioso.</a:t>
            </a:r>
            <a:endParaRPr lang="es-ES" sz="1200" dirty="0">
              <a:solidFill>
                <a:schemeClr val="tx2">
                  <a:lumMod val="50000"/>
                </a:schemeClr>
              </a:solidFill>
              <a:effectLst/>
              <a:latin typeface="Helvetica Neue"/>
              <a:ea typeface="Arial Unicode MS"/>
              <a:cs typeface="Arial Unicode MS"/>
            </a:endParaRPr>
          </a:p>
          <a:p>
            <a:pPr algn="just"/>
            <a:r>
              <a:rPr lang="es-ES_tradnl" sz="1200" dirty="0">
                <a:solidFill>
                  <a:schemeClr val="tx2">
                    <a:lumMod val="50000"/>
                  </a:schemeClr>
                </a:solidFill>
                <a:effectLst/>
                <a:latin typeface="Arial" panose="020B0604020202020204" pitchFamily="34" charset="0"/>
                <a:ea typeface="Arial Unicode MS"/>
                <a:cs typeface="Arial Unicode MS"/>
              </a:rPr>
              <a:t>2. Un 8,2% de los fumadores encuestados consiguieron pasar a la fase de acción.</a:t>
            </a:r>
            <a:endParaRPr lang="es-ES" sz="1200" dirty="0">
              <a:solidFill>
                <a:schemeClr val="tx2">
                  <a:lumMod val="50000"/>
                </a:schemeClr>
              </a:solidFill>
              <a:effectLst/>
              <a:latin typeface="Helvetica Neue"/>
              <a:ea typeface="Arial Unicode MS"/>
              <a:cs typeface="Arial Unicode MS"/>
            </a:endParaRPr>
          </a:p>
          <a:p>
            <a:pPr algn="just"/>
            <a:r>
              <a:rPr lang="es-ES_tradnl" sz="1200" dirty="0">
                <a:solidFill>
                  <a:schemeClr val="tx2">
                    <a:lumMod val="50000"/>
                  </a:schemeClr>
                </a:solidFill>
                <a:effectLst/>
                <a:latin typeface="Arial" panose="020B0604020202020204" pitchFamily="34" charset="0"/>
                <a:ea typeface="Arial Unicode MS"/>
                <a:cs typeface="Arial Unicode MS"/>
              </a:rPr>
              <a:t>3. En nuestra opinión, las actividades de sensibilización del Día Mundial sin Tabaco pueden ayudar a concienciar a los fumadores y promover el cambio hacia el abandono del consumo de tabaco.</a:t>
            </a:r>
            <a:endParaRPr lang="es-ES" sz="1200" dirty="0">
              <a:solidFill>
                <a:schemeClr val="tx2">
                  <a:lumMod val="50000"/>
                </a:schemeClr>
              </a:solidFill>
              <a:effectLst/>
              <a:latin typeface="Helvetica Neue"/>
              <a:ea typeface="Arial Unicode MS"/>
              <a:cs typeface="Arial Unicode MS"/>
            </a:endParaRP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E34B9DA4-0AA4-4482-B3D0-2A7A93447C1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7200"/>
                    </a14:imgEffect>
                  </a14:imgLayer>
                </a14:imgProps>
              </a:ext>
            </a:extLst>
          </a:blip>
          <a:srcRect l="5901" t="11255" r="65750" b="41596"/>
          <a:stretch/>
        </p:blipFill>
        <p:spPr>
          <a:xfrm>
            <a:off x="5106668" y="2372236"/>
            <a:ext cx="1281328" cy="1355412"/>
          </a:xfrm>
          <a:prstGeom prst="rect">
            <a:avLst/>
          </a:prstGeom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9056982E-27CD-4CBD-A913-3C562F591038}"/>
              </a:ext>
            </a:extLst>
          </p:cNvPr>
          <p:cNvSpPr txBox="1"/>
          <p:nvPr/>
        </p:nvSpPr>
        <p:spPr>
          <a:xfrm>
            <a:off x="4969918" y="162600"/>
            <a:ext cx="1418078" cy="307777"/>
          </a:xfrm>
          <a:prstGeom prst="rect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ES" sz="14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RESULTADOS</a:t>
            </a:r>
          </a:p>
        </p:txBody>
      </p:sp>
      <p:pic>
        <p:nvPicPr>
          <p:cNvPr id="20" name="Picture 2" descr="Ver las imágenes de origen">
            <a:extLst>
              <a:ext uri="{FF2B5EF4-FFF2-40B4-BE49-F238E27FC236}">
                <a16:creationId xmlns:a16="http://schemas.microsoft.com/office/drawing/2014/main" id="{5AFD5CA6-FF77-4330-9377-63F07D73F4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6366" y="3464132"/>
            <a:ext cx="669016" cy="47577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agen 2" descr="Imagen que contiene Logotipo&#10;&#10;Descripción generada automáticamente">
            <a:extLst>
              <a:ext uri="{FF2B5EF4-FFF2-40B4-BE49-F238E27FC236}">
                <a16:creationId xmlns:a16="http://schemas.microsoft.com/office/drawing/2014/main" id="{0F92B20E-4F35-4BEE-9A3E-B632D29A1CF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1078" y="2463389"/>
            <a:ext cx="1198529" cy="1226321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4BD3A45E-408B-4D21-8826-CBD6FCFBCF70}"/>
              </a:ext>
            </a:extLst>
          </p:cNvPr>
          <p:cNvSpPr txBox="1"/>
          <p:nvPr/>
        </p:nvSpPr>
        <p:spPr>
          <a:xfrm>
            <a:off x="5711072" y="2699394"/>
            <a:ext cx="7585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25,5%</a:t>
            </a: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8F0FCD2B-DAEB-45BE-BBBE-54014A99F4BA}"/>
              </a:ext>
            </a:extLst>
          </p:cNvPr>
          <p:cNvSpPr txBox="1"/>
          <p:nvPr/>
        </p:nvSpPr>
        <p:spPr>
          <a:xfrm>
            <a:off x="6566389" y="2690733"/>
            <a:ext cx="7633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20,4%</a:t>
            </a:r>
          </a:p>
        </p:txBody>
      </p:sp>
      <p:graphicFrame>
        <p:nvGraphicFramePr>
          <p:cNvPr id="6" name="Tabla 5">
            <a:extLst>
              <a:ext uri="{FF2B5EF4-FFF2-40B4-BE49-F238E27FC236}">
                <a16:creationId xmlns:a16="http://schemas.microsoft.com/office/drawing/2014/main" id="{65E1A3E6-8195-45E7-A05E-36127E422D3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94282580"/>
              </p:ext>
            </p:extLst>
          </p:nvPr>
        </p:nvGraphicFramePr>
        <p:xfrm>
          <a:off x="63528" y="536963"/>
          <a:ext cx="4824537" cy="248932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838703">
                  <a:extLst>
                    <a:ext uri="{9D8B030D-6E8A-4147-A177-3AD203B41FA5}">
                      <a16:colId xmlns:a16="http://schemas.microsoft.com/office/drawing/2014/main" val="1988015201"/>
                    </a:ext>
                  </a:extLst>
                </a:gridCol>
                <a:gridCol w="913315">
                  <a:extLst>
                    <a:ext uri="{9D8B030D-6E8A-4147-A177-3AD203B41FA5}">
                      <a16:colId xmlns:a16="http://schemas.microsoft.com/office/drawing/2014/main" val="1714731945"/>
                    </a:ext>
                  </a:extLst>
                </a:gridCol>
                <a:gridCol w="1006984">
                  <a:extLst>
                    <a:ext uri="{9D8B030D-6E8A-4147-A177-3AD203B41FA5}">
                      <a16:colId xmlns:a16="http://schemas.microsoft.com/office/drawing/2014/main" val="3250658830"/>
                    </a:ext>
                  </a:extLst>
                </a:gridCol>
                <a:gridCol w="1065535">
                  <a:extLst>
                    <a:ext uri="{9D8B030D-6E8A-4147-A177-3AD203B41FA5}">
                      <a16:colId xmlns:a16="http://schemas.microsoft.com/office/drawing/2014/main" val="2870441398"/>
                    </a:ext>
                  </a:extLst>
                </a:gridCol>
              </a:tblGrid>
              <a:tr h="33077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000" dirty="0">
                          <a:effectLst/>
                        </a:rPr>
                        <a:t> </a:t>
                      </a:r>
                      <a:endParaRPr lang="es-E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000" dirty="0">
                          <a:effectLst/>
                        </a:rPr>
                        <a:t>Total n= 98</a:t>
                      </a:r>
                      <a:endParaRPr lang="es-ES" sz="1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000" dirty="0">
                          <a:effectLst/>
                        </a:rPr>
                        <a:t>Varones n= 48 (49%)</a:t>
                      </a:r>
                      <a:endParaRPr lang="es-ES" sz="1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000" dirty="0">
                          <a:effectLst/>
                        </a:rPr>
                        <a:t>Mujeres n=50 (50%)</a:t>
                      </a:r>
                      <a:endParaRPr lang="es-ES" sz="1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207010501"/>
                  </a:ext>
                </a:extLst>
              </a:tr>
              <a:tr h="17939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000" b="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Edad años (media, DE)</a:t>
                      </a:r>
                      <a:endParaRPr lang="es-ES" sz="1000" b="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0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49,9 (13,12)</a:t>
                      </a:r>
                      <a:endParaRPr lang="es-ES" sz="1000" b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0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50,44 (15,3)</a:t>
                      </a:r>
                      <a:endParaRPr lang="es-ES" sz="1000" b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0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49,37 (10,7)</a:t>
                      </a:r>
                      <a:endParaRPr lang="es-ES" sz="1000" b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287368318"/>
                  </a:ext>
                </a:extLst>
              </a:tr>
              <a:tr h="17939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000" b="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Comorbilidades (n %)</a:t>
                      </a:r>
                      <a:endParaRPr lang="es-ES" sz="1000" b="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0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42 (42,9%)</a:t>
                      </a:r>
                      <a:endParaRPr lang="es-ES" sz="1000" b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0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20 (47,6%)</a:t>
                      </a:r>
                      <a:endParaRPr lang="es-ES" sz="1000" b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0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22 (52,4%)</a:t>
                      </a:r>
                      <a:endParaRPr lang="es-ES" sz="1000" b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505337103"/>
                  </a:ext>
                </a:extLst>
              </a:tr>
              <a:tr h="17939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000" b="0" dirty="0" err="1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Nº</a:t>
                      </a:r>
                      <a:r>
                        <a:rPr lang="es-ES" sz="1000" b="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de cigarrillos (media, DE)</a:t>
                      </a:r>
                      <a:endParaRPr lang="es-ES" sz="1000" b="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0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15,4 (8,37)</a:t>
                      </a:r>
                      <a:endParaRPr lang="es-ES" sz="1000" b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0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14,85 (9,6)</a:t>
                      </a:r>
                      <a:endParaRPr lang="es-ES" sz="1000" b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0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15, 92 (6,7)</a:t>
                      </a:r>
                      <a:endParaRPr lang="es-ES" sz="1000" b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276618029"/>
                  </a:ext>
                </a:extLst>
              </a:tr>
              <a:tr h="17939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000" b="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Edad de inicio  (media, DE)</a:t>
                      </a:r>
                      <a:endParaRPr lang="es-ES" sz="1000" b="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0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17,6 (4,8)</a:t>
                      </a:r>
                      <a:endParaRPr lang="es-ES" sz="1000" b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0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17,19 (4,26)</a:t>
                      </a:r>
                      <a:endParaRPr lang="es-ES" sz="1000" b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0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17,96 (5,26)</a:t>
                      </a:r>
                      <a:endParaRPr lang="es-ES" sz="1000" b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365187724"/>
                  </a:ext>
                </a:extLst>
              </a:tr>
              <a:tr h="17939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000" b="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Intentos previos (n %)</a:t>
                      </a:r>
                      <a:endParaRPr lang="es-ES" sz="1000" b="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0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75 (76,5%)</a:t>
                      </a:r>
                      <a:endParaRPr lang="es-ES" sz="1000" b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0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38 (50,7%)</a:t>
                      </a:r>
                      <a:endParaRPr lang="es-ES" sz="1000" b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0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37 (49,3%)</a:t>
                      </a:r>
                      <a:endParaRPr lang="es-ES" sz="1000" b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063764348"/>
                  </a:ext>
                </a:extLst>
              </a:tr>
              <a:tr h="17939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000" b="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 ayuda (n %)</a:t>
                      </a:r>
                      <a:endParaRPr lang="es-ES" sz="1000" b="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0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 (5,1%)</a:t>
                      </a:r>
                      <a:endParaRPr lang="es-ES" sz="1000" b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0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(20%)</a:t>
                      </a:r>
                      <a:endParaRPr lang="es-ES" sz="1000" b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0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 (80%)</a:t>
                      </a:r>
                      <a:endParaRPr lang="es-ES" sz="1000" b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047765115"/>
                  </a:ext>
                </a:extLst>
              </a:tr>
              <a:tr h="17939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000" b="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Consejo útil (n %)</a:t>
                      </a:r>
                      <a:endParaRPr lang="es-ES" sz="1000" b="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0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76 (77,6%)</a:t>
                      </a:r>
                      <a:endParaRPr lang="es-ES" sz="1000" b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0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36 (47,4%)</a:t>
                      </a:r>
                      <a:endParaRPr lang="es-ES" sz="1000" b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0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40 (52,6%)</a:t>
                      </a:r>
                      <a:endParaRPr lang="es-ES" sz="1000" b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557218554"/>
                  </a:ext>
                </a:extLst>
              </a:tr>
              <a:tr h="17939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000" b="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Conoce daño (n %)</a:t>
                      </a:r>
                      <a:endParaRPr lang="es-ES" sz="1000" b="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0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98 (100%)</a:t>
                      </a:r>
                      <a:endParaRPr lang="es-ES" sz="1000" b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0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48 (49%)</a:t>
                      </a:r>
                      <a:endParaRPr lang="es-ES" sz="1000" b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0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50 (51%)</a:t>
                      </a:r>
                      <a:endParaRPr lang="es-ES" sz="1000" b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325219606"/>
                  </a:ext>
                </a:extLst>
              </a:tr>
              <a:tr h="18520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000" b="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Quiere dejar de fumar</a:t>
                      </a:r>
                      <a:endParaRPr lang="es-ES" sz="1000" b="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0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78 (79,5%)</a:t>
                      </a:r>
                      <a:endParaRPr lang="es-ES" sz="1000" b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0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42 (53,8%)</a:t>
                      </a:r>
                      <a:endParaRPr lang="es-ES" sz="1000" b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0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36 (46,2%)</a:t>
                      </a:r>
                      <a:endParaRPr lang="es-ES" sz="1000" b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128092498"/>
                  </a:ext>
                </a:extLst>
              </a:tr>
              <a:tr h="17939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000" b="0" dirty="0" err="1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Precontemplación</a:t>
                      </a:r>
                      <a:r>
                        <a:rPr lang="es-ES" sz="1000" b="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(n %)</a:t>
                      </a:r>
                      <a:endParaRPr lang="es-ES" sz="1000" b="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0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 (20,4%)</a:t>
                      </a:r>
                      <a:endParaRPr lang="es-ES" sz="1000" b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0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 (30,0%)</a:t>
                      </a:r>
                      <a:endParaRPr lang="es-ES" sz="1000" b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0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 (70,0%)</a:t>
                      </a:r>
                      <a:endParaRPr lang="es-ES" sz="1000" b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681932091"/>
                  </a:ext>
                </a:extLst>
              </a:tr>
              <a:tr h="17939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000" b="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Contemplación (n %)</a:t>
                      </a:r>
                      <a:endParaRPr lang="es-ES" sz="1000" b="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0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44 (44,9%)</a:t>
                      </a:r>
                      <a:endParaRPr lang="es-ES" sz="1000" b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0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 (62,8%)</a:t>
                      </a:r>
                      <a:endParaRPr lang="es-ES" sz="1000" b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0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 (38,6%)</a:t>
                      </a:r>
                      <a:endParaRPr lang="es-ES" sz="1000" b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30665920"/>
                  </a:ext>
                </a:extLst>
              </a:tr>
              <a:tr h="17939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000" b="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Preparación (n %)</a:t>
                      </a:r>
                      <a:endParaRPr lang="es-ES" sz="1000" b="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0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34 (34,7%)</a:t>
                      </a:r>
                      <a:endParaRPr lang="es-ES" sz="1000" b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0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 (44,17%)</a:t>
                      </a:r>
                      <a:endParaRPr lang="es-ES" sz="1000" b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0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 (55,9%)</a:t>
                      </a:r>
                      <a:endParaRPr lang="es-ES" sz="1000" b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598323131"/>
                  </a:ext>
                </a:extLst>
              </a:tr>
            </a:tbl>
          </a:graphicData>
        </a:graphic>
      </p:graphicFrame>
      <p:graphicFrame>
        <p:nvGraphicFramePr>
          <p:cNvPr id="11" name="Tabla 10">
            <a:extLst>
              <a:ext uri="{FF2B5EF4-FFF2-40B4-BE49-F238E27FC236}">
                <a16:creationId xmlns:a16="http://schemas.microsoft.com/office/drawing/2014/main" id="{7301A5C0-E193-4957-95C1-3F716465191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44548989"/>
              </p:ext>
            </p:extLst>
          </p:nvPr>
        </p:nvGraphicFramePr>
        <p:xfrm>
          <a:off x="4935153" y="740696"/>
          <a:ext cx="4181459" cy="122142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247102">
                  <a:extLst>
                    <a:ext uri="{9D8B030D-6E8A-4147-A177-3AD203B41FA5}">
                      <a16:colId xmlns:a16="http://schemas.microsoft.com/office/drawing/2014/main" val="4040198969"/>
                    </a:ext>
                  </a:extLst>
                </a:gridCol>
                <a:gridCol w="880307">
                  <a:extLst>
                    <a:ext uri="{9D8B030D-6E8A-4147-A177-3AD203B41FA5}">
                      <a16:colId xmlns:a16="http://schemas.microsoft.com/office/drawing/2014/main" val="2110411316"/>
                    </a:ext>
                  </a:extLst>
                </a:gridCol>
                <a:gridCol w="1027025">
                  <a:extLst>
                    <a:ext uri="{9D8B030D-6E8A-4147-A177-3AD203B41FA5}">
                      <a16:colId xmlns:a16="http://schemas.microsoft.com/office/drawing/2014/main" val="1518022240"/>
                    </a:ext>
                  </a:extLst>
                </a:gridCol>
                <a:gridCol w="1027025">
                  <a:extLst>
                    <a:ext uri="{9D8B030D-6E8A-4147-A177-3AD203B41FA5}">
                      <a16:colId xmlns:a16="http://schemas.microsoft.com/office/drawing/2014/main" val="2785545447"/>
                    </a:ext>
                  </a:extLst>
                </a:gridCol>
              </a:tblGrid>
              <a:tr h="3511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s-ES" sz="1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 n= 98</a:t>
                      </a:r>
                      <a:endParaRPr lang="es-ES" sz="1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Varones n= 48 (49%)</a:t>
                      </a:r>
                      <a:endParaRPr lang="es-ES" sz="10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Mujeres n=50 (50%)</a:t>
                      </a:r>
                      <a:endParaRPr lang="es-ES" sz="1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8555968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0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Continúa fumando</a:t>
                      </a:r>
                      <a:endParaRPr lang="es-ES" sz="1000" b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80 (81,6%)</a:t>
                      </a:r>
                      <a:endParaRPr lang="es-ES" sz="1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37 (46,3%)</a:t>
                      </a:r>
                      <a:endParaRPr lang="es-ES" sz="1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43 (53,8%)</a:t>
                      </a:r>
                      <a:endParaRPr lang="es-ES" sz="1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55286876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0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Quiere dejarlo</a:t>
                      </a:r>
                      <a:endParaRPr lang="es-ES" sz="1000" b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78 (79,6%)</a:t>
                      </a:r>
                      <a:endParaRPr lang="es-ES" sz="10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35 (44,9%)</a:t>
                      </a:r>
                      <a:endParaRPr lang="es-ES" sz="1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43 (55,1%)</a:t>
                      </a:r>
                      <a:endParaRPr lang="es-ES" sz="10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1391273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000" b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Precontemplación</a:t>
                      </a:r>
                      <a:endParaRPr lang="es-ES" sz="1000" b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 (27,6%)</a:t>
                      </a:r>
                      <a:endParaRPr lang="es-ES" sz="1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 (51,9%)</a:t>
                      </a:r>
                      <a:endParaRPr lang="es-ES" sz="1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 (48,1%)</a:t>
                      </a:r>
                      <a:endParaRPr lang="es-ES" sz="1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76462968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0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Contemplación</a:t>
                      </a:r>
                      <a:endParaRPr lang="es-ES" sz="1000" b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29 (29,6%)</a:t>
                      </a:r>
                      <a:endParaRPr lang="es-ES" sz="10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 (48,3%)</a:t>
                      </a:r>
                      <a:endParaRPr lang="es-ES" sz="1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 (51,7%)</a:t>
                      </a:r>
                      <a:endParaRPr lang="es-ES" sz="1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06007299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0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Preparación</a:t>
                      </a:r>
                      <a:endParaRPr lang="es-ES" sz="1000" b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 (24,5%)</a:t>
                      </a:r>
                      <a:endParaRPr lang="es-ES" sz="10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 (37,5%)</a:t>
                      </a:r>
                      <a:endParaRPr lang="es-ES" sz="1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 (62,5%)</a:t>
                      </a:r>
                      <a:endParaRPr lang="es-ES" sz="1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92474570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0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Acción</a:t>
                      </a:r>
                      <a:endParaRPr lang="es-ES" sz="1000" b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 (8,2%)</a:t>
                      </a:r>
                      <a:endParaRPr lang="es-ES" sz="10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 (62,5%)</a:t>
                      </a:r>
                      <a:endParaRPr lang="es-ES" sz="10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 (37,5%)</a:t>
                      </a:r>
                      <a:endParaRPr lang="es-ES" sz="1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249368585"/>
                  </a:ext>
                </a:extLst>
              </a:tr>
            </a:tbl>
          </a:graphicData>
        </a:graphic>
      </p:graphicFrame>
      <p:sp>
        <p:nvSpPr>
          <p:cNvPr id="23" name="CuadroTexto 22">
            <a:extLst>
              <a:ext uri="{FF2B5EF4-FFF2-40B4-BE49-F238E27FC236}">
                <a16:creationId xmlns:a16="http://schemas.microsoft.com/office/drawing/2014/main" id="{84AFBE88-B71E-4C33-A30F-2C1D267510DE}"/>
              </a:ext>
            </a:extLst>
          </p:cNvPr>
          <p:cNvSpPr txBox="1"/>
          <p:nvPr/>
        </p:nvSpPr>
        <p:spPr>
          <a:xfrm>
            <a:off x="1175382" y="3636001"/>
            <a:ext cx="1650344" cy="307777"/>
          </a:xfrm>
          <a:prstGeom prst="rect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ES" sz="14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CONCLUSIONES</a:t>
            </a:r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AF8CB3FB-E5F6-4D29-BDAB-1C6D05CF922C}"/>
              </a:ext>
            </a:extLst>
          </p:cNvPr>
          <p:cNvSpPr txBox="1"/>
          <p:nvPr/>
        </p:nvSpPr>
        <p:spPr>
          <a:xfrm>
            <a:off x="967262" y="3077079"/>
            <a:ext cx="289694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900" dirty="0">
                <a:latin typeface="Arial" panose="020B0604020202020204" pitchFamily="34" charset="0"/>
                <a:cs typeface="Arial" panose="020B0604020202020204" pitchFamily="34" charset="0"/>
              </a:rPr>
              <a:t>Tabla 1. Características generales de los fumadores.</a:t>
            </a:r>
          </a:p>
        </p:txBody>
      </p:sp>
      <p:sp>
        <p:nvSpPr>
          <p:cNvPr id="25" name="CuadroTexto 24">
            <a:extLst>
              <a:ext uri="{FF2B5EF4-FFF2-40B4-BE49-F238E27FC236}">
                <a16:creationId xmlns:a16="http://schemas.microsoft.com/office/drawing/2014/main" id="{7F3B662D-50C5-4116-ADDE-C599BEE58A88}"/>
              </a:ext>
            </a:extLst>
          </p:cNvPr>
          <p:cNvSpPr txBox="1"/>
          <p:nvPr/>
        </p:nvSpPr>
        <p:spPr>
          <a:xfrm>
            <a:off x="5676917" y="2058448"/>
            <a:ext cx="2999539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900" dirty="0">
                <a:latin typeface="Arial" panose="020B0604020202020204" pitchFamily="34" charset="0"/>
                <a:cs typeface="Arial" panose="020B0604020202020204" pitchFamily="34" charset="0"/>
              </a:rPr>
              <a:t>Tabla 2. Fases de abandono del tabaco a los 7 meses.</a:t>
            </a:r>
          </a:p>
        </p:txBody>
      </p:sp>
      <p:sp>
        <p:nvSpPr>
          <p:cNvPr id="26" name="CuadroTexto 25">
            <a:extLst>
              <a:ext uri="{FF2B5EF4-FFF2-40B4-BE49-F238E27FC236}">
                <a16:creationId xmlns:a16="http://schemas.microsoft.com/office/drawing/2014/main" id="{7201E1F8-5EF6-4F46-9E1D-2038F7ED6455}"/>
              </a:ext>
            </a:extLst>
          </p:cNvPr>
          <p:cNvSpPr txBox="1"/>
          <p:nvPr/>
        </p:nvSpPr>
        <p:spPr>
          <a:xfrm>
            <a:off x="4588550" y="3686222"/>
            <a:ext cx="3858749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900" dirty="0">
                <a:latin typeface="Arial" panose="020B0604020202020204" pitchFamily="34" charset="0"/>
                <a:cs typeface="Arial" panose="020B0604020202020204" pitchFamily="34" charset="0"/>
              </a:rPr>
              <a:t>Figura 1. Cambios en las fases de abandono del tabaco a los 7 meses.</a:t>
            </a:r>
          </a:p>
        </p:txBody>
      </p:sp>
      <p:pic>
        <p:nvPicPr>
          <p:cNvPr id="1026" name="Picture 2" descr="Ver las imágenes de origen">
            <a:extLst>
              <a:ext uri="{FF2B5EF4-FFF2-40B4-BE49-F238E27FC236}">
                <a16:creationId xmlns:a16="http://schemas.microsoft.com/office/drawing/2014/main" id="{6B69F5A9-B8C2-4F52-847F-AE3E77854B0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167" r="49332" b="27151"/>
          <a:stretch/>
        </p:blipFill>
        <p:spPr bwMode="auto">
          <a:xfrm>
            <a:off x="4067944" y="53472"/>
            <a:ext cx="506357" cy="44775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4" descr="Ver las imágenes de origen">
            <a:extLst>
              <a:ext uri="{FF2B5EF4-FFF2-40B4-BE49-F238E27FC236}">
                <a16:creationId xmlns:a16="http://schemas.microsoft.com/office/drawing/2014/main" id="{886D6200-F470-413A-B1ED-AA8A4902AD5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040" t="15867" b="28450"/>
          <a:stretch/>
        </p:blipFill>
        <p:spPr bwMode="auto">
          <a:xfrm>
            <a:off x="3129539" y="29892"/>
            <a:ext cx="506357" cy="47133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4" descr="Ver las imágenes de origen">
            <a:extLst>
              <a:ext uri="{FF2B5EF4-FFF2-40B4-BE49-F238E27FC236}">
                <a16:creationId xmlns:a16="http://schemas.microsoft.com/office/drawing/2014/main" id="{43E5140B-CDEB-4D1B-A3ED-C19EE3BEF12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040" t="15867" b="28450"/>
          <a:stretch/>
        </p:blipFill>
        <p:spPr bwMode="auto">
          <a:xfrm>
            <a:off x="7269842" y="220719"/>
            <a:ext cx="506357" cy="47133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2" descr="Ver las imágenes de origen">
            <a:extLst>
              <a:ext uri="{FF2B5EF4-FFF2-40B4-BE49-F238E27FC236}">
                <a16:creationId xmlns:a16="http://schemas.microsoft.com/office/drawing/2014/main" id="{BC1E59D2-BE65-4F2F-A9AA-F650B53FF0C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167" r="49332" b="27151"/>
          <a:stretch/>
        </p:blipFill>
        <p:spPr bwMode="auto">
          <a:xfrm>
            <a:off x="8170099" y="223497"/>
            <a:ext cx="506357" cy="44775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17082</TotalTime>
  <Words>662</Words>
  <Application>Microsoft Office PowerPoint</Application>
  <PresentationFormat>Presentación en pantalla (16:9)</PresentationFormat>
  <Paragraphs>107</Paragraphs>
  <Slides>2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6" baseType="lpstr">
      <vt:lpstr>Arial</vt:lpstr>
      <vt:lpstr>Calibri</vt:lpstr>
      <vt:lpstr>Helvetica Neue</vt:lpstr>
      <vt:lpstr>Tema de Office</vt:lpstr>
      <vt:lpstr>¿RESULTA ÚTIL LA ACTIVIDAD DE SENSIBILIZACIÓN IMPARTIDA EL DÍA MUNDIAL SIN TABACO?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LUNA</dc:creator>
  <cp:lastModifiedBy>o matallana encinas</cp:lastModifiedBy>
  <cp:revision>10</cp:revision>
  <dcterms:created xsi:type="dcterms:W3CDTF">2022-01-11T08:55:46Z</dcterms:created>
  <dcterms:modified xsi:type="dcterms:W3CDTF">2022-03-16T21:13:26Z</dcterms:modified>
</cp:coreProperties>
</file>