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730" y="77"/>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Ventas</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2-7A14-488C-9E62-186E874F4CE5}"/>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4-7A14-488C-9E62-186E874F4CE5}"/>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7A14-488C-9E62-186E874F4CE5}"/>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6-7A14-488C-9E62-186E874F4CE5}"/>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7A14-488C-9E62-186E874F4CE5}"/>
              </c:ext>
            </c:extLst>
          </c:dPt>
          <c:dLbls>
            <c:dLbl>
              <c:idx val="0"/>
              <c:tx>
                <c:rich>
                  <a:bodyPr/>
                  <a:lstStyle/>
                  <a:p>
                    <a:fld id="{B9E90EC2-99F5-4990-90BB-916DF1277591}" type="VALUE">
                      <a:rPr lang="en-US" smtClean="0"/>
                      <a:pPr/>
                      <a:t>[VALOR]</a:t>
                    </a:fld>
                    <a:endParaRPr lang="en-US" dirty="0"/>
                  </a:p>
                  <a:p>
                    <a:endParaRPr lang="es-E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7A14-488C-9E62-186E874F4CE5}"/>
                </c:ext>
              </c:extLst>
            </c:dLbl>
            <c:dLbl>
              <c:idx val="1"/>
              <c:tx>
                <c:rich>
                  <a:bodyPr/>
                  <a:lstStyle/>
                  <a:p>
                    <a:fld id="{B16F93AB-3ADC-4DAE-AB67-3A7D54796DDE}" type="VALUE">
                      <a:rPr lang="en-US" smtClean="0"/>
                      <a:pPr/>
                      <a:t>[VALOR]</a:t>
                    </a:fld>
                    <a:endParaRPr lang="es-E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7A14-488C-9E62-186E874F4CE5}"/>
                </c:ext>
              </c:extLst>
            </c:dLbl>
            <c:dLbl>
              <c:idx val="4"/>
              <c:tx>
                <c:rich>
                  <a:bodyPr/>
                  <a:lstStyle/>
                  <a:p>
                    <a:fld id="{84681D94-D401-4095-9E3D-6DF0EDE92C0E}" type="VALUE">
                      <a:rPr lang="en-US" smtClean="0"/>
                      <a:pPr/>
                      <a:t>[VALOR]</a:t>
                    </a:fld>
                    <a:endParaRPr lang="es-ES"/>
                  </a:p>
                </c:rich>
              </c:tx>
              <c:dLblPos val="inEnd"/>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A14-488C-9E62-186E874F4CE5}"/>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extLst>
          </c:dLbls>
          <c:cat>
            <c:strRef>
              <c:f>Hoja1!$A$2:$A$6</c:f>
              <c:strCache>
                <c:ptCount val="5"/>
                <c:pt idx="0">
                  <c:v>BAG</c:v>
                </c:pt>
                <c:pt idx="1">
                  <c:v>Broncoscopia</c:v>
                </c:pt>
                <c:pt idx="2">
                  <c:v>EBUS</c:v>
                </c:pt>
                <c:pt idx="3">
                  <c:v>PAAF</c:v>
                </c:pt>
                <c:pt idx="4">
                  <c:v>Sin toma de muestra</c:v>
                </c:pt>
              </c:strCache>
            </c:strRef>
          </c:cat>
          <c:val>
            <c:numRef>
              <c:f>Hoja1!$B$2:$B$6</c:f>
              <c:numCache>
                <c:formatCode>0.00%</c:formatCode>
                <c:ptCount val="5"/>
                <c:pt idx="0">
                  <c:v>0.42599999999999999</c:v>
                </c:pt>
                <c:pt idx="1">
                  <c:v>0.19109999999999999</c:v>
                </c:pt>
                <c:pt idx="2">
                  <c:v>0.17599999999999999</c:v>
                </c:pt>
                <c:pt idx="3">
                  <c:v>5.8799999999999998E-2</c:v>
                </c:pt>
                <c:pt idx="4">
                  <c:v>0.1176</c:v>
                </c:pt>
              </c:numCache>
            </c:numRef>
          </c:val>
          <c:extLst>
            <c:ext xmlns:c16="http://schemas.microsoft.com/office/drawing/2014/chart" uri="{C3380CC4-5D6E-409C-BE32-E72D297353CC}">
              <c16:uniqueId val="{00000000-7A14-488C-9E62-186E874F4CE5}"/>
            </c:ext>
          </c:extLst>
        </c:ser>
        <c:dLbls>
          <c:dLblPos val="inEnd"/>
          <c:showLegendKey val="0"/>
          <c:showVal val="0"/>
          <c:showCatName val="0"/>
          <c:showSerName val="0"/>
          <c:showPercent val="1"/>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0.76923</cdr:x>
      <cdr:y>0.5</cdr:y>
    </cdr:from>
    <cdr:to>
      <cdr:x>0.91728</cdr:x>
      <cdr:y>0.5975</cdr:y>
    </cdr:to>
    <cdr:sp macro="" textlink="">
      <cdr:nvSpPr>
        <cdr:cNvPr id="2" name="CuadroTexto 1">
          <a:extLst xmlns:a="http://schemas.openxmlformats.org/drawingml/2006/main">
            <a:ext uri="{FF2B5EF4-FFF2-40B4-BE49-F238E27FC236}">
              <a16:creationId xmlns:a16="http://schemas.microsoft.com/office/drawing/2014/main" id="{4C0D716A-BD3C-4580-91C7-5CBB1EEF9289}"/>
            </a:ext>
          </a:extLst>
        </cdr:cNvPr>
        <cdr:cNvSpPr txBox="1"/>
      </cdr:nvSpPr>
      <cdr:spPr>
        <a:xfrm xmlns:a="http://schemas.openxmlformats.org/drawingml/2006/main">
          <a:off x="2880320" y="1212057"/>
          <a:ext cx="554360" cy="23635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ES" sz="1100" dirty="0"/>
            <a:t>BAG</a:t>
          </a:r>
        </a:p>
      </cdr:txBody>
    </cdr:sp>
  </cdr:relSizeAnchor>
  <cdr:relSizeAnchor xmlns:cdr="http://schemas.openxmlformats.org/drawingml/2006/chartDrawing">
    <cdr:from>
      <cdr:x>0.7558</cdr:x>
      <cdr:y>0.52157</cdr:y>
    </cdr:from>
    <cdr:to>
      <cdr:x>1</cdr:x>
      <cdr:y>0.89878</cdr:y>
    </cdr:to>
    <cdr:sp macro="" textlink="">
      <cdr:nvSpPr>
        <cdr:cNvPr id="3" name="CuadroTexto 1">
          <a:extLst xmlns:a="http://schemas.openxmlformats.org/drawingml/2006/main">
            <a:ext uri="{FF2B5EF4-FFF2-40B4-BE49-F238E27FC236}">
              <a16:creationId xmlns:a16="http://schemas.microsoft.com/office/drawing/2014/main" id="{901A35CA-1DDA-4960-A93C-3FA266876F09}"/>
            </a:ext>
          </a:extLst>
        </cdr:cNvPr>
        <cdr:cNvSpPr txBox="1"/>
      </cdr:nvSpPr>
      <cdr:spPr>
        <a:xfrm xmlns:a="http://schemas.openxmlformats.org/drawingml/2006/main">
          <a:off x="2880816" y="1264334"/>
          <a:ext cx="914400" cy="9144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es-ES" sz="1100" dirty="0"/>
        </a:p>
      </cdr:txBody>
    </cdr:sp>
  </cdr:relSizeAnchor>
  <cdr:relSizeAnchor xmlns:cdr="http://schemas.openxmlformats.org/drawingml/2006/chartDrawing">
    <cdr:from>
      <cdr:x>0.15077</cdr:x>
      <cdr:y>0.17578</cdr:y>
    </cdr:from>
    <cdr:to>
      <cdr:x>0.39497</cdr:x>
      <cdr:y>0.55299</cdr:y>
    </cdr:to>
    <cdr:sp macro="" textlink="">
      <cdr:nvSpPr>
        <cdr:cNvPr id="4" name="CuadroTexto 1">
          <a:extLst xmlns:a="http://schemas.openxmlformats.org/drawingml/2006/main">
            <a:ext uri="{FF2B5EF4-FFF2-40B4-BE49-F238E27FC236}">
              <a16:creationId xmlns:a16="http://schemas.microsoft.com/office/drawing/2014/main" id="{901A35CA-1DDA-4960-A93C-3FA266876F09}"/>
            </a:ext>
          </a:extLst>
        </cdr:cNvPr>
        <cdr:cNvSpPr txBox="1"/>
      </cdr:nvSpPr>
      <cdr:spPr>
        <a:xfrm xmlns:a="http://schemas.openxmlformats.org/drawingml/2006/main">
          <a:off x="564538" y="426122"/>
          <a:ext cx="914400" cy="9144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100" dirty="0"/>
            <a:t>PAAF</a:t>
          </a:r>
        </a:p>
      </cdr:txBody>
    </cdr:sp>
  </cdr:relSizeAnchor>
  <cdr:relSizeAnchor xmlns:cdr="http://schemas.openxmlformats.org/drawingml/2006/chartDrawing">
    <cdr:from>
      <cdr:x>0.16807</cdr:x>
      <cdr:y>0.88833</cdr:y>
    </cdr:from>
    <cdr:to>
      <cdr:x>0.45667</cdr:x>
      <cdr:y>0.98583</cdr:y>
    </cdr:to>
    <cdr:sp macro="" textlink="">
      <cdr:nvSpPr>
        <cdr:cNvPr id="5" name="CuadroTexto 1">
          <a:extLst xmlns:a="http://schemas.openxmlformats.org/drawingml/2006/main">
            <a:ext uri="{FF2B5EF4-FFF2-40B4-BE49-F238E27FC236}">
              <a16:creationId xmlns:a16="http://schemas.microsoft.com/office/drawing/2014/main" id="{901A35CA-1DDA-4960-A93C-3FA266876F09}"/>
            </a:ext>
          </a:extLst>
        </cdr:cNvPr>
        <cdr:cNvSpPr txBox="1"/>
      </cdr:nvSpPr>
      <cdr:spPr>
        <a:xfrm xmlns:a="http://schemas.openxmlformats.org/drawingml/2006/main">
          <a:off x="629324" y="2153415"/>
          <a:ext cx="1080628" cy="23635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dirty="0"/>
            <a:t>Broncoscopia</a:t>
          </a:r>
        </a:p>
        <a:p xmlns:a="http://schemas.openxmlformats.org/drawingml/2006/main">
          <a:endParaRPr lang="es-ES" sz="1100" dirty="0"/>
        </a:p>
      </cdr:txBody>
    </cdr:sp>
  </cdr:relSizeAnchor>
  <cdr:relSizeAnchor xmlns:cdr="http://schemas.openxmlformats.org/drawingml/2006/chartDrawing">
    <cdr:from>
      <cdr:x>0.09615</cdr:x>
      <cdr:y>0.49875</cdr:y>
    </cdr:from>
    <cdr:to>
      <cdr:x>0.34036</cdr:x>
      <cdr:y>0.87596</cdr:y>
    </cdr:to>
    <cdr:sp macro="" textlink="">
      <cdr:nvSpPr>
        <cdr:cNvPr id="6" name="CuadroTexto 1">
          <a:extLst xmlns:a="http://schemas.openxmlformats.org/drawingml/2006/main">
            <a:ext uri="{FF2B5EF4-FFF2-40B4-BE49-F238E27FC236}">
              <a16:creationId xmlns:a16="http://schemas.microsoft.com/office/drawing/2014/main" id="{901A35CA-1DDA-4960-A93C-3FA266876F09}"/>
            </a:ext>
          </a:extLst>
        </cdr:cNvPr>
        <cdr:cNvSpPr txBox="1"/>
      </cdr:nvSpPr>
      <cdr:spPr>
        <a:xfrm xmlns:a="http://schemas.openxmlformats.org/drawingml/2006/main">
          <a:off x="360040" y="1209030"/>
          <a:ext cx="914400" cy="9144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dirty="0"/>
            <a:t>EBUS</a:t>
          </a:r>
          <a:endParaRPr lang="es-ES" sz="1100" dirty="0"/>
        </a:p>
      </cdr:txBody>
    </cdr:sp>
  </cdr:relSizeAnchor>
  <cdr:relSizeAnchor xmlns:cdr="http://schemas.openxmlformats.org/drawingml/2006/chartDrawing">
    <cdr:from>
      <cdr:x>0.19933</cdr:x>
      <cdr:y>0.09751</cdr:y>
    </cdr:from>
    <cdr:to>
      <cdr:x>0.38462</cdr:x>
      <cdr:y>0.19501</cdr:y>
    </cdr:to>
    <cdr:sp macro="" textlink="">
      <cdr:nvSpPr>
        <cdr:cNvPr id="7" name="CuadroTexto 6">
          <a:extLst xmlns:a="http://schemas.openxmlformats.org/drawingml/2006/main">
            <a:ext uri="{FF2B5EF4-FFF2-40B4-BE49-F238E27FC236}">
              <a16:creationId xmlns:a16="http://schemas.microsoft.com/office/drawing/2014/main" id="{E1B9396B-C86D-45A1-8539-D0C7DD68468B}"/>
            </a:ext>
          </a:extLst>
        </cdr:cNvPr>
        <cdr:cNvSpPr txBox="1"/>
      </cdr:nvSpPr>
      <cdr:spPr>
        <a:xfrm xmlns:a="http://schemas.openxmlformats.org/drawingml/2006/main">
          <a:off x="746369" y="236387"/>
          <a:ext cx="693791" cy="23635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ES" sz="1100" dirty="0"/>
        </a:p>
      </cdr:txBody>
    </cdr:sp>
  </cdr:relSizeAnchor>
  <cdr:relSizeAnchor xmlns:cdr="http://schemas.openxmlformats.org/drawingml/2006/chartDrawing">
    <cdr:from>
      <cdr:x>0.26937</cdr:x>
      <cdr:y>0.01642</cdr:y>
    </cdr:from>
    <cdr:to>
      <cdr:x>0.40398</cdr:x>
      <cdr:y>0.39363</cdr:y>
    </cdr:to>
    <cdr:sp macro="" textlink="">
      <cdr:nvSpPr>
        <cdr:cNvPr id="8" name="CuadroTexto 7">
          <a:extLst xmlns:a="http://schemas.openxmlformats.org/drawingml/2006/main">
            <a:ext uri="{FF2B5EF4-FFF2-40B4-BE49-F238E27FC236}">
              <a16:creationId xmlns:a16="http://schemas.microsoft.com/office/drawing/2014/main" id="{552272D8-E81A-4D5A-8893-5612B2FF6747}"/>
            </a:ext>
          </a:extLst>
        </cdr:cNvPr>
        <cdr:cNvSpPr txBox="1"/>
      </cdr:nvSpPr>
      <cdr:spPr>
        <a:xfrm xmlns:a="http://schemas.openxmlformats.org/drawingml/2006/main">
          <a:off x="1008620" y="39815"/>
          <a:ext cx="504056"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s-E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FBC6E2-2BAA-4059-89F5-6EF2BC557BD9}" type="datetimeFigureOut">
              <a:rPr lang="es-ES" smtClean="0"/>
              <a:t>04/04/2022</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AB314A-AFC1-4E87-B513-0FAC130C8A5A}" type="slidenum">
              <a:rPr lang="es-ES" smtClean="0"/>
              <a:t>‹Nº›</a:t>
            </a:fld>
            <a:endParaRPr lang="es-ES"/>
          </a:p>
        </p:txBody>
      </p:sp>
    </p:spTree>
    <p:extLst>
      <p:ext uri="{BB962C8B-B14F-4D97-AF65-F5344CB8AC3E}">
        <p14:creationId xmlns:p14="http://schemas.microsoft.com/office/powerpoint/2010/main" val="4216446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C7AB314A-AFC1-4E87-B513-0FAC130C8A5A}" type="slidenum">
              <a:rPr lang="es-ES" smtClean="0"/>
              <a:t>2</a:t>
            </a:fld>
            <a:endParaRPr lang="es-ES"/>
          </a:p>
        </p:txBody>
      </p:sp>
    </p:spTree>
    <p:extLst>
      <p:ext uri="{BB962C8B-B14F-4D97-AF65-F5344CB8AC3E}">
        <p14:creationId xmlns:p14="http://schemas.microsoft.com/office/powerpoint/2010/main" val="1024339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t>04/04/2022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04/04/2022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t>04/04/2022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t>04/04/2022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t>04/04/2022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t>04/04/2022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t>04/04/2022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t>04/04/2022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t>04/04/2022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04/04/2022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04/04/2022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t>04/04/2022</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33CB18B2-4A4F-4630-83FB-2D624DF13CBF}"/>
              </a:ext>
            </a:extLst>
          </p:cNvPr>
          <p:cNvSpPr/>
          <p:nvPr/>
        </p:nvSpPr>
        <p:spPr>
          <a:xfrm>
            <a:off x="72008" y="627533"/>
            <a:ext cx="9036496" cy="14368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3" name="CuadroTexto 2">
            <a:extLst>
              <a:ext uri="{FF2B5EF4-FFF2-40B4-BE49-F238E27FC236}">
                <a16:creationId xmlns:a16="http://schemas.microsoft.com/office/drawing/2014/main" id="{4F62D49C-B7FF-473B-96C4-29AF58446696}"/>
              </a:ext>
            </a:extLst>
          </p:cNvPr>
          <p:cNvSpPr txBox="1"/>
          <p:nvPr/>
        </p:nvSpPr>
        <p:spPr>
          <a:xfrm>
            <a:off x="395536" y="771550"/>
            <a:ext cx="8496944" cy="892552"/>
          </a:xfrm>
          <a:prstGeom prst="rect">
            <a:avLst/>
          </a:prstGeom>
          <a:noFill/>
        </p:spPr>
        <p:txBody>
          <a:bodyPr wrap="square" rtlCol="0">
            <a:spAutoFit/>
          </a:bodyPr>
          <a:lstStyle/>
          <a:p>
            <a:pPr algn="ctr"/>
            <a:r>
              <a:rPr lang="es-ES" sz="1700" b="1" i="0" dirty="0">
                <a:solidFill>
                  <a:schemeClr val="bg1"/>
                </a:solidFill>
                <a:effectLst/>
                <a:latin typeface="Arial" panose="020B0604020202020204" pitchFamily="34" charset="0"/>
              </a:rPr>
              <a:t>TÉCNICAS</a:t>
            </a:r>
            <a:r>
              <a:rPr lang="es-ES" sz="1700" b="0" i="0" dirty="0">
                <a:solidFill>
                  <a:schemeClr val="bg1"/>
                </a:solidFill>
                <a:effectLst/>
                <a:latin typeface="Arial" panose="020B0604020202020204" pitchFamily="34" charset="0"/>
              </a:rPr>
              <a:t> UTILIZADAS EN EL DIAGNÓSTICO DE </a:t>
            </a:r>
            <a:r>
              <a:rPr lang="es-ES" sz="1700" b="1" i="0" dirty="0">
                <a:solidFill>
                  <a:schemeClr val="bg1"/>
                </a:solidFill>
                <a:effectLst/>
                <a:latin typeface="Arial" panose="020B0604020202020204" pitchFamily="34" charset="0"/>
              </a:rPr>
              <a:t>CÁNCER DE PULMÓN EN ESTADIO IV </a:t>
            </a:r>
            <a:r>
              <a:rPr lang="es-ES" sz="1700" b="0" i="0" dirty="0">
                <a:solidFill>
                  <a:schemeClr val="bg1"/>
                </a:solidFill>
                <a:effectLst/>
                <a:latin typeface="Arial" panose="020B0604020202020204" pitchFamily="34" charset="0"/>
              </a:rPr>
              <a:t>DURANTE 2021 EN NUESTRO HOSPITAL</a:t>
            </a:r>
            <a:endParaRPr lang="es-ES" sz="1700" dirty="0">
              <a:solidFill>
                <a:schemeClr val="bg1"/>
              </a:solidFill>
            </a:endParaRPr>
          </a:p>
          <a:p>
            <a:endParaRPr lang="es-ES" dirty="0"/>
          </a:p>
        </p:txBody>
      </p:sp>
      <p:sp>
        <p:nvSpPr>
          <p:cNvPr id="5" name="CuadroTexto 4">
            <a:extLst>
              <a:ext uri="{FF2B5EF4-FFF2-40B4-BE49-F238E27FC236}">
                <a16:creationId xmlns:a16="http://schemas.microsoft.com/office/drawing/2014/main" id="{FA7AA028-8DFB-49E2-9CF2-6522C4F6EDCA}"/>
              </a:ext>
            </a:extLst>
          </p:cNvPr>
          <p:cNvSpPr txBox="1"/>
          <p:nvPr/>
        </p:nvSpPr>
        <p:spPr>
          <a:xfrm>
            <a:off x="179512" y="1308984"/>
            <a:ext cx="9361040" cy="738664"/>
          </a:xfrm>
          <a:prstGeom prst="rect">
            <a:avLst/>
          </a:prstGeom>
          <a:noFill/>
        </p:spPr>
        <p:txBody>
          <a:bodyPr wrap="square" rtlCol="0">
            <a:spAutoFit/>
          </a:bodyPr>
          <a:lstStyle/>
          <a:p>
            <a:r>
              <a:rPr lang="es-ES" sz="1300" b="1" dirty="0">
                <a:solidFill>
                  <a:schemeClr val="bg1"/>
                </a:solidFill>
                <a:effectLst/>
                <a:latin typeface="Arial" panose="020B0604020202020204" pitchFamily="34" charset="0"/>
                <a:ea typeface="Times New Roman" panose="02020603050405020304" pitchFamily="18" charset="0"/>
              </a:rPr>
              <a:t>   N. Calvente Vera</a:t>
            </a:r>
            <a:r>
              <a:rPr lang="es-ES" sz="1300" dirty="0">
                <a:solidFill>
                  <a:schemeClr val="bg1"/>
                </a:solidFill>
                <a:effectLst/>
                <a:latin typeface="Arial" panose="020B0604020202020204" pitchFamily="34" charset="0"/>
                <a:ea typeface="Times New Roman" panose="02020603050405020304" pitchFamily="18" charset="0"/>
              </a:rPr>
              <a:t>, P. Barragán Reyes, P. Gámez Baeza, A. M. Mendoza Barrios, G. Maldonado Vicent</a:t>
            </a:r>
            <a:r>
              <a:rPr lang="es-ES" sz="1400" dirty="0">
                <a:solidFill>
                  <a:schemeClr val="bg1"/>
                </a:solidFill>
                <a:effectLst/>
                <a:latin typeface="Arial" panose="020B0604020202020204" pitchFamily="34" charset="0"/>
                <a:ea typeface="Times New Roman" panose="02020603050405020304" pitchFamily="18" charset="0"/>
              </a:rPr>
              <a:t>e</a:t>
            </a:r>
          </a:p>
          <a:p>
            <a:r>
              <a:rPr lang="es-ES" sz="1400" dirty="0">
                <a:solidFill>
                  <a:schemeClr val="bg1"/>
                </a:solidFill>
                <a:latin typeface="Arial" panose="020B0604020202020204" pitchFamily="34" charset="0"/>
              </a:rPr>
              <a:t>			</a:t>
            </a:r>
          </a:p>
          <a:p>
            <a:r>
              <a:rPr lang="es-ES" sz="1400" dirty="0">
                <a:solidFill>
                  <a:schemeClr val="bg1"/>
                </a:solidFill>
                <a:latin typeface="Arial" panose="020B0604020202020204" pitchFamily="34" charset="0"/>
              </a:rPr>
              <a:t>		Servicio de Neumología. </a:t>
            </a:r>
            <a:r>
              <a:rPr lang="es-ES" sz="1400" i="1" dirty="0">
                <a:solidFill>
                  <a:schemeClr val="bg1"/>
                </a:solidFill>
                <a:latin typeface="Arial" panose="020B0604020202020204" pitchFamily="34" charset="0"/>
              </a:rPr>
              <a:t>H. U. San Cecilio. Granada</a:t>
            </a:r>
            <a:endParaRPr lang="es-ES" sz="1400" i="1" dirty="0">
              <a:solidFill>
                <a:schemeClr val="bg1"/>
              </a:solidFill>
            </a:endParaRPr>
          </a:p>
        </p:txBody>
      </p:sp>
      <p:pic>
        <p:nvPicPr>
          <p:cNvPr id="6" name="8 Imagen">
            <a:extLst>
              <a:ext uri="{FF2B5EF4-FFF2-40B4-BE49-F238E27FC236}">
                <a16:creationId xmlns:a16="http://schemas.microsoft.com/office/drawing/2014/main" id="{84C9685C-77F9-40F8-8761-09006AD0D089}"/>
              </a:ext>
            </a:extLst>
          </p:cNvPr>
          <p:cNvPicPr>
            <a:picLocks noChangeAspect="1"/>
          </p:cNvPicPr>
          <p:nvPr/>
        </p:nvPicPr>
        <p:blipFill>
          <a:blip r:embed="rId2" cstate="print"/>
          <a:stretch>
            <a:fillRect/>
          </a:stretch>
        </p:blipFill>
        <p:spPr>
          <a:xfrm>
            <a:off x="7452319" y="1599308"/>
            <a:ext cx="1456435" cy="527329"/>
          </a:xfrm>
          <a:prstGeom prst="rect">
            <a:avLst/>
          </a:prstGeom>
        </p:spPr>
      </p:pic>
      <p:sp>
        <p:nvSpPr>
          <p:cNvPr id="7" name="Rectángulo: esquinas redondeadas 6">
            <a:extLst>
              <a:ext uri="{FF2B5EF4-FFF2-40B4-BE49-F238E27FC236}">
                <a16:creationId xmlns:a16="http://schemas.microsoft.com/office/drawing/2014/main" id="{EC8DBE03-CC02-4000-B8EA-34522C87A814}"/>
              </a:ext>
            </a:extLst>
          </p:cNvPr>
          <p:cNvSpPr/>
          <p:nvPr/>
        </p:nvSpPr>
        <p:spPr>
          <a:xfrm>
            <a:off x="36512" y="2325376"/>
            <a:ext cx="9071992" cy="2463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500" b="1" dirty="0"/>
              <a:t>INTRODUCCIÓN </a:t>
            </a:r>
          </a:p>
        </p:txBody>
      </p:sp>
      <p:sp>
        <p:nvSpPr>
          <p:cNvPr id="8" name="Rectángulo: esquinas redondeadas 7">
            <a:extLst>
              <a:ext uri="{FF2B5EF4-FFF2-40B4-BE49-F238E27FC236}">
                <a16:creationId xmlns:a16="http://schemas.microsoft.com/office/drawing/2014/main" id="{9B27F15B-9739-4D3E-82DC-41359A29BE9A}"/>
              </a:ext>
            </a:extLst>
          </p:cNvPr>
          <p:cNvSpPr/>
          <p:nvPr/>
        </p:nvSpPr>
        <p:spPr>
          <a:xfrm>
            <a:off x="35496" y="2585082"/>
            <a:ext cx="9071992" cy="91986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5DA37F65-2AE6-4D10-B392-9506A21B03DA}"/>
              </a:ext>
            </a:extLst>
          </p:cNvPr>
          <p:cNvSpPr txBox="1"/>
          <p:nvPr/>
        </p:nvSpPr>
        <p:spPr>
          <a:xfrm>
            <a:off x="180528" y="2643758"/>
            <a:ext cx="9071992" cy="1169551"/>
          </a:xfrm>
          <a:prstGeom prst="rect">
            <a:avLst/>
          </a:prstGeom>
          <a:noFill/>
        </p:spPr>
        <p:txBody>
          <a:bodyPr wrap="square" rtlCol="0">
            <a:spAutoFit/>
          </a:bodyPr>
          <a:lstStyle/>
          <a:p>
            <a:r>
              <a:rPr lang="es-ES" sz="1300" dirty="0">
                <a:solidFill>
                  <a:srgbClr val="222222"/>
                </a:solidFill>
                <a:effectLst/>
                <a:latin typeface="Arial" panose="020B0604020202020204" pitchFamily="34" charset="0"/>
                <a:ea typeface="Times New Roman" panose="02020603050405020304" pitchFamily="18" charset="0"/>
              </a:rPr>
              <a:t>El cáncer de pulmón representa la primera causa de mortalidad por cáncer en ambos sexos. La mayoría de los pacientes que se encuentra sintomáticos en el momento del estudio presentan enfermedad avanzada. En estos pacientes es importante optimizar el tejido para la realización de las técnicas necesarias para el conocimiento de la histología y de los biomarcadores del tumor para facilitar la elección del tratamiento más adecuado. </a:t>
            </a:r>
            <a:br>
              <a:rPr lang="es-ES" sz="1800" dirty="0">
                <a:solidFill>
                  <a:srgbClr val="222222"/>
                </a:solidFill>
                <a:effectLst/>
                <a:latin typeface="Arial" panose="020B0604020202020204" pitchFamily="34" charset="0"/>
                <a:ea typeface="Times New Roman" panose="02020603050405020304" pitchFamily="18" charset="0"/>
              </a:rPr>
            </a:br>
            <a:endParaRPr lang="es-ES" dirty="0"/>
          </a:p>
        </p:txBody>
      </p:sp>
      <p:sp>
        <p:nvSpPr>
          <p:cNvPr id="11" name="Rectángulo: esquinas redondeadas 10">
            <a:extLst>
              <a:ext uri="{FF2B5EF4-FFF2-40B4-BE49-F238E27FC236}">
                <a16:creationId xmlns:a16="http://schemas.microsoft.com/office/drawing/2014/main" id="{FCABFDCD-041F-41BF-8D49-66F7D63A9C00}"/>
              </a:ext>
            </a:extLst>
          </p:cNvPr>
          <p:cNvSpPr/>
          <p:nvPr/>
        </p:nvSpPr>
        <p:spPr>
          <a:xfrm>
            <a:off x="27989" y="3788219"/>
            <a:ext cx="4544011" cy="2463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500" b="1" dirty="0"/>
              <a:t>OBJETIVO</a:t>
            </a:r>
          </a:p>
        </p:txBody>
      </p:sp>
      <p:sp>
        <p:nvSpPr>
          <p:cNvPr id="12" name="Rectángulo: esquinas redondeadas 11">
            <a:extLst>
              <a:ext uri="{FF2B5EF4-FFF2-40B4-BE49-F238E27FC236}">
                <a16:creationId xmlns:a16="http://schemas.microsoft.com/office/drawing/2014/main" id="{73DAD306-F113-49CD-8E49-CBFD07E98ED6}"/>
              </a:ext>
            </a:extLst>
          </p:cNvPr>
          <p:cNvSpPr/>
          <p:nvPr/>
        </p:nvSpPr>
        <p:spPr>
          <a:xfrm>
            <a:off x="35496" y="4053279"/>
            <a:ext cx="4544012" cy="87825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BA48F124-C4AA-47F2-BAFC-75AF84FF15DE}"/>
              </a:ext>
            </a:extLst>
          </p:cNvPr>
          <p:cNvSpPr txBox="1"/>
          <p:nvPr/>
        </p:nvSpPr>
        <p:spPr>
          <a:xfrm>
            <a:off x="244013" y="4053279"/>
            <a:ext cx="4399995" cy="892552"/>
          </a:xfrm>
          <a:prstGeom prst="rect">
            <a:avLst/>
          </a:prstGeom>
          <a:noFill/>
        </p:spPr>
        <p:txBody>
          <a:bodyPr wrap="square" rtlCol="0">
            <a:spAutoFit/>
          </a:bodyPr>
          <a:lstStyle/>
          <a:p>
            <a:pPr marL="285750" indent="-285750">
              <a:buFont typeface="Arial" panose="020B0604020202020204" pitchFamily="34" charset="0"/>
              <a:buChar char="•"/>
            </a:pPr>
            <a:r>
              <a:rPr lang="es-ES" sz="1300" dirty="0">
                <a:solidFill>
                  <a:srgbClr val="222222"/>
                </a:solidFill>
                <a:effectLst/>
                <a:latin typeface="Arial" panose="020B0604020202020204" pitchFamily="34" charset="0"/>
                <a:ea typeface="Times New Roman" panose="02020603050405020304" pitchFamily="18" charset="0"/>
              </a:rPr>
              <a:t>Descripción cohorte de pacientes con diagnóstico de cáncer de pulmón metastásico durante 2021. </a:t>
            </a:r>
          </a:p>
          <a:p>
            <a:pPr marL="285750" indent="-285750">
              <a:buFont typeface="Arial" panose="020B0604020202020204" pitchFamily="34" charset="0"/>
              <a:buChar char="•"/>
            </a:pPr>
            <a:r>
              <a:rPr lang="es-ES" sz="1300" dirty="0">
                <a:solidFill>
                  <a:srgbClr val="222222"/>
                </a:solidFill>
                <a:effectLst/>
                <a:latin typeface="Arial" panose="020B0604020202020204" pitchFamily="34" charset="0"/>
                <a:ea typeface="Times New Roman" panose="02020603050405020304" pitchFamily="18" charset="0"/>
              </a:rPr>
              <a:t>Determinar la técnica más utilizada para llegar al diagnóstico histológico y su rendimiento diagnóstico</a:t>
            </a:r>
            <a:endParaRPr lang="es-ES" sz="1300" dirty="0"/>
          </a:p>
        </p:txBody>
      </p:sp>
      <p:sp>
        <p:nvSpPr>
          <p:cNvPr id="14" name="Rectángulo: esquinas redondeadas 13">
            <a:extLst>
              <a:ext uri="{FF2B5EF4-FFF2-40B4-BE49-F238E27FC236}">
                <a16:creationId xmlns:a16="http://schemas.microsoft.com/office/drawing/2014/main" id="{C0C63D52-E162-4B20-9266-97E85992656F}"/>
              </a:ext>
            </a:extLst>
          </p:cNvPr>
          <p:cNvSpPr/>
          <p:nvPr/>
        </p:nvSpPr>
        <p:spPr>
          <a:xfrm>
            <a:off x="5148064" y="3788219"/>
            <a:ext cx="3959423" cy="2463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500" b="1" dirty="0"/>
              <a:t>MÉTODOS</a:t>
            </a:r>
          </a:p>
        </p:txBody>
      </p:sp>
      <p:sp>
        <p:nvSpPr>
          <p:cNvPr id="15" name="Rectángulo: esquinas redondeadas 14">
            <a:extLst>
              <a:ext uri="{FF2B5EF4-FFF2-40B4-BE49-F238E27FC236}">
                <a16:creationId xmlns:a16="http://schemas.microsoft.com/office/drawing/2014/main" id="{27662324-1B85-4095-8AE9-0ECFDD6907FE}"/>
              </a:ext>
            </a:extLst>
          </p:cNvPr>
          <p:cNvSpPr/>
          <p:nvPr/>
        </p:nvSpPr>
        <p:spPr>
          <a:xfrm>
            <a:off x="5148065" y="4053279"/>
            <a:ext cx="3959422" cy="89255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E30B3AFB-1F64-4A2C-9E9E-CC9BDAEEBA9B}"/>
              </a:ext>
            </a:extLst>
          </p:cNvPr>
          <p:cNvSpPr txBox="1"/>
          <p:nvPr/>
        </p:nvSpPr>
        <p:spPr>
          <a:xfrm>
            <a:off x="5148064" y="4155926"/>
            <a:ext cx="3997081" cy="692497"/>
          </a:xfrm>
          <a:prstGeom prst="rect">
            <a:avLst/>
          </a:prstGeom>
          <a:noFill/>
        </p:spPr>
        <p:txBody>
          <a:bodyPr wrap="square" rtlCol="0">
            <a:spAutoFit/>
          </a:bodyPr>
          <a:lstStyle/>
          <a:p>
            <a:r>
              <a:rPr lang="es-ES" sz="1300" dirty="0">
                <a:solidFill>
                  <a:srgbClr val="222222"/>
                </a:solidFill>
                <a:effectLst/>
                <a:latin typeface="Arial" panose="020B0604020202020204" pitchFamily="34" charset="0"/>
                <a:ea typeface="Times New Roman" panose="02020603050405020304" pitchFamily="18" charset="0"/>
              </a:rPr>
              <a:t>Estudio retrospectivo de 69 sujetos con diagnóstico de cáncer de pulmón metastásico (estadio IV) durante el año 2021 en nuestro hospital.</a:t>
            </a:r>
            <a:endParaRPr lang="es-E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32B2E964-DB18-4EDA-9631-0C42EC01108F}"/>
              </a:ext>
            </a:extLst>
          </p:cNvPr>
          <p:cNvSpPr/>
          <p:nvPr/>
        </p:nvSpPr>
        <p:spPr>
          <a:xfrm>
            <a:off x="71500" y="535200"/>
            <a:ext cx="9001000" cy="236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500" b="1" dirty="0"/>
              <a:t>RESULTADOS </a:t>
            </a:r>
          </a:p>
        </p:txBody>
      </p:sp>
      <p:sp>
        <p:nvSpPr>
          <p:cNvPr id="4" name="CuadroTexto 3">
            <a:extLst>
              <a:ext uri="{FF2B5EF4-FFF2-40B4-BE49-F238E27FC236}">
                <a16:creationId xmlns:a16="http://schemas.microsoft.com/office/drawing/2014/main" id="{DBE5B1CB-768F-4BF1-A31F-DC0040013988}"/>
              </a:ext>
            </a:extLst>
          </p:cNvPr>
          <p:cNvSpPr txBox="1"/>
          <p:nvPr/>
        </p:nvSpPr>
        <p:spPr>
          <a:xfrm>
            <a:off x="179512" y="3386059"/>
            <a:ext cx="9001000" cy="2282035"/>
          </a:xfrm>
          <a:prstGeom prst="rect">
            <a:avLst/>
          </a:prstGeom>
          <a:noFill/>
        </p:spPr>
        <p:txBody>
          <a:bodyPr wrap="square" rtlCol="0">
            <a:spAutoFit/>
          </a:bodyPr>
          <a:lstStyle/>
          <a:p>
            <a:pPr marL="228600" lvl="0" indent="-228600">
              <a:lnSpc>
                <a:spcPct val="107000"/>
              </a:lnSpc>
              <a:spcAft>
                <a:spcPts val="800"/>
              </a:spcAft>
              <a:buAutoNum type="arabicPeriod"/>
              <a:tabLst>
                <a:tab pos="457200" algn="l"/>
              </a:tabLst>
            </a:pPr>
            <a:r>
              <a:rPr lang="es-ES" sz="12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El perfil de paciente con diagnóstico de cáncer de pulmón en estadio avanzado es:                                                                	</a:t>
            </a:r>
            <a:r>
              <a:rPr lang="es-ES" sz="1200" b="1"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Hombre, fumador activo, edad media 66.33 años, con comorbilidades no neumológicas</a:t>
            </a:r>
            <a:r>
              <a:rPr lang="es-ES" sz="12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al diagnóstico.</a:t>
            </a:r>
          </a:p>
          <a:p>
            <a:pPr lvl="0">
              <a:lnSpc>
                <a:spcPct val="107000"/>
              </a:lnSpc>
              <a:spcAft>
                <a:spcPts val="800"/>
              </a:spcAft>
              <a:tabLst>
                <a:tab pos="457200" algn="l"/>
              </a:tabLst>
            </a:pPr>
            <a:r>
              <a:rPr lang="es-ES" sz="12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2. </a:t>
            </a:r>
            <a:r>
              <a:rPr lang="es-ES" sz="12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Las </a:t>
            </a:r>
            <a:r>
              <a:rPr lang="es-ES" sz="1200" b="1"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metástasis extrapulmonares son menos accesibles </a:t>
            </a:r>
            <a:r>
              <a:rPr lang="es-ES" sz="12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que el tumor primario pulmonar para toma de biopsia</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tabLst>
                <a:tab pos="457200" algn="l"/>
              </a:tabLst>
            </a:pPr>
            <a:r>
              <a:rPr lang="es-ES" sz="12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3</a:t>
            </a:r>
            <a:r>
              <a:rPr lang="es-ES" sz="12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La técnica más utilizada para toma de muestra- más frecuentemente pulmonar- es por </a:t>
            </a:r>
            <a:r>
              <a:rPr lang="es-ES" sz="1200" b="1"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BAG</a:t>
            </a:r>
            <a:r>
              <a:rPr lang="es-ES" sz="12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con rentabilidad diagnóstica alta. Se obtuvo diagnóstico anatomopatológico en 49 de las 52 muestras tomadas</a:t>
            </a:r>
            <a:r>
              <a:rPr lang="es-ES" sz="12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a:t>
            </a:r>
            <a:r>
              <a:rPr lang="es-ES" sz="1200" b="1"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Adenocarcinoma</a:t>
            </a:r>
            <a:r>
              <a:rPr lang="es-ES" sz="12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como subtipo más frecuente.</a:t>
            </a:r>
          </a:p>
          <a:p>
            <a:pPr>
              <a:lnSpc>
                <a:spcPct val="107000"/>
              </a:lnSpc>
              <a:spcAft>
                <a:spcPts val="800"/>
              </a:spcAft>
              <a:tabLst>
                <a:tab pos="457200" algn="l"/>
              </a:tabLst>
            </a:pPr>
            <a:r>
              <a:rPr lang="es-ES" sz="12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4. Hay una </a:t>
            </a:r>
            <a:r>
              <a:rPr lang="es-ES" sz="1200" b="1"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alta tasa de fallecimiento (71%), </a:t>
            </a:r>
            <a:r>
              <a:rPr lang="es-ES" sz="12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independientemente de la técnica diagnóstica empleada.</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sp>
        <p:nvSpPr>
          <p:cNvPr id="8" name="Rectángulo: esquinas redondeadas 7">
            <a:extLst>
              <a:ext uri="{FF2B5EF4-FFF2-40B4-BE49-F238E27FC236}">
                <a16:creationId xmlns:a16="http://schemas.microsoft.com/office/drawing/2014/main" id="{5C3E6DCE-77E5-40D4-A23D-9697FABBBC77}"/>
              </a:ext>
            </a:extLst>
          </p:cNvPr>
          <p:cNvSpPr/>
          <p:nvPr/>
        </p:nvSpPr>
        <p:spPr>
          <a:xfrm>
            <a:off x="71500" y="3184775"/>
            <a:ext cx="9001000" cy="2363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500" b="1" dirty="0"/>
              <a:t>CONCLUSIONES </a:t>
            </a:r>
          </a:p>
        </p:txBody>
      </p:sp>
      <p:sp>
        <p:nvSpPr>
          <p:cNvPr id="9" name="Rectángulo: esquinas redondeadas 8">
            <a:extLst>
              <a:ext uri="{FF2B5EF4-FFF2-40B4-BE49-F238E27FC236}">
                <a16:creationId xmlns:a16="http://schemas.microsoft.com/office/drawing/2014/main" id="{DDB188BB-5C81-475B-AD7D-F574545D07DC}"/>
              </a:ext>
            </a:extLst>
          </p:cNvPr>
          <p:cNvSpPr/>
          <p:nvPr/>
        </p:nvSpPr>
        <p:spPr>
          <a:xfrm>
            <a:off x="71500" y="3421127"/>
            <a:ext cx="9001000" cy="151040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10" name="Tabla 10">
            <a:extLst>
              <a:ext uri="{FF2B5EF4-FFF2-40B4-BE49-F238E27FC236}">
                <a16:creationId xmlns:a16="http://schemas.microsoft.com/office/drawing/2014/main" id="{4ED9BDA7-3B77-4A4E-80B9-FD2A9A4F51D2}"/>
              </a:ext>
            </a:extLst>
          </p:cNvPr>
          <p:cNvGraphicFramePr>
            <a:graphicFrameLocks noGrp="1"/>
          </p:cNvGraphicFramePr>
          <p:nvPr>
            <p:extLst>
              <p:ext uri="{D42A27DB-BD31-4B8C-83A1-F6EECF244321}">
                <p14:modId xmlns:p14="http://schemas.microsoft.com/office/powerpoint/2010/main" val="1349356553"/>
              </p:ext>
            </p:extLst>
          </p:nvPr>
        </p:nvGraphicFramePr>
        <p:xfrm>
          <a:off x="1584176" y="800854"/>
          <a:ext cx="2771800" cy="2346960"/>
        </p:xfrm>
        <a:graphic>
          <a:graphicData uri="http://schemas.openxmlformats.org/drawingml/2006/table">
            <a:tbl>
              <a:tblPr firstRow="1" bandRow="1">
                <a:tableStyleId>{5C22544A-7EE6-4342-B048-85BDC9FD1C3A}</a:tableStyleId>
              </a:tblPr>
              <a:tblGrid>
                <a:gridCol w="1000133">
                  <a:extLst>
                    <a:ext uri="{9D8B030D-6E8A-4147-A177-3AD203B41FA5}">
                      <a16:colId xmlns:a16="http://schemas.microsoft.com/office/drawing/2014/main" val="188511987"/>
                    </a:ext>
                  </a:extLst>
                </a:gridCol>
                <a:gridCol w="970444">
                  <a:extLst>
                    <a:ext uri="{9D8B030D-6E8A-4147-A177-3AD203B41FA5}">
                      <a16:colId xmlns:a16="http://schemas.microsoft.com/office/drawing/2014/main" val="3385979081"/>
                    </a:ext>
                  </a:extLst>
                </a:gridCol>
                <a:gridCol w="801223">
                  <a:extLst>
                    <a:ext uri="{9D8B030D-6E8A-4147-A177-3AD203B41FA5}">
                      <a16:colId xmlns:a16="http://schemas.microsoft.com/office/drawing/2014/main" val="3390082374"/>
                    </a:ext>
                  </a:extLst>
                </a:gridCol>
              </a:tblGrid>
              <a:tr h="204618">
                <a:tc gridSpan="2">
                  <a:txBody>
                    <a:bodyPr/>
                    <a:lstStyle/>
                    <a:p>
                      <a:pPr algn="ctr"/>
                      <a:r>
                        <a:rPr lang="es-ES" sz="800" dirty="0">
                          <a:latin typeface="Arial" panose="020B0604020202020204" pitchFamily="34" charset="0"/>
                          <a:cs typeface="Arial" panose="020B0604020202020204" pitchFamily="34" charset="0"/>
                        </a:rPr>
                        <a:t>Variables </a:t>
                      </a:r>
                    </a:p>
                  </a:txBody>
                  <a:tcPr/>
                </a:tc>
                <a:tc hMerge="1">
                  <a:txBody>
                    <a:bodyPr/>
                    <a:lstStyle/>
                    <a:p>
                      <a:endParaRPr lang="es-ES" sz="800" dirty="0">
                        <a:latin typeface="Arial" panose="020B0604020202020204" pitchFamily="34" charset="0"/>
                        <a:cs typeface="Arial" panose="020B0604020202020204" pitchFamily="34" charset="0"/>
                      </a:endParaRPr>
                    </a:p>
                  </a:txBody>
                  <a:tcPr/>
                </a:tc>
                <a:tc>
                  <a:txBody>
                    <a:bodyPr/>
                    <a:lstStyle/>
                    <a:p>
                      <a:pPr algn="ctr"/>
                      <a:r>
                        <a:rPr lang="es-ES" sz="800" dirty="0">
                          <a:latin typeface="Arial" panose="020B0604020202020204" pitchFamily="34" charset="0"/>
                          <a:cs typeface="Arial" panose="020B0604020202020204" pitchFamily="34" charset="0"/>
                        </a:rPr>
                        <a:t>N=69</a:t>
                      </a:r>
                    </a:p>
                  </a:txBody>
                  <a:tcPr/>
                </a:tc>
                <a:extLst>
                  <a:ext uri="{0D108BD9-81ED-4DB2-BD59-A6C34878D82A}">
                    <a16:rowId xmlns:a16="http://schemas.microsoft.com/office/drawing/2014/main" val="807495270"/>
                  </a:ext>
                </a:extLst>
              </a:tr>
              <a:tr h="204618">
                <a:tc gridSpan="2">
                  <a:txBody>
                    <a:bodyPr/>
                    <a:lstStyle/>
                    <a:p>
                      <a:r>
                        <a:rPr lang="es-ES" sz="800" dirty="0">
                          <a:latin typeface="Arial" panose="020B0604020202020204" pitchFamily="34" charset="0"/>
                          <a:cs typeface="Arial" panose="020B0604020202020204" pitchFamily="34" charset="0"/>
                        </a:rPr>
                        <a:t>Hombres</a:t>
                      </a:r>
                    </a:p>
                  </a:txBody>
                  <a:tcPr/>
                </a:tc>
                <a:tc hMerge="1">
                  <a:txBody>
                    <a:bodyPr/>
                    <a:lstStyle/>
                    <a:p>
                      <a:endParaRPr lang="es-ES" sz="800" dirty="0">
                        <a:latin typeface="Arial" panose="020B0604020202020204" pitchFamily="34" charset="0"/>
                        <a:cs typeface="Arial" panose="020B0604020202020204" pitchFamily="34" charset="0"/>
                      </a:endParaRPr>
                    </a:p>
                  </a:txBody>
                  <a:tcPr/>
                </a:tc>
                <a:tc>
                  <a:txBody>
                    <a:bodyPr/>
                    <a:lstStyle/>
                    <a:p>
                      <a:r>
                        <a:rPr lang="es-ES" sz="800" dirty="0">
                          <a:latin typeface="Arial" panose="020B0604020202020204" pitchFamily="34" charset="0"/>
                          <a:cs typeface="Arial" panose="020B0604020202020204" pitchFamily="34" charset="0"/>
                        </a:rPr>
                        <a:t>48 (69,5%)</a:t>
                      </a:r>
                    </a:p>
                  </a:txBody>
                  <a:tcPr/>
                </a:tc>
                <a:extLst>
                  <a:ext uri="{0D108BD9-81ED-4DB2-BD59-A6C34878D82A}">
                    <a16:rowId xmlns:a16="http://schemas.microsoft.com/office/drawing/2014/main" val="899487716"/>
                  </a:ext>
                </a:extLst>
              </a:tr>
              <a:tr h="204618">
                <a:tc gridSpan="2">
                  <a:txBody>
                    <a:bodyPr/>
                    <a:lstStyle/>
                    <a:p>
                      <a:r>
                        <a:rPr lang="es-ES" sz="800" dirty="0">
                          <a:latin typeface="Arial" panose="020B0604020202020204" pitchFamily="34" charset="0"/>
                          <a:cs typeface="Arial" panose="020B0604020202020204" pitchFamily="34" charset="0"/>
                        </a:rPr>
                        <a:t>Fumadores activos</a:t>
                      </a:r>
                    </a:p>
                  </a:txBody>
                  <a:tcPr/>
                </a:tc>
                <a:tc hMerge="1">
                  <a:txBody>
                    <a:bodyPr/>
                    <a:lstStyle/>
                    <a:p>
                      <a:endParaRPr lang="es-ES" sz="800" dirty="0">
                        <a:latin typeface="Arial" panose="020B0604020202020204" pitchFamily="34" charset="0"/>
                        <a:cs typeface="Arial" panose="020B0604020202020204" pitchFamily="34" charset="0"/>
                      </a:endParaRPr>
                    </a:p>
                  </a:txBody>
                  <a:tcPr/>
                </a:tc>
                <a:tc>
                  <a:txBody>
                    <a:bodyPr/>
                    <a:lstStyle/>
                    <a:p>
                      <a:r>
                        <a:rPr lang="es-ES" sz="800" dirty="0">
                          <a:latin typeface="Arial" panose="020B0604020202020204" pitchFamily="34" charset="0"/>
                          <a:cs typeface="Arial" panose="020B0604020202020204" pitchFamily="34" charset="0"/>
                        </a:rPr>
                        <a:t>33 (47,82%)</a:t>
                      </a:r>
                    </a:p>
                  </a:txBody>
                  <a:tcPr/>
                </a:tc>
                <a:extLst>
                  <a:ext uri="{0D108BD9-81ED-4DB2-BD59-A6C34878D82A}">
                    <a16:rowId xmlns:a16="http://schemas.microsoft.com/office/drawing/2014/main" val="168755739"/>
                  </a:ext>
                </a:extLst>
              </a:tr>
              <a:tr h="204618">
                <a:tc gridSpan="2">
                  <a:txBody>
                    <a:bodyPr/>
                    <a:lstStyle/>
                    <a:p>
                      <a:r>
                        <a:rPr lang="es-ES" sz="800" dirty="0">
                          <a:latin typeface="Arial" panose="020B0604020202020204" pitchFamily="34" charset="0"/>
                          <a:cs typeface="Arial" panose="020B0604020202020204" pitchFamily="34" charset="0"/>
                        </a:rPr>
                        <a:t>Ex fumadores (IPA 49,7)</a:t>
                      </a:r>
                    </a:p>
                  </a:txBody>
                  <a:tcPr/>
                </a:tc>
                <a:tc hMerge="1">
                  <a:txBody>
                    <a:bodyPr/>
                    <a:lstStyle/>
                    <a:p>
                      <a:endParaRPr lang="es-ES"/>
                    </a:p>
                  </a:txBody>
                  <a:tcPr/>
                </a:tc>
                <a:tc>
                  <a:txBody>
                    <a:bodyPr/>
                    <a:lstStyle/>
                    <a:p>
                      <a:r>
                        <a:rPr lang="es-ES" sz="800" dirty="0">
                          <a:latin typeface="Arial" panose="020B0604020202020204" pitchFamily="34" charset="0"/>
                          <a:cs typeface="Arial" panose="020B0604020202020204" pitchFamily="34" charset="0"/>
                        </a:rPr>
                        <a:t>27 (39,1%)</a:t>
                      </a:r>
                    </a:p>
                  </a:txBody>
                  <a:tcPr/>
                </a:tc>
                <a:extLst>
                  <a:ext uri="{0D108BD9-81ED-4DB2-BD59-A6C34878D82A}">
                    <a16:rowId xmlns:a16="http://schemas.microsoft.com/office/drawing/2014/main" val="376142812"/>
                  </a:ext>
                </a:extLst>
              </a:tr>
              <a:tr h="204618">
                <a:tc gridSpan="2">
                  <a:txBody>
                    <a:bodyPr/>
                    <a:lstStyle/>
                    <a:p>
                      <a:r>
                        <a:rPr lang="es-ES" sz="800" dirty="0">
                          <a:latin typeface="Arial" panose="020B0604020202020204" pitchFamily="34" charset="0"/>
                          <a:cs typeface="Arial" panose="020B0604020202020204" pitchFamily="34" charset="0"/>
                        </a:rPr>
                        <a:t>AP respiratorios</a:t>
                      </a:r>
                    </a:p>
                  </a:txBody>
                  <a:tcPr/>
                </a:tc>
                <a:tc hMerge="1">
                  <a:txBody>
                    <a:bodyPr/>
                    <a:lstStyle/>
                    <a:p>
                      <a:endParaRPr lang="es-ES" sz="800" dirty="0">
                        <a:latin typeface="Arial" panose="020B0604020202020204" pitchFamily="34" charset="0"/>
                        <a:cs typeface="Arial" panose="020B0604020202020204" pitchFamily="34" charset="0"/>
                      </a:endParaRPr>
                    </a:p>
                  </a:txBody>
                  <a:tcPr/>
                </a:tc>
                <a:tc>
                  <a:txBody>
                    <a:bodyPr/>
                    <a:lstStyle/>
                    <a:p>
                      <a:r>
                        <a:rPr lang="es-ES" sz="800" dirty="0">
                          <a:latin typeface="Arial" panose="020B0604020202020204" pitchFamily="34" charset="0"/>
                          <a:cs typeface="Arial" panose="020B0604020202020204" pitchFamily="34" charset="0"/>
                        </a:rPr>
                        <a:t>17 (39,9%)</a:t>
                      </a:r>
                    </a:p>
                  </a:txBody>
                  <a:tcPr/>
                </a:tc>
                <a:extLst>
                  <a:ext uri="{0D108BD9-81ED-4DB2-BD59-A6C34878D82A}">
                    <a16:rowId xmlns:a16="http://schemas.microsoft.com/office/drawing/2014/main" val="1846529990"/>
                  </a:ext>
                </a:extLst>
              </a:tr>
              <a:tr h="204618">
                <a:tc gridSpan="2">
                  <a:txBody>
                    <a:bodyPr/>
                    <a:lstStyle/>
                    <a:p>
                      <a:r>
                        <a:rPr lang="es-ES" sz="800" dirty="0">
                          <a:latin typeface="Arial" panose="020B0604020202020204" pitchFamily="34" charset="0"/>
                          <a:cs typeface="Arial" panose="020B0604020202020204" pitchFamily="34" charset="0"/>
                        </a:rPr>
                        <a:t>Lugar de toma de muestra pulmón </a:t>
                      </a:r>
                    </a:p>
                  </a:txBody>
                  <a:tcPr/>
                </a:tc>
                <a:tc hMerge="1">
                  <a:txBody>
                    <a:bodyPr/>
                    <a:lstStyle/>
                    <a:p>
                      <a:endParaRPr lang="es-ES" sz="800" dirty="0">
                        <a:latin typeface="Arial" panose="020B0604020202020204" pitchFamily="34" charset="0"/>
                        <a:cs typeface="Arial" panose="020B0604020202020204" pitchFamily="34" charset="0"/>
                      </a:endParaRPr>
                    </a:p>
                  </a:txBody>
                  <a:tcPr/>
                </a:tc>
                <a:tc>
                  <a:txBody>
                    <a:bodyPr/>
                    <a:lstStyle/>
                    <a:p>
                      <a:r>
                        <a:rPr lang="es-ES" sz="800" dirty="0">
                          <a:latin typeface="Arial" panose="020B0604020202020204" pitchFamily="34" charset="0"/>
                          <a:cs typeface="Arial" panose="020B0604020202020204" pitchFamily="34" charset="0"/>
                        </a:rPr>
                        <a:t>37 (54,1%)</a:t>
                      </a:r>
                    </a:p>
                  </a:txBody>
                  <a:tcPr/>
                </a:tc>
                <a:extLst>
                  <a:ext uri="{0D108BD9-81ED-4DB2-BD59-A6C34878D82A}">
                    <a16:rowId xmlns:a16="http://schemas.microsoft.com/office/drawing/2014/main" val="1645541548"/>
                  </a:ext>
                </a:extLst>
              </a:tr>
              <a:tr h="204618">
                <a:tc gridSpan="2">
                  <a:txBody>
                    <a:bodyPr/>
                    <a:lstStyle/>
                    <a:p>
                      <a:r>
                        <a:rPr lang="es-ES" sz="800" dirty="0">
                          <a:latin typeface="Arial" panose="020B0604020202020204" pitchFamily="34" charset="0"/>
                          <a:cs typeface="Arial" panose="020B0604020202020204" pitchFamily="34" charset="0"/>
                        </a:rPr>
                        <a:t>Tipo de muestra: histológica</a:t>
                      </a:r>
                    </a:p>
                  </a:txBody>
                  <a:tcPr/>
                </a:tc>
                <a:tc hMerge="1">
                  <a:txBody>
                    <a:bodyPr/>
                    <a:lstStyle/>
                    <a:p>
                      <a:endParaRPr lang="es-ES" sz="800" dirty="0">
                        <a:latin typeface="Arial" panose="020B0604020202020204" pitchFamily="34" charset="0"/>
                        <a:cs typeface="Arial" panose="020B0604020202020204" pitchFamily="34" charset="0"/>
                      </a:endParaRPr>
                    </a:p>
                  </a:txBody>
                  <a:tcPr/>
                </a:tc>
                <a:tc>
                  <a:txBody>
                    <a:bodyPr/>
                    <a:lstStyle/>
                    <a:p>
                      <a:r>
                        <a:rPr lang="es-ES" sz="800" dirty="0">
                          <a:latin typeface="Arial" panose="020B0604020202020204" pitchFamily="34" charset="0"/>
                          <a:cs typeface="Arial" panose="020B0604020202020204" pitchFamily="34" charset="0"/>
                        </a:rPr>
                        <a:t>40 (57,9%)</a:t>
                      </a:r>
                    </a:p>
                  </a:txBody>
                  <a:tcPr/>
                </a:tc>
                <a:extLst>
                  <a:ext uri="{0D108BD9-81ED-4DB2-BD59-A6C34878D82A}">
                    <a16:rowId xmlns:a16="http://schemas.microsoft.com/office/drawing/2014/main" val="1393342364"/>
                  </a:ext>
                </a:extLst>
              </a:tr>
              <a:tr h="204618">
                <a:tc rowSpan="3">
                  <a:txBody>
                    <a:bodyPr/>
                    <a:lstStyle/>
                    <a:p>
                      <a:endParaRPr lang="es-ES" sz="800" dirty="0">
                        <a:latin typeface="Arial" panose="020B0604020202020204" pitchFamily="34" charset="0"/>
                        <a:cs typeface="Arial" panose="020B0604020202020204" pitchFamily="34" charset="0"/>
                      </a:endParaRPr>
                    </a:p>
                    <a:p>
                      <a:endParaRPr lang="es-ES" sz="800" dirty="0">
                        <a:latin typeface="Arial" panose="020B0604020202020204" pitchFamily="34" charset="0"/>
                        <a:cs typeface="Arial" panose="020B0604020202020204" pitchFamily="34" charset="0"/>
                      </a:endParaRPr>
                    </a:p>
                    <a:p>
                      <a:r>
                        <a:rPr lang="es-ES" sz="800" dirty="0">
                          <a:latin typeface="Arial" panose="020B0604020202020204" pitchFamily="34" charset="0"/>
                          <a:cs typeface="Arial" panose="020B0604020202020204" pitchFamily="34" charset="0"/>
                        </a:rPr>
                        <a:t>Subtipo </a:t>
                      </a:r>
                    </a:p>
                  </a:txBody>
                  <a:tcPr/>
                </a:tc>
                <a:tc>
                  <a:txBody>
                    <a:bodyPr/>
                    <a:lstStyle/>
                    <a:p>
                      <a:r>
                        <a:rPr lang="es-ES" sz="800">
                          <a:latin typeface="Arial" panose="020B0604020202020204" pitchFamily="34" charset="0"/>
                          <a:cs typeface="Arial" panose="020B0604020202020204" pitchFamily="34" charset="0"/>
                        </a:rPr>
                        <a:t>Adenocarcinoma</a:t>
                      </a:r>
                      <a:endParaRPr lang="es-ES" sz="800" dirty="0">
                        <a:latin typeface="Arial" panose="020B0604020202020204" pitchFamily="34" charset="0"/>
                        <a:cs typeface="Arial" panose="020B0604020202020204" pitchFamily="34" charset="0"/>
                      </a:endParaRPr>
                    </a:p>
                  </a:txBody>
                  <a:tcPr/>
                </a:tc>
                <a:tc>
                  <a:txBody>
                    <a:bodyPr/>
                    <a:lstStyle/>
                    <a:p>
                      <a:r>
                        <a:rPr lang="es-ES" sz="800" dirty="0">
                          <a:latin typeface="Arial" panose="020B0604020202020204" pitchFamily="34" charset="0"/>
                          <a:cs typeface="Arial" panose="020B0604020202020204" pitchFamily="34" charset="0"/>
                        </a:rPr>
                        <a:t>27 (50%)</a:t>
                      </a:r>
                    </a:p>
                  </a:txBody>
                  <a:tcPr/>
                </a:tc>
                <a:extLst>
                  <a:ext uri="{0D108BD9-81ED-4DB2-BD59-A6C34878D82A}">
                    <a16:rowId xmlns:a16="http://schemas.microsoft.com/office/drawing/2014/main" val="1251723492"/>
                  </a:ext>
                </a:extLst>
              </a:tr>
              <a:tr h="204618">
                <a:tc vMerge="1">
                  <a:txBody>
                    <a:bodyPr/>
                    <a:lstStyle/>
                    <a:p>
                      <a:endParaRPr lang="es-ES" sz="800" dirty="0">
                        <a:latin typeface="Arial" panose="020B0604020202020204" pitchFamily="34" charset="0"/>
                        <a:cs typeface="Arial" panose="020B0604020202020204" pitchFamily="34" charset="0"/>
                      </a:endParaRPr>
                    </a:p>
                  </a:txBody>
                  <a:tcPr/>
                </a:tc>
                <a:tc>
                  <a:txBody>
                    <a:bodyPr/>
                    <a:lstStyle/>
                    <a:p>
                      <a:r>
                        <a:rPr lang="es-ES" sz="800">
                          <a:latin typeface="Arial" panose="020B0604020202020204" pitchFamily="34" charset="0"/>
                          <a:cs typeface="Arial" panose="020B0604020202020204" pitchFamily="34" charset="0"/>
                        </a:rPr>
                        <a:t>Escamoso</a:t>
                      </a:r>
                      <a:endParaRPr lang="es-ES" sz="800" dirty="0">
                        <a:latin typeface="Arial" panose="020B0604020202020204" pitchFamily="34" charset="0"/>
                        <a:cs typeface="Arial" panose="020B0604020202020204" pitchFamily="34" charset="0"/>
                      </a:endParaRPr>
                    </a:p>
                  </a:txBody>
                  <a:tcPr/>
                </a:tc>
                <a:tc>
                  <a:txBody>
                    <a:bodyPr/>
                    <a:lstStyle/>
                    <a:p>
                      <a:r>
                        <a:rPr lang="es-ES" sz="800" dirty="0">
                          <a:latin typeface="Arial" panose="020B0604020202020204" pitchFamily="34" charset="0"/>
                          <a:cs typeface="Arial" panose="020B0604020202020204" pitchFamily="34" charset="0"/>
                        </a:rPr>
                        <a:t>14 (25,9%)</a:t>
                      </a:r>
                    </a:p>
                  </a:txBody>
                  <a:tcPr/>
                </a:tc>
                <a:extLst>
                  <a:ext uri="{0D108BD9-81ED-4DB2-BD59-A6C34878D82A}">
                    <a16:rowId xmlns:a16="http://schemas.microsoft.com/office/drawing/2014/main" val="647096046"/>
                  </a:ext>
                </a:extLst>
              </a:tr>
              <a:tr h="201954">
                <a:tc vMerge="1">
                  <a:txBody>
                    <a:bodyPr/>
                    <a:lstStyle/>
                    <a:p>
                      <a:endParaRPr lang="es-ES" sz="800" dirty="0">
                        <a:latin typeface="Arial" panose="020B0604020202020204" pitchFamily="34" charset="0"/>
                        <a:cs typeface="Arial" panose="020B0604020202020204" pitchFamily="34" charset="0"/>
                      </a:endParaRPr>
                    </a:p>
                  </a:txBody>
                  <a:tcPr/>
                </a:tc>
                <a:tc>
                  <a:txBody>
                    <a:bodyPr/>
                    <a:lstStyle/>
                    <a:p>
                      <a:r>
                        <a:rPr lang="es-ES" sz="800" dirty="0">
                          <a:latin typeface="Arial" panose="020B0604020202020204" pitchFamily="34" charset="0"/>
                          <a:cs typeface="Arial" panose="020B0604020202020204" pitchFamily="34" charset="0"/>
                        </a:rPr>
                        <a:t>Microcítico</a:t>
                      </a:r>
                    </a:p>
                  </a:txBody>
                  <a:tcPr/>
                </a:tc>
                <a:tc>
                  <a:txBody>
                    <a:bodyPr/>
                    <a:lstStyle/>
                    <a:p>
                      <a:r>
                        <a:rPr lang="es-ES" sz="800" dirty="0">
                          <a:latin typeface="Arial" panose="020B0604020202020204" pitchFamily="34" charset="0"/>
                          <a:cs typeface="Arial" panose="020B0604020202020204" pitchFamily="34" charset="0"/>
                        </a:rPr>
                        <a:t>12 (17,3%)</a:t>
                      </a:r>
                    </a:p>
                  </a:txBody>
                  <a:tcPr/>
                </a:tc>
                <a:extLst>
                  <a:ext uri="{0D108BD9-81ED-4DB2-BD59-A6C34878D82A}">
                    <a16:rowId xmlns:a16="http://schemas.microsoft.com/office/drawing/2014/main" val="1532817882"/>
                  </a:ext>
                </a:extLst>
              </a:tr>
              <a:tr h="204618">
                <a:tc gridSpan="2">
                  <a:txBody>
                    <a:bodyPr/>
                    <a:lstStyle/>
                    <a:p>
                      <a:r>
                        <a:rPr lang="es-ES" sz="800" dirty="0">
                          <a:latin typeface="Arial" panose="020B0604020202020204" pitchFamily="34" charset="0"/>
                          <a:cs typeface="Arial" panose="020B0604020202020204" pitchFamily="34" charset="0"/>
                        </a:rPr>
                        <a:t>Fallecidos</a:t>
                      </a:r>
                    </a:p>
                  </a:txBody>
                  <a:tcPr/>
                </a:tc>
                <a:tc hMerge="1">
                  <a:txBody>
                    <a:bodyPr/>
                    <a:lstStyle/>
                    <a:p>
                      <a:endParaRPr lang="es-ES" sz="800" dirty="0">
                        <a:latin typeface="Arial" panose="020B0604020202020204" pitchFamily="34" charset="0"/>
                        <a:cs typeface="Arial" panose="020B0604020202020204" pitchFamily="34" charset="0"/>
                      </a:endParaRPr>
                    </a:p>
                  </a:txBody>
                  <a:tcPr/>
                </a:tc>
                <a:tc>
                  <a:txBody>
                    <a:bodyPr/>
                    <a:lstStyle/>
                    <a:p>
                      <a:r>
                        <a:rPr lang="es-ES" sz="800" dirty="0">
                          <a:latin typeface="Arial" panose="020B0604020202020204" pitchFamily="34" charset="0"/>
                          <a:cs typeface="Arial" panose="020B0604020202020204" pitchFamily="34" charset="0"/>
                        </a:rPr>
                        <a:t>49 (71%)</a:t>
                      </a:r>
                    </a:p>
                  </a:txBody>
                  <a:tcPr/>
                </a:tc>
                <a:extLst>
                  <a:ext uri="{0D108BD9-81ED-4DB2-BD59-A6C34878D82A}">
                    <a16:rowId xmlns:a16="http://schemas.microsoft.com/office/drawing/2014/main" val="1598935595"/>
                  </a:ext>
                </a:extLst>
              </a:tr>
            </a:tbl>
          </a:graphicData>
        </a:graphic>
      </p:graphicFrame>
      <p:graphicFrame>
        <p:nvGraphicFramePr>
          <p:cNvPr id="13" name="Gráfico 12">
            <a:extLst>
              <a:ext uri="{FF2B5EF4-FFF2-40B4-BE49-F238E27FC236}">
                <a16:creationId xmlns:a16="http://schemas.microsoft.com/office/drawing/2014/main" id="{503754F0-16AD-4DE2-B30C-3D2E4C0698F5}"/>
              </a:ext>
            </a:extLst>
          </p:cNvPr>
          <p:cNvGraphicFramePr/>
          <p:nvPr>
            <p:extLst>
              <p:ext uri="{D42A27DB-BD31-4B8C-83A1-F6EECF244321}">
                <p14:modId xmlns:p14="http://schemas.microsoft.com/office/powerpoint/2010/main" val="1236966316"/>
              </p:ext>
            </p:extLst>
          </p:nvPr>
        </p:nvGraphicFramePr>
        <p:xfrm>
          <a:off x="5868144" y="766105"/>
          <a:ext cx="3744416" cy="2424115"/>
        </p:xfrm>
        <a:graphic>
          <a:graphicData uri="http://schemas.openxmlformats.org/drawingml/2006/chart">
            <c:chart xmlns:c="http://schemas.openxmlformats.org/drawingml/2006/chart" xmlns:r="http://schemas.openxmlformats.org/officeDocument/2006/relationships" r:id="rId3"/>
          </a:graphicData>
        </a:graphic>
      </p:graphicFrame>
      <p:sp>
        <p:nvSpPr>
          <p:cNvPr id="15" name="CuadroTexto 14">
            <a:extLst>
              <a:ext uri="{FF2B5EF4-FFF2-40B4-BE49-F238E27FC236}">
                <a16:creationId xmlns:a16="http://schemas.microsoft.com/office/drawing/2014/main" id="{02B32836-1755-4D21-9A77-353CB7531E3D}"/>
              </a:ext>
            </a:extLst>
          </p:cNvPr>
          <p:cNvSpPr txBox="1"/>
          <p:nvPr/>
        </p:nvSpPr>
        <p:spPr>
          <a:xfrm>
            <a:off x="-36512" y="843558"/>
            <a:ext cx="1620688" cy="3016210"/>
          </a:xfrm>
          <a:prstGeom prst="rect">
            <a:avLst/>
          </a:prstGeom>
          <a:noFill/>
        </p:spPr>
        <p:txBody>
          <a:bodyPr wrap="square" rtlCol="0">
            <a:spAutoFit/>
          </a:bodyPr>
          <a:lstStyle/>
          <a:p>
            <a:pPr algn="ctr"/>
            <a:r>
              <a:rPr lang="es-ES" sz="1000" b="1" u="sng" dirty="0">
                <a:solidFill>
                  <a:schemeClr val="tx1"/>
                </a:solidFill>
                <a:latin typeface="Arial" panose="020B0604020202020204" pitchFamily="34" charset="0"/>
                <a:cs typeface="Arial" panose="020B0604020202020204" pitchFamily="34" charset="0"/>
              </a:rPr>
              <a:t>Variables</a:t>
            </a:r>
          </a:p>
          <a:p>
            <a:pPr marL="171450" indent="-171450">
              <a:buFont typeface="Arial" panose="020B0604020202020204" pitchFamily="34" charset="0"/>
              <a:buChar char="•"/>
            </a:pPr>
            <a:r>
              <a:rPr lang="es-ES" sz="1000" b="1" dirty="0">
                <a:solidFill>
                  <a:schemeClr val="tx1"/>
                </a:solidFill>
                <a:latin typeface="Arial" panose="020B0604020202020204" pitchFamily="34" charset="0"/>
                <a:cs typeface="Arial" panose="020B0604020202020204" pitchFamily="34" charset="0"/>
              </a:rPr>
              <a:t>Cualitativas</a:t>
            </a:r>
            <a:r>
              <a:rPr lang="es-ES" sz="1000" b="0" dirty="0">
                <a:solidFill>
                  <a:schemeClr val="tx1"/>
                </a:solidFill>
                <a:latin typeface="Arial" panose="020B0604020202020204" pitchFamily="34" charset="0"/>
                <a:cs typeface="Arial" panose="020B0604020202020204" pitchFamily="34" charset="0"/>
              </a:rPr>
              <a:t>: Sexo, fumador, antecedentes/ comorbilidades, técnica del diagnóstico, lugar de toma de biopsia, tipo de muestra, subtipo histológico, fallecimiento</a:t>
            </a:r>
          </a:p>
          <a:p>
            <a:pPr marL="171450" indent="-171450">
              <a:buFont typeface="Arial" panose="020B0604020202020204" pitchFamily="34" charset="0"/>
              <a:buChar char="•"/>
            </a:pPr>
            <a:r>
              <a:rPr lang="es-ES" sz="1000" b="1" dirty="0">
                <a:latin typeface="Arial" panose="020B0604020202020204" pitchFamily="34" charset="0"/>
                <a:cs typeface="Arial" panose="020B0604020202020204" pitchFamily="34" charset="0"/>
              </a:rPr>
              <a:t>Cuantitativas</a:t>
            </a:r>
            <a:r>
              <a:rPr lang="es-ES" sz="1000" dirty="0">
                <a:latin typeface="Arial" panose="020B0604020202020204" pitchFamily="34" charset="0"/>
                <a:cs typeface="Arial" panose="020B0604020202020204" pitchFamily="34" charset="0"/>
              </a:rPr>
              <a:t>: Edad, tiempo </a:t>
            </a:r>
            <a:r>
              <a:rPr lang="es-ES" sz="1000">
                <a:latin typeface="Arial" panose="020B0604020202020204" pitchFamily="34" charset="0"/>
                <a:cs typeface="Arial" panose="020B0604020202020204" pitchFamily="34" charset="0"/>
              </a:rPr>
              <a:t>desde diagnóstico </a:t>
            </a:r>
            <a:r>
              <a:rPr lang="es-ES" sz="1000" dirty="0">
                <a:latin typeface="Arial" panose="020B0604020202020204" pitchFamily="34" charset="0"/>
                <a:cs typeface="Arial" panose="020B0604020202020204" pitchFamily="34" charset="0"/>
              </a:rPr>
              <a:t>hasta fallecimiento </a:t>
            </a:r>
          </a:p>
          <a:p>
            <a:endParaRPr lang="es-ES" sz="1100" dirty="0"/>
          </a:p>
          <a:p>
            <a:endParaRPr lang="es-ES" sz="1100" b="0" dirty="0">
              <a:solidFill>
                <a:schemeClr val="tx1"/>
              </a:solidFill>
            </a:endParaRPr>
          </a:p>
          <a:p>
            <a:endParaRPr lang="es-ES" dirty="0"/>
          </a:p>
        </p:txBody>
      </p:sp>
      <p:sp>
        <p:nvSpPr>
          <p:cNvPr id="16" name="CuadroTexto 15">
            <a:extLst>
              <a:ext uri="{FF2B5EF4-FFF2-40B4-BE49-F238E27FC236}">
                <a16:creationId xmlns:a16="http://schemas.microsoft.com/office/drawing/2014/main" id="{9078F8B7-6E38-4092-9426-42C015AADBC5}"/>
              </a:ext>
            </a:extLst>
          </p:cNvPr>
          <p:cNvSpPr txBox="1"/>
          <p:nvPr/>
        </p:nvSpPr>
        <p:spPr>
          <a:xfrm>
            <a:off x="6588224" y="739567"/>
            <a:ext cx="1080120" cy="430887"/>
          </a:xfrm>
          <a:prstGeom prst="rect">
            <a:avLst/>
          </a:prstGeom>
          <a:noFill/>
        </p:spPr>
        <p:txBody>
          <a:bodyPr wrap="square" rtlCol="0">
            <a:spAutoFit/>
          </a:bodyPr>
          <a:lstStyle/>
          <a:p>
            <a:r>
              <a:rPr lang="es-ES" sz="1100" dirty="0"/>
              <a:t>Sin toma de muestra</a:t>
            </a:r>
          </a:p>
        </p:txBody>
      </p:sp>
      <p:graphicFrame>
        <p:nvGraphicFramePr>
          <p:cNvPr id="17" name="Tabla 17">
            <a:extLst>
              <a:ext uri="{FF2B5EF4-FFF2-40B4-BE49-F238E27FC236}">
                <a16:creationId xmlns:a16="http://schemas.microsoft.com/office/drawing/2014/main" id="{A3CD1BEC-7A55-4FA1-A11B-B34298A1F6EC}"/>
              </a:ext>
            </a:extLst>
          </p:cNvPr>
          <p:cNvGraphicFramePr>
            <a:graphicFrameLocks noGrp="1"/>
          </p:cNvGraphicFramePr>
          <p:nvPr>
            <p:extLst>
              <p:ext uri="{D42A27DB-BD31-4B8C-83A1-F6EECF244321}">
                <p14:modId xmlns:p14="http://schemas.microsoft.com/office/powerpoint/2010/main" val="1931067264"/>
              </p:ext>
            </p:extLst>
          </p:nvPr>
        </p:nvGraphicFramePr>
        <p:xfrm>
          <a:off x="4441818" y="1491630"/>
          <a:ext cx="1426326" cy="914400"/>
        </p:xfrm>
        <a:graphic>
          <a:graphicData uri="http://schemas.openxmlformats.org/drawingml/2006/table">
            <a:tbl>
              <a:tblPr bandRow="1">
                <a:tableStyleId>{5C22544A-7EE6-4342-B048-85BDC9FD1C3A}</a:tableStyleId>
              </a:tblPr>
              <a:tblGrid>
                <a:gridCol w="1426326">
                  <a:extLst>
                    <a:ext uri="{9D8B030D-6E8A-4147-A177-3AD203B41FA5}">
                      <a16:colId xmlns:a16="http://schemas.microsoft.com/office/drawing/2014/main" val="2971211554"/>
                    </a:ext>
                  </a:extLst>
                </a:gridCol>
              </a:tblGrid>
              <a:tr h="2061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800" dirty="0">
                          <a:latin typeface="Arial" panose="020B0604020202020204" pitchFamily="34" charset="0"/>
                          <a:cs typeface="Arial" panose="020B0604020202020204" pitchFamily="34" charset="0"/>
                        </a:rPr>
                        <a:t>Edad media: 66,3 años</a:t>
                      </a:r>
                    </a:p>
                    <a:p>
                      <a:endParaRPr lang="es-ES" sz="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27856103"/>
                  </a:ext>
                </a:extLst>
              </a:tr>
              <a:tr h="2810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800" dirty="0">
                          <a:latin typeface="Arial" panose="020B0604020202020204" pitchFamily="34" charset="0"/>
                          <a:cs typeface="Arial" panose="020B0604020202020204" pitchFamily="34" charset="0"/>
                        </a:rPr>
                        <a:t>Tiempo medio desde el diagnóstico al fallecimiento: 58,3 días</a:t>
                      </a:r>
                    </a:p>
                    <a:p>
                      <a:endParaRPr lang="es-ES" sz="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15633768"/>
                  </a:ext>
                </a:extLst>
              </a:tr>
            </a:tbl>
          </a:graphicData>
        </a:graphic>
      </p:graphicFrame>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345</TotalTime>
  <Words>433</Words>
  <Application>Microsoft Office PowerPoint</Application>
  <PresentationFormat>Presentación en pantalla (16:9)</PresentationFormat>
  <Paragraphs>57</Paragraphs>
  <Slides>2</Slides>
  <Notes>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Natalia Calvente Vera</cp:lastModifiedBy>
  <cp:revision>7</cp:revision>
  <dcterms:created xsi:type="dcterms:W3CDTF">2022-01-11T08:55:46Z</dcterms:created>
  <dcterms:modified xsi:type="dcterms:W3CDTF">2022-04-04T09:14:27Z</dcterms:modified>
</cp:coreProperties>
</file>