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D40A"/>
    <a:srgbClr val="E9D89E"/>
    <a:srgbClr val="C8DDDD"/>
    <a:srgbClr val="EAE700"/>
    <a:srgbClr val="5DE9E2"/>
    <a:srgbClr val="B4DDD8"/>
    <a:srgbClr val="98E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3355"/>
    <p:restoredTop sz="94674"/>
  </p:normalViewPr>
  <p:slideViewPr>
    <p:cSldViewPr>
      <p:cViewPr>
        <p:scale>
          <a:sx n="132" d="100"/>
          <a:sy n="132" d="100"/>
        </p:scale>
        <p:origin x="1296" y="2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6/4/22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42C5B53-1037-BA41-A82A-AD9E7F05A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189" y="395906"/>
            <a:ext cx="7213243" cy="726728"/>
          </a:xfrm>
          <a:solidFill>
            <a:srgbClr val="C8DDDD"/>
          </a:solidFill>
          <a:ln>
            <a:noFill/>
            <a:prstDash val="sysDot"/>
          </a:ln>
        </p:spPr>
        <p:txBody>
          <a:bodyPr>
            <a:no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UTILIDAD DEL MATERIAL DE OSTEOSÍNTESIS  Y TERAPIA DE PRESIÓN NEGATIVA </a:t>
            </a:r>
            <a:b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PARA LA RECONSTRUCCIÓN DE PARED TORÁCICA </a:t>
            </a:r>
            <a:b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POR INFECCIONES POSTQUIRÚRGICAS</a:t>
            </a:r>
            <a:endParaRPr lang="es-ES" sz="14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22EC99A-CF04-8645-9FBC-272A0775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543" y="1526534"/>
            <a:ext cx="8459930" cy="879213"/>
          </a:xfrm>
          <a:solidFill>
            <a:srgbClr val="C8DDDD"/>
          </a:solidFill>
          <a:ln>
            <a:noFill/>
            <a:prstDash val="sysDot"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Los defectos de pared torácica más frecuentes se deben a infecciones complicadas secundarias a esternotomías, tum­ores de pared,  traumatismos, ulceraciones y radio-necrosis. </a:t>
            </a:r>
          </a:p>
          <a:p>
            <a:pPr marL="0" indent="0" algn="just">
              <a:buNone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Presentamos un reporte de dos casos clínicos con mediastinitis postoperatoria grave, con el objetivo de describir distintas opciones para el manejo de infecciones torácicas complejas y la  reconstrucción de defectos en  la pared.</a:t>
            </a:r>
          </a:p>
          <a:p>
            <a:endParaRPr lang="es-ES" sz="24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CA832D-423B-F549-9598-EEF8CE87C2C3}"/>
              </a:ext>
            </a:extLst>
          </p:cNvPr>
          <p:cNvSpPr txBox="1"/>
          <p:nvPr/>
        </p:nvSpPr>
        <p:spPr>
          <a:xfrm>
            <a:off x="1247189" y="1052801"/>
            <a:ext cx="7213243" cy="338554"/>
          </a:xfrm>
          <a:prstGeom prst="rect">
            <a:avLst/>
          </a:prstGeom>
          <a:solidFill>
            <a:srgbClr val="C8DDD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A.M Fernández-González; D.S Poveda-Chávez; E Ruiz López; P. Moreno Casado; F.J González García; A. Álvarez.</a:t>
            </a:r>
          </a:p>
          <a:p>
            <a:pPr algn="ctr"/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Servicio de Cirugía Torácica y Trasplante de pulmón. Hospital Universitario Reina Sofía. Córdoba.</a:t>
            </a:r>
          </a:p>
        </p:txBody>
      </p:sp>
      <p:sp>
        <p:nvSpPr>
          <p:cNvPr id="8" name="Marcador de contenido 4">
            <a:extLst>
              <a:ext uri="{FF2B5EF4-FFF2-40B4-BE49-F238E27FC236}">
                <a16:creationId xmlns:a16="http://schemas.microsoft.com/office/drawing/2014/main" id="{B10A122A-C68D-C04E-B9C6-7A2BE296A459}"/>
              </a:ext>
            </a:extLst>
          </p:cNvPr>
          <p:cNvSpPr txBox="1">
            <a:spLocks/>
          </p:cNvSpPr>
          <p:nvPr/>
        </p:nvSpPr>
        <p:spPr>
          <a:xfrm>
            <a:off x="350178" y="2457266"/>
            <a:ext cx="8470295" cy="2522358"/>
          </a:xfrm>
          <a:prstGeom prst="rect">
            <a:avLst/>
          </a:prstGeom>
          <a:solidFill>
            <a:srgbClr val="C8DDDD"/>
          </a:solidFill>
          <a:ln>
            <a:noFill/>
            <a:prstDash val="sysDot"/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3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Primer caso clínico: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AP: paciente intervenido por una úlcera penetrante de aorta mediante trasposición de troncos supraaórticos y endoprótesis vascular.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EA: Dehiscencia de esternotomía media y osteomielitis con fracaso de hilos de acero previamente en tres ocasiones.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I.Qx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Cuarta reintervención. Solución quirúrgica del defecto anterior de pared torácica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</a:p>
          <a:p>
            <a:pPr marL="0" indent="0" algn="just">
              <a:buNone/>
            </a:pPr>
            <a:r>
              <a:rPr lang="es-ES" sz="200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                            S</a:t>
            </a:r>
            <a:r>
              <a:rPr lang="es-ES" sz="2000">
                <a:latin typeface="Arial" panose="020B0604020202020204" pitchFamily="34" charset="0"/>
                <a:cs typeface="Arial" panose="020B0604020202020204" pitchFamily="34" charset="0"/>
              </a:rPr>
              <a:t>istema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de osteosíntesis costal de titanio +  colgajo de pectorales para cubrir el defecto de partes blandas.</a:t>
            </a:r>
          </a:p>
          <a:p>
            <a:pPr marL="0" indent="0" algn="just">
              <a:buNone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Segundo caso clínico: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AP : paciente intervenida por hemangioma cavernoso mediante resección condroesternal, implante de prótesis de titanio de   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esternón y malla de politetrafluoroetileno.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 EA: Reingreso hospitalario por mediastinitis postquirúrgica complicada.</a:t>
            </a:r>
          </a:p>
          <a:p>
            <a:pPr marL="0" indent="0" algn="just">
              <a:buNone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- </a:t>
            </a:r>
            <a:r>
              <a:rPr lang="es-ES" sz="2000" dirty="0" err="1">
                <a:latin typeface="Arial" panose="020B0604020202020204" pitchFamily="34" charset="0"/>
                <a:cs typeface="Arial" panose="020B0604020202020204" pitchFamily="34" charset="0"/>
              </a:rPr>
              <a:t>I.Qx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: Retirada del material protésico implantado previamente + Colocación de terapia de cierre asistido por vacío (VAC) en el tórax.</a:t>
            </a:r>
          </a:p>
          <a:p>
            <a:endParaRPr lang="es-ES" dirty="0"/>
          </a:p>
        </p:txBody>
      </p:sp>
      <p:pic>
        <p:nvPicPr>
          <p:cNvPr id="10" name="Gráfico 9" descr="Masculino con relleno sólido">
            <a:extLst>
              <a:ext uri="{FF2B5EF4-FFF2-40B4-BE49-F238E27FC236}">
                <a16:creationId xmlns:a16="http://schemas.microsoft.com/office/drawing/2014/main" id="{F1A292F0-593C-9148-B975-B051EB9B3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072" y="2753799"/>
            <a:ext cx="288032" cy="288032"/>
          </a:xfrm>
          <a:prstGeom prst="rect">
            <a:avLst/>
          </a:prstGeom>
        </p:spPr>
      </p:pic>
      <p:pic>
        <p:nvPicPr>
          <p:cNvPr id="14" name="Gráfico 13" descr="Pulmones con virus con relleno sólido">
            <a:extLst>
              <a:ext uri="{FF2B5EF4-FFF2-40B4-BE49-F238E27FC236}">
                <a16:creationId xmlns:a16="http://schemas.microsoft.com/office/drawing/2014/main" id="{A3D21492-0CEB-9F47-8053-1B4A9AA33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531" y="4328666"/>
            <a:ext cx="288032" cy="288032"/>
          </a:xfrm>
          <a:prstGeom prst="rect">
            <a:avLst/>
          </a:prstGeom>
        </p:spPr>
      </p:pic>
      <p:pic>
        <p:nvPicPr>
          <p:cNvPr id="16" name="Gráfico 15" descr="Femenino con relleno sólido">
            <a:extLst>
              <a:ext uri="{FF2B5EF4-FFF2-40B4-BE49-F238E27FC236}">
                <a16:creationId xmlns:a16="http://schemas.microsoft.com/office/drawing/2014/main" id="{AD8728DC-02FC-0446-A09F-3CFE4A4297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519" y="3996773"/>
            <a:ext cx="288032" cy="288032"/>
          </a:xfrm>
          <a:prstGeom prst="rect">
            <a:avLst/>
          </a:prstGeom>
        </p:spPr>
      </p:pic>
      <p:pic>
        <p:nvPicPr>
          <p:cNvPr id="17" name="Gráfico 16" descr="Pulmones con virus con relleno sólido">
            <a:extLst>
              <a:ext uri="{FF2B5EF4-FFF2-40B4-BE49-F238E27FC236}">
                <a16:creationId xmlns:a16="http://schemas.microsoft.com/office/drawing/2014/main" id="{2C03DEE1-CD49-E947-A62B-AE598114D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8247" y="3063985"/>
            <a:ext cx="288032" cy="28803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ACF8F12-D1F0-6244-9610-536DADCB3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247" y="3403536"/>
            <a:ext cx="288032" cy="28803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46AF194-E0CC-424D-ACE7-E589A68BDF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531" y="4691592"/>
            <a:ext cx="288032" cy="288032"/>
          </a:xfrm>
          <a:prstGeom prst="rect">
            <a:avLst/>
          </a:prstGeom>
        </p:spPr>
      </p:pic>
      <p:pic>
        <p:nvPicPr>
          <p:cNvPr id="21" name="Gráfico 20" descr="Usuario con relleno sólido">
            <a:extLst>
              <a:ext uri="{FF2B5EF4-FFF2-40B4-BE49-F238E27FC236}">
                <a16:creationId xmlns:a16="http://schemas.microsoft.com/office/drawing/2014/main" id="{C1797BC4-8301-3641-8D76-8143029A5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536" y="2994572"/>
            <a:ext cx="535169" cy="535169"/>
          </a:xfrm>
          <a:prstGeom prst="rect">
            <a:avLst/>
          </a:prstGeom>
        </p:spPr>
      </p:pic>
      <p:pic>
        <p:nvPicPr>
          <p:cNvPr id="23" name="Gráfico 22" descr="Perfil de mujer con relleno sólido">
            <a:extLst>
              <a:ext uri="{FF2B5EF4-FFF2-40B4-BE49-F238E27FC236}">
                <a16:creationId xmlns:a16="http://schemas.microsoft.com/office/drawing/2014/main" id="{A3EE4FC4-DDA2-9645-B363-D4EBF074CE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78" y="4162939"/>
            <a:ext cx="535169" cy="5351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CC9AAE1-B487-B44C-9FAC-207F0D1FB197}"/>
              </a:ext>
            </a:extLst>
          </p:cNvPr>
          <p:cNvSpPr txBox="1"/>
          <p:nvPr/>
        </p:nvSpPr>
        <p:spPr>
          <a:xfrm>
            <a:off x="683568" y="1059582"/>
            <a:ext cx="2160240" cy="151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 descr="Imagen que contiene foto, comida, tabla, diferente&#10;&#10;Descripción generada automáticamente">
            <a:extLst>
              <a:ext uri="{FF2B5EF4-FFF2-40B4-BE49-F238E27FC236}">
                <a16:creationId xmlns:a16="http://schemas.microsoft.com/office/drawing/2014/main" id="{D41138EE-73D6-2540-AD4E-6C3158A692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" y="491031"/>
            <a:ext cx="4110354" cy="2941217"/>
          </a:xfrm>
          <a:prstGeom prst="rect">
            <a:avLst/>
          </a:prstGeom>
        </p:spPr>
      </p:pic>
      <p:pic>
        <p:nvPicPr>
          <p:cNvPr id="7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5D1E0A13-EBB7-9947-BB4F-8FBF575AB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667" y="491031"/>
            <a:ext cx="4194462" cy="294121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BAF6FFA-66B8-D84A-AACF-33635BC4A4C6}"/>
              </a:ext>
            </a:extLst>
          </p:cNvPr>
          <p:cNvSpPr txBox="1"/>
          <p:nvPr/>
        </p:nvSpPr>
        <p:spPr>
          <a:xfrm>
            <a:off x="784419" y="3397005"/>
            <a:ext cx="26735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Figura 1. Sistema de osteosíntesis costal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C35A80-1E24-074A-A091-12E4229AA891}"/>
              </a:ext>
            </a:extLst>
          </p:cNvPr>
          <p:cNvSpPr txBox="1"/>
          <p:nvPr/>
        </p:nvSpPr>
        <p:spPr>
          <a:xfrm>
            <a:off x="5508104" y="3393666"/>
            <a:ext cx="39604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Figura 2. Terapia de Cierre Asistido por Vacío (VAC)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4038312-F393-5F41-AA36-DBB56CE55D42}"/>
              </a:ext>
            </a:extLst>
          </p:cNvPr>
          <p:cNvSpPr txBox="1"/>
          <p:nvPr/>
        </p:nvSpPr>
        <p:spPr>
          <a:xfrm>
            <a:off x="170214" y="3663080"/>
            <a:ext cx="4329778" cy="1246495"/>
          </a:xfrm>
          <a:prstGeom prst="rect">
            <a:avLst/>
          </a:prstGeom>
          <a:solidFill>
            <a:srgbClr val="C8DDDD"/>
          </a:solidFill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postoperatorio</a:t>
            </a:r>
          </a:p>
          <a:p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1. Reconstrucción torácica con sistema de osteosíntesis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</a:p>
          <a:p>
            <a:pPr algn="just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  Solución definitiva para primer paciente con osteomielitis esternal.</a:t>
            </a:r>
          </a:p>
          <a:p>
            <a:pPr algn="just"/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2. Sistema VAC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cuidados ambulatorios 3 meses hasta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   Epitelización y reparación total de defecto de la pared torácica.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0DF5B4D-ACA1-E94A-BDFB-585813091E30}"/>
              </a:ext>
            </a:extLst>
          </p:cNvPr>
          <p:cNvSpPr txBox="1"/>
          <p:nvPr/>
        </p:nvSpPr>
        <p:spPr>
          <a:xfrm>
            <a:off x="4578620" y="3609218"/>
            <a:ext cx="4536504" cy="1354217"/>
          </a:xfrm>
          <a:prstGeom prst="rect">
            <a:avLst/>
          </a:prstGeom>
          <a:solidFill>
            <a:srgbClr val="C8DDDD"/>
          </a:solidFill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de osteosíntesis de titanio y Sistema de presión negativa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</a:p>
          <a:p>
            <a:pPr algn="just"/>
            <a:endParaRPr lang="es-ES" sz="1000" dirty="0"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R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econstrucción de la pared torácica  en situaciones complejas y riesgo vital     </a:t>
            </a: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como osteomielitis grave postoperatoria.</a:t>
            </a:r>
          </a:p>
          <a:p>
            <a:pPr algn="just"/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      Resultados satisfactorios en términos de: Control de la infección,    </a:t>
            </a: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      recuperación de la funcionalidad y resultados estético-quirúrgicos. </a:t>
            </a:r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áfico 12" descr="Marca de verificación con relleno sólido">
            <a:extLst>
              <a:ext uri="{FF2B5EF4-FFF2-40B4-BE49-F238E27FC236}">
                <a16:creationId xmlns:a16="http://schemas.microsoft.com/office/drawing/2014/main" id="{BE64BE1F-B039-8C41-8EA6-3CF2F7A72B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73633" y="3681104"/>
            <a:ext cx="249876" cy="249876"/>
          </a:xfrm>
          <a:prstGeom prst="rect">
            <a:avLst/>
          </a:prstGeom>
        </p:spPr>
      </p:pic>
      <p:pic>
        <p:nvPicPr>
          <p:cNvPr id="14" name="Gráfico 13" descr="Marca de verificación con relleno sólido">
            <a:extLst>
              <a:ext uri="{FF2B5EF4-FFF2-40B4-BE49-F238E27FC236}">
                <a16:creationId xmlns:a16="http://schemas.microsoft.com/office/drawing/2014/main" id="{3AFC49E3-5FF8-8948-8705-9AB3CC601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7199" y="3699128"/>
            <a:ext cx="249876" cy="249876"/>
          </a:xfrm>
          <a:prstGeom prst="rect">
            <a:avLst/>
          </a:prstGeom>
        </p:spPr>
      </p:pic>
      <p:sp>
        <p:nvSpPr>
          <p:cNvPr id="17" name="Flecha abajo 16">
            <a:extLst>
              <a:ext uri="{FF2B5EF4-FFF2-40B4-BE49-F238E27FC236}">
                <a16:creationId xmlns:a16="http://schemas.microsoft.com/office/drawing/2014/main" id="{0C108730-884E-CB4E-88A2-C9C2053ED28C}"/>
              </a:ext>
            </a:extLst>
          </p:cNvPr>
          <p:cNvSpPr/>
          <p:nvPr/>
        </p:nvSpPr>
        <p:spPr>
          <a:xfrm>
            <a:off x="6825706" y="3987208"/>
            <a:ext cx="104383" cy="169626"/>
          </a:xfrm>
          <a:prstGeom prst="downArrow">
            <a:avLst>
              <a:gd name="adj1" fmla="val 50000"/>
              <a:gd name="adj2" fmla="val 48014"/>
            </a:avLst>
          </a:prstGeom>
          <a:solidFill>
            <a:srgbClr val="D1D40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abajo 17">
            <a:extLst>
              <a:ext uri="{FF2B5EF4-FFF2-40B4-BE49-F238E27FC236}">
                <a16:creationId xmlns:a16="http://schemas.microsoft.com/office/drawing/2014/main" id="{D860F441-13A4-2445-9DB1-A4E10E681245}"/>
              </a:ext>
            </a:extLst>
          </p:cNvPr>
          <p:cNvSpPr/>
          <p:nvPr/>
        </p:nvSpPr>
        <p:spPr>
          <a:xfrm>
            <a:off x="6825706" y="4432915"/>
            <a:ext cx="104383" cy="169626"/>
          </a:xfrm>
          <a:prstGeom prst="downArrow">
            <a:avLst>
              <a:gd name="adj1" fmla="val 50000"/>
              <a:gd name="adj2" fmla="val 48014"/>
            </a:avLst>
          </a:prstGeom>
          <a:solidFill>
            <a:srgbClr val="D1D40A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{43EC08D9-33BA-B547-BB35-4D8241F66938}tf10001124</Template>
  <TotalTime>185</TotalTime>
  <Words>400</Words>
  <Application>Microsoft Macintosh PowerPoint</Application>
  <PresentationFormat>Presentación en pantalla (16:9)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UTILIDAD DEL MATERIAL DE OSTEOSÍNTESIS  Y TERAPIA DE PRESIÓN NEGATIVA  PARA LA RECONSTRUCCIÓN DE PARED TORÁCICA  POR INFECCIONES POSTQUIRÚRGICAS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alba maría fernández-gonzález</cp:lastModifiedBy>
  <cp:revision>15</cp:revision>
  <dcterms:created xsi:type="dcterms:W3CDTF">2022-01-11T08:55:46Z</dcterms:created>
  <dcterms:modified xsi:type="dcterms:W3CDTF">2022-04-06T18:45:53Z</dcterms:modified>
</cp:coreProperties>
</file>