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000000"/>
          </p15:clr>
        </p15:guide>
        <p15:guide id="2" pos="288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a de título"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685800" y="1597819"/>
            <a:ext cx="7772400" cy="1102519"/>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371600" y="2914650"/>
            <a:ext cx="6400800" cy="131445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4" name="Google Shape;14;p2"/>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0" name="Google Shape;20;p3"/>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cabezado de sección"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722313" y="3305176"/>
            <a:ext cx="7772400" cy="1021556"/>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 type="body"/>
          </p:nvPr>
        </p:nvSpPr>
        <p:spPr>
          <a:xfrm>
            <a:off x="722313" y="2180035"/>
            <a:ext cx="7772400" cy="1125140"/>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6" name="Google Shape;26;p4"/>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s objetos"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 type="body"/>
          </p:nvPr>
        </p:nvSpPr>
        <p:spPr>
          <a:xfrm>
            <a:off x="457200" y="900113"/>
            <a:ext cx="4038600" cy="2545556"/>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2" name="Google Shape;32;p5"/>
          <p:cNvSpPr txBox="1"/>
          <p:nvPr>
            <p:ph idx="2" type="body"/>
          </p:nvPr>
        </p:nvSpPr>
        <p:spPr>
          <a:xfrm>
            <a:off x="4648200" y="900113"/>
            <a:ext cx="4038600" cy="2545556"/>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3" name="Google Shape;33;p5"/>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ción"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457200" y="1151335"/>
            <a:ext cx="4040188" cy="47982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39" name="Google Shape;39;p6"/>
          <p:cNvSpPr txBox="1"/>
          <p:nvPr>
            <p:ph idx="2" type="body"/>
          </p:nvPr>
        </p:nvSpPr>
        <p:spPr>
          <a:xfrm>
            <a:off x="457200" y="1631156"/>
            <a:ext cx="4040188" cy="2963466"/>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0" name="Google Shape;40;p6"/>
          <p:cNvSpPr txBox="1"/>
          <p:nvPr>
            <p:ph idx="3" type="body"/>
          </p:nvPr>
        </p:nvSpPr>
        <p:spPr>
          <a:xfrm>
            <a:off x="4645026" y="1151335"/>
            <a:ext cx="4041775" cy="47982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1" name="Google Shape;41;p6"/>
          <p:cNvSpPr txBox="1"/>
          <p:nvPr>
            <p:ph idx="4" type="body"/>
          </p:nvPr>
        </p:nvSpPr>
        <p:spPr>
          <a:xfrm>
            <a:off x="4645026" y="1631156"/>
            <a:ext cx="4041775" cy="2963466"/>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2" name="Google Shape;42;p6"/>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ólo el título"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 blanco"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ido con título"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457201" y="204787"/>
            <a:ext cx="3008313" cy="8715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3575050" y="204788"/>
            <a:ext cx="5111750" cy="4389835"/>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9"/>
          <p:cNvSpPr txBox="1"/>
          <p:nvPr>
            <p:ph idx="2" type="body"/>
          </p:nvPr>
        </p:nvSpPr>
        <p:spPr>
          <a:xfrm>
            <a:off x="457201" y="1076326"/>
            <a:ext cx="3008313" cy="3518297"/>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9"/>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n con título"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1792288" y="3600450"/>
            <a:ext cx="5486400" cy="425054"/>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1792288" y="459581"/>
            <a:ext cx="5486400" cy="3086100"/>
          </a:xfrm>
          <a:prstGeom prst="rect">
            <a:avLst/>
          </a:prstGeom>
          <a:noFill/>
          <a:ln>
            <a:noFill/>
          </a:ln>
        </p:spPr>
      </p:sp>
      <p:sp>
        <p:nvSpPr>
          <p:cNvPr id="64" name="Google Shape;64;p10"/>
          <p:cNvSpPr txBox="1"/>
          <p:nvPr>
            <p:ph idx="1" type="body"/>
          </p:nvPr>
        </p:nvSpPr>
        <p:spPr>
          <a:xfrm>
            <a:off x="1792288" y="4025503"/>
            <a:ext cx="5486400" cy="603647"/>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10"/>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texto vertical"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2874764" y="-1217413"/>
            <a:ext cx="3394472"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11"/>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vertical y texto"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6012656" y="771525"/>
            <a:ext cx="3290888"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1821656" y="-1209675"/>
            <a:ext cx="3290888"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12"/>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1.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blip>
          <a:stretch>
            <a:fillRect/>
          </a:stretch>
        </a:blip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7200" y="205979"/>
            <a:ext cx="8229600" cy="85725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457200" y="1200151"/>
            <a:ext cx="8229600" cy="3394472"/>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457200" y="4767263"/>
            <a:ext cx="21336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3124200" y="4767263"/>
            <a:ext cx="28956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6553200" y="4767263"/>
            <a:ext cx="21336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s-ES"/>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3"/>
          <p:cNvSpPr txBox="1"/>
          <p:nvPr/>
        </p:nvSpPr>
        <p:spPr>
          <a:xfrm>
            <a:off x="191700" y="555850"/>
            <a:ext cx="8686500" cy="4679400"/>
          </a:xfrm>
          <a:prstGeom prst="rect">
            <a:avLst/>
          </a:prstGeom>
          <a:noFill/>
          <a:ln cap="flat" cmpd="sng" w="9525">
            <a:solidFill>
              <a:srgbClr val="EFEFEF"/>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lang="es-ES" sz="2000">
                <a:solidFill>
                  <a:schemeClr val="dk1"/>
                </a:solidFill>
              </a:rPr>
              <a:t>MIGRACIÓN DE COILS POR VARICOCELE. HALLAZGO INESPERADO EN CCEE DE NEUMOLOGIA</a:t>
            </a:r>
            <a:endParaRPr sz="2000"/>
          </a:p>
          <a:p>
            <a:pPr indent="0" lvl="0" marL="0" rtl="0" algn="just">
              <a:spcBef>
                <a:spcPts val="0"/>
              </a:spcBef>
              <a:spcAft>
                <a:spcPts val="0"/>
              </a:spcAft>
              <a:buNone/>
            </a:pPr>
            <a:r>
              <a:rPr b="1" lang="es-ES" u="sng">
                <a:solidFill>
                  <a:schemeClr val="dk1"/>
                </a:solidFill>
              </a:rPr>
              <a:t>Introducción</a:t>
            </a:r>
            <a:endParaRPr b="1" u="sng">
              <a:solidFill>
                <a:schemeClr val="dk1"/>
              </a:solidFill>
            </a:endParaRPr>
          </a:p>
          <a:p>
            <a:pPr indent="0" lvl="0" marL="0" rtl="0" algn="just">
              <a:spcBef>
                <a:spcPts val="0"/>
              </a:spcBef>
              <a:spcAft>
                <a:spcPts val="0"/>
              </a:spcAft>
              <a:buNone/>
            </a:pPr>
            <a:r>
              <a:rPr lang="es-ES">
                <a:solidFill>
                  <a:schemeClr val="dk1"/>
                </a:solidFill>
              </a:rPr>
              <a:t>Existen varias opciones para el tratamiento del varicocele, incluyendo la reparación quirúrgica clásica por laparoscopia, o a través de la embolización percutánea de la vena espermática interna. La embolización percutánea ofrece una rápida recuperación y obtiene resultados satisfactorios en aproximadamente el 90% de los casos. Sin embargo, la técnica demanda expertos radiólogos intervencionistas y no está exenta de complicaciones potencialmente serias incluyendo perforaciones vasculares, migración de coils y trombosis del seno pampiniforme.</a:t>
            </a:r>
            <a:endParaRPr>
              <a:solidFill>
                <a:schemeClr val="dk1"/>
              </a:solidFill>
            </a:endParaRPr>
          </a:p>
          <a:p>
            <a:pPr indent="0" lvl="0" marL="0" rtl="0" algn="just">
              <a:spcBef>
                <a:spcPts val="0"/>
              </a:spcBef>
              <a:spcAft>
                <a:spcPts val="0"/>
              </a:spcAft>
              <a:buNone/>
            </a:pPr>
            <a:r>
              <a:t/>
            </a:r>
            <a:endParaRPr>
              <a:solidFill>
                <a:schemeClr val="dk1"/>
              </a:solidFill>
            </a:endParaRPr>
          </a:p>
          <a:p>
            <a:pPr indent="0" lvl="0" marL="0" rtl="0" algn="just">
              <a:spcBef>
                <a:spcPts val="0"/>
              </a:spcBef>
              <a:spcAft>
                <a:spcPts val="0"/>
              </a:spcAft>
              <a:buNone/>
            </a:pPr>
            <a:r>
              <a:rPr b="1" lang="es-ES" u="sng">
                <a:solidFill>
                  <a:schemeClr val="dk1"/>
                </a:solidFill>
              </a:rPr>
              <a:t>Material y métodos</a:t>
            </a:r>
            <a:endParaRPr b="1" u="sng">
              <a:solidFill>
                <a:schemeClr val="dk1"/>
              </a:solidFill>
            </a:endParaRPr>
          </a:p>
          <a:p>
            <a:pPr indent="0" lvl="0" marL="0" rtl="0" algn="just">
              <a:spcBef>
                <a:spcPts val="0"/>
              </a:spcBef>
              <a:spcAft>
                <a:spcPts val="0"/>
              </a:spcAft>
              <a:buNone/>
            </a:pPr>
            <a:r>
              <a:rPr lang="es-ES">
                <a:solidFill>
                  <a:schemeClr val="dk1"/>
                </a:solidFill>
              </a:rPr>
              <a:t>Un paciente de 22 años, deportista de alta intensidad acude a consultas externas de neumologia refiriendo dolor punzante en hemitórax derecho en relación con esfuerzos de 1 año de evolución que cede tras reposo. Sin otra sintomatología acompañante. Como único AP de interés, refiere haber sido intervenido en 2019 de un varicocele izquierdo grado III, donde se emboliza con 4 coils la V. Espermatica izquierda cerrando &gt;10cm, con recidiva del mismo. Se programa una segunda embolización, donde se objetiva la migración en conjunto de los coils y su depósito en los vasos terminales de la Arteria pulmonar lobar inferior derecha.</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4"/>
          <p:cNvSpPr txBox="1"/>
          <p:nvPr/>
        </p:nvSpPr>
        <p:spPr>
          <a:xfrm>
            <a:off x="188100" y="385375"/>
            <a:ext cx="8767800" cy="364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ES" sz="1300">
                <a:solidFill>
                  <a:schemeClr val="dk1"/>
                </a:solidFill>
              </a:rPr>
              <a:t>Resultados</a:t>
            </a:r>
            <a:endParaRPr b="1" sz="1300">
              <a:solidFill>
                <a:schemeClr val="dk1"/>
              </a:solidFill>
            </a:endParaRPr>
          </a:p>
          <a:p>
            <a:pPr indent="0" lvl="0" marL="0" rtl="0" algn="l">
              <a:spcBef>
                <a:spcPts val="0"/>
              </a:spcBef>
              <a:spcAft>
                <a:spcPts val="0"/>
              </a:spcAft>
              <a:buNone/>
            </a:pPr>
            <a:r>
              <a:rPr lang="es-ES" sz="1300">
                <a:solidFill>
                  <a:schemeClr val="dk1"/>
                </a:solidFill>
              </a:rPr>
              <a:t>La exploración en consultas externas de neumología es rigurosamente normal, manteniendo sat 02 en aire ambiente del 98%. Evaluacion cardiológica sin hallazgos, PFR normales y en RX torax se objetiva material radioopaco con forma de coils en LID. Se solicita TAC de torax sin hallazgos salvo la presencia de material metálico que parece estar alojado en las ramas subsegmentarias de la Arteria pulmonar lobar inferior derecha, paralelo al Segmento 9-10 LID. Se realiza una FBC que fue normal.</a:t>
            </a:r>
            <a:endParaRPr sz="1300">
              <a:solidFill>
                <a:schemeClr val="dk1"/>
              </a:solidFill>
            </a:endParaRPr>
          </a:p>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sz="1100">
              <a:solidFill>
                <a:schemeClr val="dk1"/>
              </a:solidFill>
            </a:endParaRPr>
          </a:p>
          <a:p>
            <a:pPr indent="0" lvl="0" marL="0" rtl="0" algn="l">
              <a:spcBef>
                <a:spcPts val="0"/>
              </a:spcBef>
              <a:spcAft>
                <a:spcPts val="0"/>
              </a:spcAft>
              <a:buNone/>
            </a:pPr>
            <a:r>
              <a:t/>
            </a:r>
            <a:endParaRPr b="1" sz="1100">
              <a:solidFill>
                <a:schemeClr val="dk1"/>
              </a:solidFill>
            </a:endParaRPr>
          </a:p>
          <a:p>
            <a:pPr indent="0" lvl="0" marL="0" rtl="0" algn="l">
              <a:spcBef>
                <a:spcPts val="0"/>
              </a:spcBef>
              <a:spcAft>
                <a:spcPts val="0"/>
              </a:spcAft>
              <a:buNone/>
            </a:pPr>
            <a:r>
              <a:t/>
            </a:r>
            <a:endParaRPr b="1" sz="1100">
              <a:solidFill>
                <a:schemeClr val="dk1"/>
              </a:solidFill>
            </a:endParaRPr>
          </a:p>
          <a:p>
            <a:pPr indent="0" lvl="0" marL="0" rtl="0" algn="l">
              <a:spcBef>
                <a:spcPts val="0"/>
              </a:spcBef>
              <a:spcAft>
                <a:spcPts val="0"/>
              </a:spcAft>
              <a:buNone/>
            </a:pPr>
            <a:r>
              <a:t/>
            </a:r>
            <a:endParaRPr b="1" sz="1100">
              <a:solidFill>
                <a:schemeClr val="dk1"/>
              </a:solidFill>
            </a:endParaRPr>
          </a:p>
          <a:p>
            <a:pPr indent="0" lvl="0" marL="0" rtl="0" algn="l">
              <a:spcBef>
                <a:spcPts val="0"/>
              </a:spcBef>
              <a:spcAft>
                <a:spcPts val="0"/>
              </a:spcAft>
              <a:buNone/>
            </a:pPr>
            <a:r>
              <a:rPr b="1" lang="es-ES" sz="1100">
                <a:solidFill>
                  <a:schemeClr val="dk1"/>
                </a:solidFill>
              </a:rPr>
              <a:t>    </a:t>
            </a:r>
            <a:endParaRPr>
              <a:solidFill>
                <a:schemeClr val="dk1"/>
              </a:solidFill>
            </a:endParaRPr>
          </a:p>
        </p:txBody>
      </p:sp>
      <p:pic>
        <p:nvPicPr>
          <p:cNvPr id="90" name="Google Shape;90;p14"/>
          <p:cNvPicPr preferRelativeResize="0"/>
          <p:nvPr/>
        </p:nvPicPr>
        <p:blipFill rotWithShape="1">
          <a:blip r:embed="rId3">
            <a:alphaModFix/>
          </a:blip>
          <a:srcRect b="10343" l="11956" r="0" t="8658"/>
          <a:stretch/>
        </p:blipFill>
        <p:spPr>
          <a:xfrm>
            <a:off x="222325" y="1682387"/>
            <a:ext cx="3072426" cy="3164649"/>
          </a:xfrm>
          <a:prstGeom prst="rect">
            <a:avLst/>
          </a:prstGeom>
          <a:noFill/>
          <a:ln>
            <a:noFill/>
          </a:ln>
        </p:spPr>
      </p:pic>
      <p:pic>
        <p:nvPicPr>
          <p:cNvPr id="91" name="Google Shape;91;p14"/>
          <p:cNvPicPr preferRelativeResize="0"/>
          <p:nvPr/>
        </p:nvPicPr>
        <p:blipFill rotWithShape="1">
          <a:blip r:embed="rId4">
            <a:alphaModFix/>
          </a:blip>
          <a:srcRect b="5439" l="12158" r="-27845" t="-5440"/>
          <a:stretch/>
        </p:blipFill>
        <p:spPr>
          <a:xfrm>
            <a:off x="3424050" y="1511924"/>
            <a:ext cx="3172050" cy="3324675"/>
          </a:xfrm>
          <a:prstGeom prst="rect">
            <a:avLst/>
          </a:prstGeom>
          <a:noFill/>
          <a:ln>
            <a:noFill/>
          </a:ln>
        </p:spPr>
      </p:pic>
      <p:sp>
        <p:nvSpPr>
          <p:cNvPr id="92" name="Google Shape;92;p14"/>
          <p:cNvSpPr txBox="1"/>
          <p:nvPr/>
        </p:nvSpPr>
        <p:spPr>
          <a:xfrm>
            <a:off x="5852275" y="1733200"/>
            <a:ext cx="3140700" cy="3063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s-ES" sz="1100">
                <a:solidFill>
                  <a:schemeClr val="dk1"/>
                </a:solidFill>
              </a:rPr>
              <a:t> Conclusiones</a:t>
            </a:r>
            <a:endParaRPr b="1" sz="1100">
              <a:solidFill>
                <a:schemeClr val="dk1"/>
              </a:solidFill>
            </a:endParaRPr>
          </a:p>
          <a:p>
            <a:pPr indent="0" lvl="0" marL="0" rtl="0" algn="just">
              <a:spcBef>
                <a:spcPts val="0"/>
              </a:spcBef>
              <a:spcAft>
                <a:spcPts val="0"/>
              </a:spcAft>
              <a:buNone/>
            </a:pPr>
            <a:r>
              <a:rPr lang="es-ES" sz="1100">
                <a:solidFill>
                  <a:schemeClr val="dk1"/>
                </a:solidFill>
              </a:rPr>
              <a:t>-	La embolización percutánea con coils para tratar varicoceles es un tratamiento ampliamente establecido.</a:t>
            </a:r>
            <a:endParaRPr sz="1100">
              <a:solidFill>
                <a:schemeClr val="dk1"/>
              </a:solidFill>
            </a:endParaRPr>
          </a:p>
          <a:p>
            <a:pPr indent="0" lvl="0" marL="0" rtl="0" algn="just">
              <a:spcBef>
                <a:spcPts val="0"/>
              </a:spcBef>
              <a:spcAft>
                <a:spcPts val="0"/>
              </a:spcAft>
              <a:buNone/>
            </a:pPr>
            <a:r>
              <a:rPr lang="es-ES" sz="1100">
                <a:solidFill>
                  <a:schemeClr val="dk1"/>
                </a:solidFill>
              </a:rPr>
              <a:t>-	Es importante recordar la importancia de una buena historia clínica con recogida de patologías o intervenciones previas así como la realización de una exploración física completa y de unas complementarias básicas.</a:t>
            </a:r>
            <a:endParaRPr sz="1100">
              <a:solidFill>
                <a:schemeClr val="dk1"/>
              </a:solidFill>
            </a:endParaRPr>
          </a:p>
          <a:p>
            <a:pPr indent="0" lvl="0" marL="0" rtl="0" algn="just">
              <a:spcBef>
                <a:spcPts val="0"/>
              </a:spcBef>
              <a:spcAft>
                <a:spcPts val="0"/>
              </a:spcAft>
              <a:buNone/>
            </a:pPr>
            <a:r>
              <a:rPr lang="es-ES" sz="1100">
                <a:solidFill>
                  <a:schemeClr val="dk1"/>
                </a:solidFill>
              </a:rPr>
              <a:t>-	La migración de los coils por varicocele es una complicación muy poco frecuente pero importante.</a:t>
            </a:r>
            <a:endParaRPr sz="1100">
              <a:solidFill>
                <a:schemeClr val="dk1"/>
              </a:solidFill>
            </a:endParaRPr>
          </a:p>
          <a:p>
            <a:pPr indent="0" lvl="0" marL="0" rtl="0" algn="just">
              <a:spcBef>
                <a:spcPts val="0"/>
              </a:spcBef>
              <a:spcAft>
                <a:spcPts val="0"/>
              </a:spcAft>
              <a:buNone/>
            </a:pPr>
            <a:r>
              <a:rPr lang="es-ES" sz="1100">
                <a:solidFill>
                  <a:schemeClr val="dk1"/>
                </a:solidFill>
              </a:rPr>
              <a:t>-	La localización en lecho terminal de A.pulmonar lobar inferior dcha explica la sintomatología leve respiratoria del paciente.</a:t>
            </a:r>
            <a:endParaRPr sz="1100">
              <a:solidFill>
                <a:schemeClr val="dk1"/>
              </a:solidFill>
            </a:endParaRPr>
          </a:p>
          <a:p>
            <a:pPr indent="0" lvl="0" marL="0" rtl="0" algn="just">
              <a:spcBef>
                <a:spcPts val="0"/>
              </a:spcBef>
              <a:spcAft>
                <a:spcPts val="0"/>
              </a:spcAft>
              <a:buNone/>
            </a:pPr>
            <a:r>
              <a:rPr lang="es-ES" sz="1100">
                <a:solidFill>
                  <a:schemeClr val="dk1"/>
                </a:solidFill>
              </a:rPr>
              <a:t>-	La prevencion de la migración de coils no ha sido descrita en la literatura. </a:t>
            </a:r>
            <a:endParaRPr sz="110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