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5C6B"/>
    <a:srgbClr val="D5DEE3"/>
    <a:srgbClr val="E6EBEE"/>
    <a:srgbClr val="C2CF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59" d="100"/>
          <a:sy n="59" d="100"/>
        </p:scale>
        <p:origin x="88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76B832-A5CA-4185-8BD3-B914F24C7F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3A995BA-2BD1-4479-AB06-3DFD742A4A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0296F55-965E-43A3-97D3-F00F497A46EF}"/>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5" name="Marcador de pie de página 4">
            <a:extLst>
              <a:ext uri="{FF2B5EF4-FFF2-40B4-BE49-F238E27FC236}">
                <a16:creationId xmlns:a16="http://schemas.microsoft.com/office/drawing/2014/main" id="{78AFCDE7-24B6-463A-AF02-650559AD172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DF7F89-CC26-4C56-A6AD-60A107D9E2B8}"/>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1177803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FD91AF-167F-43C4-9AD5-A7FBE9BCD78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1E9E2D2-EDB3-4F29-B56C-6685BA5B38C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4F13268-35E7-4C24-89CD-35683BE03220}"/>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5" name="Marcador de pie de página 4">
            <a:extLst>
              <a:ext uri="{FF2B5EF4-FFF2-40B4-BE49-F238E27FC236}">
                <a16:creationId xmlns:a16="http://schemas.microsoft.com/office/drawing/2014/main" id="{CE1C5B44-5178-488C-BC75-F127416312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4B0AA6A-71DA-4412-9B8B-7A615CF7FD74}"/>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3497791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202746-08DD-403E-8C61-B1055F6CA41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8476529-0516-4C18-8B54-436BA7C5D6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A29F778-F5C6-40D7-8A41-BBCB9D0830FB}"/>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5" name="Marcador de pie de página 4">
            <a:extLst>
              <a:ext uri="{FF2B5EF4-FFF2-40B4-BE49-F238E27FC236}">
                <a16:creationId xmlns:a16="http://schemas.microsoft.com/office/drawing/2014/main" id="{D063CE82-6169-4DEB-B316-03808029E64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4964B0-5945-4D79-B932-DCB379E42F62}"/>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413841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DE2FBC-900D-45CF-8933-F4112D8FBBC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4AA59C8-6AFD-4050-A5C5-F16226819BA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402CE92-22E1-4CD3-9EEC-89D063D0869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37D14CE-03A1-49ED-8106-1DECAA6C3599}"/>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6" name="Marcador de pie de página 5">
            <a:extLst>
              <a:ext uri="{FF2B5EF4-FFF2-40B4-BE49-F238E27FC236}">
                <a16:creationId xmlns:a16="http://schemas.microsoft.com/office/drawing/2014/main" id="{23A1650F-6E16-4BDB-B030-DD32CC9CEA4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33AAEE6-CE5C-4C50-811B-6258CD6C393B}"/>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81168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E79165-6D39-458B-B713-F5BDB7C9B8B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E99ED7E-9F33-41D5-BF76-6362FA7AD3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CAC6E11-DB75-46F3-BD2F-E2630936632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CA2D694-E7DE-4A63-8459-3FB09F4961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477E2BF-D3B3-47B5-BD03-56072063BE1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25D84B0A-9930-4151-9776-50DEE2FF8628}"/>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8" name="Marcador de pie de página 7">
            <a:extLst>
              <a:ext uri="{FF2B5EF4-FFF2-40B4-BE49-F238E27FC236}">
                <a16:creationId xmlns:a16="http://schemas.microsoft.com/office/drawing/2014/main" id="{2F76DA46-20FE-4405-9CC0-62079504E1D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C265919-662D-45B7-B130-5CAE4866FDD0}"/>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1938924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35FD58-4E2B-4DC8-BAEA-525B4BE1274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F3D744B-6EA0-42A6-904D-798B6FCE3072}"/>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4" name="Marcador de pie de página 3">
            <a:extLst>
              <a:ext uri="{FF2B5EF4-FFF2-40B4-BE49-F238E27FC236}">
                <a16:creationId xmlns:a16="http://schemas.microsoft.com/office/drawing/2014/main" id="{D9BF1D60-498A-4CFF-A664-3BACEB7500E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10D5916-9ADA-4098-8513-D8BA67C25C46}"/>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22070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6234C4F-B536-4AE2-A1BF-A3AE9DCD6351}"/>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3" name="Marcador de pie de página 2">
            <a:extLst>
              <a:ext uri="{FF2B5EF4-FFF2-40B4-BE49-F238E27FC236}">
                <a16:creationId xmlns:a16="http://schemas.microsoft.com/office/drawing/2014/main" id="{641ACC7D-88B7-4804-97DC-80C8E385296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3E929283-25FE-4736-AA4E-4AA8AE4F4473}"/>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4235599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C6E06F-D11E-4A56-BFA7-5F4A341F2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FDDE94F-4FA6-4670-BE51-1E5E240E8F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18BE2CD-5665-4B45-9C95-C5438342C8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CFA4D6-55A4-4D91-ABCC-8DEC717F2533}"/>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6" name="Marcador de pie de página 5">
            <a:extLst>
              <a:ext uri="{FF2B5EF4-FFF2-40B4-BE49-F238E27FC236}">
                <a16:creationId xmlns:a16="http://schemas.microsoft.com/office/drawing/2014/main" id="{E55C3FC2-62A5-4661-B839-95F8B4B6E35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175848B-E88D-4F87-B013-26E64E9FC0D2}"/>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4244024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BB58D4-9E8D-46A8-83B0-3B4826555A1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368F32B5-08CB-4716-874C-C3671497BA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7EF7601-7C6A-4F00-8CD4-F5D089421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A38A19E-7AD5-429D-B958-660E2875B671}"/>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6" name="Marcador de pie de página 5">
            <a:extLst>
              <a:ext uri="{FF2B5EF4-FFF2-40B4-BE49-F238E27FC236}">
                <a16:creationId xmlns:a16="http://schemas.microsoft.com/office/drawing/2014/main" id="{C20F7CF2-BFBB-4D66-973F-EA86C9B81E9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B71DBDC-10B6-4AF2-A546-5EBA6F8CD1EA}"/>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2284716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76260F-C0D5-43BC-9355-F2F3A8E4721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B2CD1DD-9EFE-4E06-BEBA-885402DDDC6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F533CE8-C3FF-441E-873B-A3900E56942F}"/>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5" name="Marcador de pie de página 4">
            <a:extLst>
              <a:ext uri="{FF2B5EF4-FFF2-40B4-BE49-F238E27FC236}">
                <a16:creationId xmlns:a16="http://schemas.microsoft.com/office/drawing/2014/main" id="{7C4A4226-EAFE-4431-A7C4-7D000487ED6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8EDE2A7-9BB7-4311-B389-99C69A7E1FD1}"/>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3747680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6EEED91-B28D-4017-AD99-DC5BCEC124B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8C34CDF-1D51-40EC-9C7F-F9417B1B422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49D1B85-A96B-4DAB-BC39-FD8F28476274}"/>
              </a:ext>
            </a:extLst>
          </p:cNvPr>
          <p:cNvSpPr>
            <a:spLocks noGrp="1"/>
          </p:cNvSpPr>
          <p:nvPr>
            <p:ph type="dt" sz="half" idx="10"/>
          </p:nvPr>
        </p:nvSpPr>
        <p:spPr/>
        <p:txBody>
          <a:bodyPr/>
          <a:lstStyle/>
          <a:p>
            <a:fld id="{66618041-ACC8-40B5-AD54-2AB1535703C5}" type="datetimeFigureOut">
              <a:rPr lang="es-ES" smtClean="0"/>
              <a:t>07/04/2022</a:t>
            </a:fld>
            <a:endParaRPr lang="es-ES"/>
          </a:p>
        </p:txBody>
      </p:sp>
      <p:sp>
        <p:nvSpPr>
          <p:cNvPr id="5" name="Marcador de pie de página 4">
            <a:extLst>
              <a:ext uri="{FF2B5EF4-FFF2-40B4-BE49-F238E27FC236}">
                <a16:creationId xmlns:a16="http://schemas.microsoft.com/office/drawing/2014/main" id="{02E4EF80-B03B-40A9-8188-46DE8864260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9AA8A76-B308-4126-883D-589E17FF8E68}"/>
              </a:ext>
            </a:extLst>
          </p:cNvPr>
          <p:cNvSpPr>
            <a:spLocks noGrp="1"/>
          </p:cNvSpPr>
          <p:nvPr>
            <p:ph type="sldNum" sz="quarter" idx="12"/>
          </p:nvPr>
        </p:nvSpPr>
        <p:spPr/>
        <p:txBody>
          <a:bodyPr/>
          <a:lstStyle/>
          <a:p>
            <a:fld id="{2241F035-29B1-4BB8-8B7F-3185EC189022}" type="slidenum">
              <a:rPr lang="es-ES" smtClean="0"/>
              <a:t>‹Nº›</a:t>
            </a:fld>
            <a:endParaRPr lang="es-ES"/>
          </a:p>
        </p:txBody>
      </p:sp>
    </p:spTree>
    <p:extLst>
      <p:ext uri="{BB962C8B-B14F-4D97-AF65-F5344CB8AC3E}">
        <p14:creationId xmlns:p14="http://schemas.microsoft.com/office/powerpoint/2010/main" val="3693737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2CFD7"/>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D90A9DD-33EB-4896-9268-1635CDB487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76408B6-2D43-4AF6-8A19-D7F12C8121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5ECCA2-AF42-40AB-99AA-0D23DA234F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618041-ACC8-40B5-AD54-2AB1535703C5}" type="datetimeFigureOut">
              <a:rPr lang="es-ES" smtClean="0"/>
              <a:t>07/04/2022</a:t>
            </a:fld>
            <a:endParaRPr lang="es-ES"/>
          </a:p>
        </p:txBody>
      </p:sp>
      <p:sp>
        <p:nvSpPr>
          <p:cNvPr id="5" name="Marcador de pie de página 4">
            <a:extLst>
              <a:ext uri="{FF2B5EF4-FFF2-40B4-BE49-F238E27FC236}">
                <a16:creationId xmlns:a16="http://schemas.microsoft.com/office/drawing/2014/main" id="{8CE60AAA-8D3D-4AEF-8BDA-8093525643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A649FD4A-87FA-48E7-A2A0-0C18D705A0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1F035-29B1-4BB8-8B7F-3185EC189022}" type="slidenum">
              <a:rPr lang="es-ES" smtClean="0"/>
              <a:t>‹Nº›</a:t>
            </a:fld>
            <a:endParaRPr lang="es-ES"/>
          </a:p>
        </p:txBody>
      </p:sp>
    </p:spTree>
    <p:extLst>
      <p:ext uri="{BB962C8B-B14F-4D97-AF65-F5344CB8AC3E}">
        <p14:creationId xmlns:p14="http://schemas.microsoft.com/office/powerpoint/2010/main" val="3949821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60FD2D39-071A-4C77-9A4D-6526C231E97D}"/>
              </a:ext>
            </a:extLst>
          </p:cNvPr>
          <p:cNvSpPr/>
          <p:nvPr/>
        </p:nvSpPr>
        <p:spPr>
          <a:xfrm>
            <a:off x="0" y="-197059"/>
            <a:ext cx="12192000" cy="1035259"/>
          </a:xfrm>
          <a:prstGeom prst="rect">
            <a:avLst/>
          </a:prstGeom>
          <a:solidFill>
            <a:srgbClr val="455C6B"/>
          </a:solidFill>
          <a:ln>
            <a:solidFill>
              <a:srgbClr val="455C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AE852278-9281-47B9-ACDC-C1EA82B675E2}"/>
              </a:ext>
            </a:extLst>
          </p:cNvPr>
          <p:cNvSpPr>
            <a:spLocks noGrp="1"/>
          </p:cNvSpPr>
          <p:nvPr>
            <p:ph type="ctrTitle"/>
          </p:nvPr>
        </p:nvSpPr>
        <p:spPr>
          <a:xfrm>
            <a:off x="2322573" y="412377"/>
            <a:ext cx="7546854" cy="334184"/>
          </a:xfrm>
        </p:spPr>
        <p:txBody>
          <a:bodyPr>
            <a:noAutofit/>
          </a:bodyPr>
          <a:lstStyle/>
          <a:p>
            <a:r>
              <a:rPr lang="es-ES" sz="2000" b="1" i="0" u="none" strike="noStrike" baseline="0" dirty="0">
                <a:solidFill>
                  <a:schemeClr val="bg1"/>
                </a:solidFill>
                <a:latin typeface="Arial" panose="020B0604020202020204" pitchFamily="34" charset="0"/>
                <a:cs typeface="Arial" panose="020B0604020202020204" pitchFamily="34" charset="0"/>
              </a:rPr>
              <a:t>Fijación con barras de osteosíntesis </a:t>
            </a:r>
            <a:r>
              <a:rPr lang="es-ES" sz="2000" b="1" i="0" u="none" strike="noStrike" baseline="0" dirty="0" err="1">
                <a:solidFill>
                  <a:schemeClr val="bg1"/>
                </a:solidFill>
                <a:latin typeface="Arial" panose="020B0604020202020204" pitchFamily="34" charset="0"/>
                <a:cs typeface="Arial" panose="020B0604020202020204" pitchFamily="34" charset="0"/>
              </a:rPr>
              <a:t>costoesternal</a:t>
            </a:r>
            <a:r>
              <a:rPr lang="es-ES" sz="2000" b="1" i="0" u="none" strike="noStrike" baseline="0" dirty="0">
                <a:solidFill>
                  <a:schemeClr val="bg1"/>
                </a:solidFill>
                <a:latin typeface="Arial" panose="020B0604020202020204" pitchFamily="34" charset="0"/>
                <a:cs typeface="Arial" panose="020B0604020202020204" pitchFamily="34" charset="0"/>
              </a:rPr>
              <a:t> para el manejo del tórax inestable anterior</a:t>
            </a:r>
            <a:endParaRPr lang="es-ES" sz="1200" b="1" dirty="0">
              <a:solidFill>
                <a:schemeClr val="bg1"/>
              </a:solidFill>
              <a:latin typeface="Arial" panose="020B0604020202020204" pitchFamily="34" charset="0"/>
              <a:cs typeface="Arial" panose="020B0604020202020204" pitchFamily="34" charset="0"/>
            </a:endParaRPr>
          </a:p>
        </p:txBody>
      </p:sp>
      <p:sp>
        <p:nvSpPr>
          <p:cNvPr id="11" name="Subtítulo 2">
            <a:extLst>
              <a:ext uri="{FF2B5EF4-FFF2-40B4-BE49-F238E27FC236}">
                <a16:creationId xmlns:a16="http://schemas.microsoft.com/office/drawing/2014/main" id="{7D146114-CA0D-464A-BE34-2DDFE9958897}"/>
              </a:ext>
            </a:extLst>
          </p:cNvPr>
          <p:cNvSpPr txBox="1">
            <a:spLocks/>
          </p:cNvSpPr>
          <p:nvPr/>
        </p:nvSpPr>
        <p:spPr>
          <a:xfrm>
            <a:off x="119263" y="2602166"/>
            <a:ext cx="8345213" cy="3011674"/>
          </a:xfrm>
          <a:prstGeom prst="rect">
            <a:avLst/>
          </a:prstGeom>
          <a:solidFill>
            <a:schemeClr val="bg1"/>
          </a:solidFill>
          <a:ln>
            <a:solidFill>
              <a:srgbClr val="455C6B"/>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endParaRPr lang="es-ES" sz="1100" b="0" i="0" u="none" strike="noStrike" baseline="0" dirty="0">
              <a:latin typeface="Arial" panose="020B0604020202020204" pitchFamily="34" charset="0"/>
              <a:cs typeface="Arial" panose="020B0604020202020204" pitchFamily="34" charset="0"/>
            </a:endParaRPr>
          </a:p>
        </p:txBody>
      </p:sp>
      <p:sp>
        <p:nvSpPr>
          <p:cNvPr id="15" name="Subtítulo 2">
            <a:extLst>
              <a:ext uri="{FF2B5EF4-FFF2-40B4-BE49-F238E27FC236}">
                <a16:creationId xmlns:a16="http://schemas.microsoft.com/office/drawing/2014/main" id="{B83BAC63-25CC-4096-9030-310757CEBE5B}"/>
              </a:ext>
            </a:extLst>
          </p:cNvPr>
          <p:cNvSpPr txBox="1">
            <a:spLocks/>
          </p:cNvSpPr>
          <p:nvPr/>
        </p:nvSpPr>
        <p:spPr>
          <a:xfrm>
            <a:off x="128057" y="5688143"/>
            <a:ext cx="8345213" cy="1106112"/>
          </a:xfrm>
          <a:prstGeom prst="rect">
            <a:avLst/>
          </a:prstGeom>
          <a:solidFill>
            <a:schemeClr val="bg1"/>
          </a:solidFill>
          <a:ln>
            <a:solidFill>
              <a:srgbClr val="455C6B"/>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endParaRPr lang="es-ES" sz="1100" b="0" i="0" u="none" strike="noStrike" baseline="0" dirty="0">
              <a:latin typeface="Arial" panose="020B0604020202020204" pitchFamily="34" charset="0"/>
              <a:cs typeface="Arial" panose="020B0604020202020204" pitchFamily="34" charset="0"/>
            </a:endParaRPr>
          </a:p>
          <a:p>
            <a:pPr algn="just">
              <a:lnSpc>
                <a:spcPct val="100000"/>
              </a:lnSpc>
              <a:spcBef>
                <a:spcPts val="600"/>
              </a:spcBef>
            </a:pPr>
            <a:r>
              <a:rPr lang="es-ES" sz="1100" b="0" i="0" u="none" strike="noStrike" baseline="0" dirty="0">
                <a:latin typeface="Arial" panose="020B0604020202020204" pitchFamily="34" charset="0"/>
                <a:cs typeface="Arial" panose="020B0604020202020204" pitchFamily="34" charset="0"/>
              </a:rPr>
              <a:t>El tórax inestable anterior es una entidad poco frecuente </a:t>
            </a:r>
            <a:r>
              <a:rPr lang="es-ES" sz="1100" dirty="0">
                <a:latin typeface="Arial" panose="020B0604020202020204" pitchFamily="34" charset="0"/>
                <a:cs typeface="Arial" panose="020B0604020202020204" pitchFamily="34" charset="0"/>
              </a:rPr>
              <a:t> y </a:t>
            </a:r>
            <a:r>
              <a:rPr lang="es-ES" sz="1100" b="0" i="0" u="none" strike="noStrike" baseline="0" dirty="0">
                <a:latin typeface="Arial" panose="020B0604020202020204" pitchFamily="34" charset="0"/>
                <a:cs typeface="Arial" panose="020B0604020202020204" pitchFamily="34" charset="0"/>
              </a:rPr>
              <a:t>compleja. Es preciso acumular evidencia y experiencia para lograr el manejo óptimo.</a:t>
            </a:r>
          </a:p>
          <a:p>
            <a:pPr algn="just">
              <a:lnSpc>
                <a:spcPct val="100000"/>
              </a:lnSpc>
              <a:spcBef>
                <a:spcPts val="600"/>
              </a:spcBef>
            </a:pPr>
            <a:r>
              <a:rPr lang="es-ES" sz="1100" b="0" i="0" u="none" strike="noStrike" baseline="0" dirty="0">
                <a:latin typeface="Arial" panose="020B0604020202020204" pitchFamily="34" charset="0"/>
                <a:cs typeface="Arial" panose="020B0604020202020204" pitchFamily="34" charset="0"/>
              </a:rPr>
              <a:t>En el caso presentado se ha realizado de forma exitosa la fijación del tórax anterior con dos barras de osteosíntesis y cerclaje retroesternal. Se trata de una técnica segura y eficaz para la estabilización de lesiones anteriores.</a:t>
            </a:r>
            <a:endParaRPr lang="es-ES" sz="1100" dirty="0">
              <a:latin typeface="Arial" panose="020B0604020202020204" pitchFamily="34" charset="0"/>
              <a:cs typeface="Arial" panose="020B0604020202020204" pitchFamily="34" charset="0"/>
            </a:endParaRPr>
          </a:p>
          <a:p>
            <a:endParaRPr lang="es-ES" sz="1400" dirty="0">
              <a:latin typeface="Arial" panose="020B0604020202020204" pitchFamily="34" charset="0"/>
              <a:cs typeface="Arial" panose="020B0604020202020204" pitchFamily="34" charset="0"/>
            </a:endParaRPr>
          </a:p>
        </p:txBody>
      </p:sp>
      <p:pic>
        <p:nvPicPr>
          <p:cNvPr id="21" name="Imagen 20">
            <a:extLst>
              <a:ext uri="{FF2B5EF4-FFF2-40B4-BE49-F238E27FC236}">
                <a16:creationId xmlns:a16="http://schemas.microsoft.com/office/drawing/2014/main" id="{2FFFEEFC-CB54-4035-8581-2C2C35E2C563}"/>
              </a:ext>
            </a:extLst>
          </p:cNvPr>
          <p:cNvPicPr>
            <a:picLocks noChangeAspect="1"/>
          </p:cNvPicPr>
          <p:nvPr/>
        </p:nvPicPr>
        <p:blipFill>
          <a:blip r:embed="rId2"/>
          <a:stretch>
            <a:fillRect/>
          </a:stretch>
        </p:blipFill>
        <p:spPr>
          <a:xfrm>
            <a:off x="-6970" y="-95215"/>
            <a:ext cx="2322573" cy="933415"/>
          </a:xfrm>
          <a:prstGeom prst="rect">
            <a:avLst/>
          </a:prstGeom>
        </p:spPr>
      </p:pic>
      <p:pic>
        <p:nvPicPr>
          <p:cNvPr id="23" name="Imagen 22">
            <a:extLst>
              <a:ext uri="{FF2B5EF4-FFF2-40B4-BE49-F238E27FC236}">
                <a16:creationId xmlns:a16="http://schemas.microsoft.com/office/drawing/2014/main" id="{B2182DBE-15E3-4963-AD8A-F28EB69D38BD}"/>
              </a:ext>
            </a:extLst>
          </p:cNvPr>
          <p:cNvPicPr>
            <a:picLocks noChangeAspect="1"/>
          </p:cNvPicPr>
          <p:nvPr/>
        </p:nvPicPr>
        <p:blipFill rotWithShape="1">
          <a:blip r:embed="rId3"/>
          <a:srcRect b="9150"/>
          <a:stretch/>
        </p:blipFill>
        <p:spPr>
          <a:xfrm>
            <a:off x="11514815" y="-60123"/>
            <a:ext cx="684155" cy="902806"/>
          </a:xfrm>
          <a:prstGeom prst="rect">
            <a:avLst/>
          </a:prstGeom>
        </p:spPr>
      </p:pic>
      <p:sp>
        <p:nvSpPr>
          <p:cNvPr id="24" name="Título 1">
            <a:extLst>
              <a:ext uri="{FF2B5EF4-FFF2-40B4-BE49-F238E27FC236}">
                <a16:creationId xmlns:a16="http://schemas.microsoft.com/office/drawing/2014/main" id="{FCE87BC9-7CD3-4579-A3BF-BF036082018C}"/>
              </a:ext>
            </a:extLst>
          </p:cNvPr>
          <p:cNvSpPr txBox="1">
            <a:spLocks/>
          </p:cNvSpPr>
          <p:nvPr/>
        </p:nvSpPr>
        <p:spPr>
          <a:xfrm>
            <a:off x="2514600" y="840678"/>
            <a:ext cx="7354827" cy="4514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1100" b="1" dirty="0">
                <a:solidFill>
                  <a:srgbClr val="455C6B"/>
                </a:solidFill>
                <a:latin typeface="Arial" panose="020B0604020202020204" pitchFamily="34" charset="0"/>
                <a:cs typeface="Arial" panose="020B0604020202020204" pitchFamily="34" charset="0"/>
              </a:rPr>
              <a:t>Mireia </a:t>
            </a:r>
            <a:r>
              <a:rPr lang="es-ES" sz="1100" b="1" dirty="0" err="1">
                <a:solidFill>
                  <a:srgbClr val="455C6B"/>
                </a:solidFill>
                <a:latin typeface="Arial" panose="020B0604020202020204" pitchFamily="34" charset="0"/>
                <a:cs typeface="Arial" panose="020B0604020202020204" pitchFamily="34" charset="0"/>
              </a:rPr>
              <a:t>Rusca</a:t>
            </a:r>
            <a:br>
              <a:rPr lang="es-ES" sz="1100" b="1" dirty="0">
                <a:solidFill>
                  <a:srgbClr val="455C6B"/>
                </a:solidFill>
                <a:latin typeface="Arial" panose="020B0604020202020204" pitchFamily="34" charset="0"/>
                <a:cs typeface="Arial" panose="020B0604020202020204" pitchFamily="34" charset="0"/>
              </a:rPr>
            </a:br>
            <a:r>
              <a:rPr lang="es-ES" sz="1100" b="1" dirty="0">
                <a:solidFill>
                  <a:srgbClr val="455C6B"/>
                </a:solidFill>
                <a:latin typeface="Arial" panose="020B0604020202020204" pitchFamily="34" charset="0"/>
                <a:cs typeface="Arial" panose="020B0604020202020204" pitchFamily="34" charset="0"/>
              </a:rPr>
              <a:t>Cirugía Torácica. Hospital Universitario Puerta del Mar, Cádiz</a:t>
            </a:r>
          </a:p>
        </p:txBody>
      </p:sp>
      <p:sp>
        <p:nvSpPr>
          <p:cNvPr id="34" name="Rectángulo 33">
            <a:extLst>
              <a:ext uri="{FF2B5EF4-FFF2-40B4-BE49-F238E27FC236}">
                <a16:creationId xmlns:a16="http://schemas.microsoft.com/office/drawing/2014/main" id="{BDF731A2-20BD-4767-B63B-02CE42860B68}"/>
              </a:ext>
            </a:extLst>
          </p:cNvPr>
          <p:cNvSpPr/>
          <p:nvPr/>
        </p:nvSpPr>
        <p:spPr>
          <a:xfrm>
            <a:off x="119263" y="2606873"/>
            <a:ext cx="8341200" cy="216000"/>
          </a:xfrm>
          <a:prstGeom prst="rect">
            <a:avLst/>
          </a:prstGeom>
          <a:solidFill>
            <a:srgbClr val="455C6B"/>
          </a:solidFill>
          <a:ln>
            <a:solidFill>
              <a:srgbClr val="455C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dirty="0">
                <a:latin typeface="Arial" panose="020B0604020202020204" pitchFamily="34" charset="0"/>
                <a:cs typeface="Arial" panose="020B0604020202020204" pitchFamily="34" charset="0"/>
              </a:rPr>
              <a:t>Caso cínico</a:t>
            </a:r>
          </a:p>
        </p:txBody>
      </p:sp>
      <p:sp>
        <p:nvSpPr>
          <p:cNvPr id="37" name="Rectángulo 36">
            <a:extLst>
              <a:ext uri="{FF2B5EF4-FFF2-40B4-BE49-F238E27FC236}">
                <a16:creationId xmlns:a16="http://schemas.microsoft.com/office/drawing/2014/main" id="{D937F038-9A03-4A42-9977-F07B513EC127}"/>
              </a:ext>
            </a:extLst>
          </p:cNvPr>
          <p:cNvSpPr/>
          <p:nvPr/>
        </p:nvSpPr>
        <p:spPr>
          <a:xfrm>
            <a:off x="137568" y="5697176"/>
            <a:ext cx="8341200" cy="216000"/>
          </a:xfrm>
          <a:prstGeom prst="rect">
            <a:avLst/>
          </a:prstGeom>
          <a:solidFill>
            <a:srgbClr val="455C6B"/>
          </a:solidFill>
          <a:ln>
            <a:solidFill>
              <a:srgbClr val="455C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dirty="0">
                <a:latin typeface="Arial" panose="020B0604020202020204" pitchFamily="34" charset="0"/>
                <a:cs typeface="Arial" panose="020B0604020202020204" pitchFamily="34" charset="0"/>
              </a:rPr>
              <a:t>Conclusiones</a:t>
            </a:r>
          </a:p>
        </p:txBody>
      </p:sp>
      <p:cxnSp>
        <p:nvCxnSpPr>
          <p:cNvPr id="18" name="Conector recto 17">
            <a:extLst>
              <a:ext uri="{FF2B5EF4-FFF2-40B4-BE49-F238E27FC236}">
                <a16:creationId xmlns:a16="http://schemas.microsoft.com/office/drawing/2014/main" id="{473F39FB-32BD-46A0-9B00-73A846D086C4}"/>
              </a:ext>
            </a:extLst>
          </p:cNvPr>
          <p:cNvCxnSpPr>
            <a:cxnSpLocks/>
          </p:cNvCxnSpPr>
          <p:nvPr/>
        </p:nvCxnSpPr>
        <p:spPr>
          <a:xfrm>
            <a:off x="375043" y="3478557"/>
            <a:ext cx="3809" cy="67300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4DE0010E-25D6-47E5-9F0D-2023E17186AD}"/>
              </a:ext>
            </a:extLst>
          </p:cNvPr>
          <p:cNvCxnSpPr>
            <a:cxnSpLocks/>
            <a:stCxn id="46" idx="1"/>
          </p:cNvCxnSpPr>
          <p:nvPr/>
        </p:nvCxnSpPr>
        <p:spPr>
          <a:xfrm flipH="1">
            <a:off x="383310" y="4163031"/>
            <a:ext cx="16383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59" name="Imagen 58">
            <a:extLst>
              <a:ext uri="{FF2B5EF4-FFF2-40B4-BE49-F238E27FC236}">
                <a16:creationId xmlns:a16="http://schemas.microsoft.com/office/drawing/2014/main" id="{1C2F4C0D-7B7E-4CFC-9741-922CAA5717E2}"/>
              </a:ext>
            </a:extLst>
          </p:cNvPr>
          <p:cNvPicPr>
            <a:picLocks/>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27001" r="7067" b="16160"/>
          <a:stretch/>
        </p:blipFill>
        <p:spPr>
          <a:xfrm rot="10800000">
            <a:off x="8634432" y="1095898"/>
            <a:ext cx="3420000" cy="2806321"/>
          </a:xfrm>
          <a:prstGeom prst="rect">
            <a:avLst/>
          </a:prstGeom>
          <a:ln>
            <a:solidFill>
              <a:srgbClr val="455C6B"/>
            </a:solidFill>
          </a:ln>
        </p:spPr>
      </p:pic>
      <p:pic>
        <p:nvPicPr>
          <p:cNvPr id="60" name="Imagen 59">
            <a:extLst>
              <a:ext uri="{FF2B5EF4-FFF2-40B4-BE49-F238E27FC236}">
                <a16:creationId xmlns:a16="http://schemas.microsoft.com/office/drawing/2014/main" id="{112CE5DF-4443-4345-ADCF-930346D511B2}"/>
              </a:ext>
            </a:extLst>
          </p:cNvPr>
          <p:cNvPicPr>
            <a:picLocks/>
          </p:cNvPicPr>
          <p:nvPr/>
        </p:nvPicPr>
        <p:blipFill rotWithShape="1">
          <a:blip r:embed="rId6">
            <a:extLst>
              <a:ext uri="{28A0092B-C50C-407E-A947-70E740481C1C}">
                <a14:useLocalDpi xmlns:a14="http://schemas.microsoft.com/office/drawing/2010/main" val="0"/>
              </a:ext>
            </a:extLst>
          </a:blip>
          <a:srcRect l="28061" t="1" r="30216" b="2253"/>
          <a:stretch/>
        </p:blipFill>
        <p:spPr>
          <a:xfrm flipH="1">
            <a:off x="8634432" y="3987933"/>
            <a:ext cx="3420000" cy="2806322"/>
          </a:xfrm>
          <a:prstGeom prst="rect">
            <a:avLst/>
          </a:prstGeom>
          <a:ln>
            <a:solidFill>
              <a:srgbClr val="455C6B"/>
            </a:solidFill>
          </a:ln>
        </p:spPr>
      </p:pic>
      <p:sp>
        <p:nvSpPr>
          <p:cNvPr id="74" name="Subtítulo 2">
            <a:extLst>
              <a:ext uri="{FF2B5EF4-FFF2-40B4-BE49-F238E27FC236}">
                <a16:creationId xmlns:a16="http://schemas.microsoft.com/office/drawing/2014/main" id="{D4B797B1-B06A-4B49-B077-8D6350A3AA6F}"/>
              </a:ext>
            </a:extLst>
          </p:cNvPr>
          <p:cNvSpPr txBox="1">
            <a:spLocks/>
          </p:cNvSpPr>
          <p:nvPr/>
        </p:nvSpPr>
        <p:spPr>
          <a:xfrm>
            <a:off x="119263" y="1369606"/>
            <a:ext cx="8345213" cy="1160021"/>
          </a:xfrm>
          <a:prstGeom prst="rect">
            <a:avLst/>
          </a:prstGeom>
          <a:solidFill>
            <a:schemeClr val="bg1"/>
          </a:solidFill>
          <a:ln>
            <a:solidFill>
              <a:srgbClr val="455C6B"/>
            </a:solidFill>
          </a:ln>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endParaRPr lang="es-ES" sz="2300" b="0" i="0" u="none" strike="noStrike" baseline="0" dirty="0">
              <a:latin typeface="Arial" panose="020B0604020202020204" pitchFamily="34" charset="0"/>
              <a:cs typeface="Arial" panose="020B0604020202020204" pitchFamily="34" charset="0"/>
            </a:endParaRPr>
          </a:p>
          <a:p>
            <a:pPr algn="just">
              <a:lnSpc>
                <a:spcPct val="120000"/>
              </a:lnSpc>
              <a:spcBef>
                <a:spcPts val="600"/>
              </a:spcBef>
            </a:pPr>
            <a:r>
              <a:rPr lang="es-ES" sz="1700" b="0" i="0" u="none" strike="noStrike" baseline="0" dirty="0">
                <a:latin typeface="Arial" panose="020B0604020202020204" pitchFamily="34" charset="0"/>
                <a:cs typeface="Arial" panose="020B0604020202020204" pitchFamily="34" charset="0"/>
              </a:rPr>
              <a:t>Las lesiones de trauma torácico con tórax anterior inestable son lesiones de elevada gravedad con un manejo complejo que en algunas ocasiones requieren de intervención quirúrgica por imposibilidad de extubación precoz. </a:t>
            </a:r>
          </a:p>
          <a:p>
            <a:pPr algn="just">
              <a:lnSpc>
                <a:spcPct val="120000"/>
              </a:lnSpc>
              <a:spcBef>
                <a:spcPts val="600"/>
              </a:spcBef>
            </a:pPr>
            <a:r>
              <a:rPr lang="es-ES" sz="1700" dirty="0">
                <a:latin typeface="Arial" panose="020B0604020202020204" pitchFamily="34" charset="0"/>
                <a:cs typeface="Arial" panose="020B0604020202020204" pitchFamily="34" charset="0"/>
              </a:rPr>
              <a:t>Ante estos casos, debido a la escasa experiencia y la elevada variabilidad en el tratamiento, no existe una actuación estándar en la práctica clínica.</a:t>
            </a:r>
          </a:p>
        </p:txBody>
      </p:sp>
      <p:sp>
        <p:nvSpPr>
          <p:cNvPr id="76" name="Cerrar llave 75">
            <a:extLst>
              <a:ext uri="{FF2B5EF4-FFF2-40B4-BE49-F238E27FC236}">
                <a16:creationId xmlns:a16="http://schemas.microsoft.com/office/drawing/2014/main" id="{0F146A67-63BB-42A7-A29C-943655FD0989}"/>
              </a:ext>
            </a:extLst>
          </p:cNvPr>
          <p:cNvSpPr/>
          <p:nvPr/>
        </p:nvSpPr>
        <p:spPr>
          <a:xfrm>
            <a:off x="4866519" y="3495888"/>
            <a:ext cx="188182" cy="923055"/>
          </a:xfrm>
          <a:prstGeom prst="rightBrace">
            <a:avLst/>
          </a:prstGeom>
          <a:ln>
            <a:solidFill>
              <a:srgbClr val="455C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17" name="Conector recto de flecha 16">
            <a:extLst>
              <a:ext uri="{FF2B5EF4-FFF2-40B4-BE49-F238E27FC236}">
                <a16:creationId xmlns:a16="http://schemas.microsoft.com/office/drawing/2014/main" id="{9CD452E3-F8B3-4F80-84BD-0AF1E2FC01D2}"/>
              </a:ext>
            </a:extLst>
          </p:cNvPr>
          <p:cNvCxnSpPr>
            <a:endCxn id="51" idx="1"/>
          </p:cNvCxnSpPr>
          <p:nvPr/>
        </p:nvCxnSpPr>
        <p:spPr>
          <a:xfrm>
            <a:off x="6233151" y="3984837"/>
            <a:ext cx="183315" cy="120"/>
          </a:xfrm>
          <a:prstGeom prst="straightConnector1">
            <a:avLst/>
          </a:prstGeom>
          <a:ln>
            <a:solidFill>
              <a:srgbClr val="455C6B"/>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0B57E530-9D11-461F-A92B-CD646EFC8086}"/>
              </a:ext>
            </a:extLst>
          </p:cNvPr>
          <p:cNvCxnSpPr>
            <a:stCxn id="51" idx="3"/>
            <a:endCxn id="52" idx="1"/>
          </p:cNvCxnSpPr>
          <p:nvPr/>
        </p:nvCxnSpPr>
        <p:spPr>
          <a:xfrm flipV="1">
            <a:off x="7208946" y="3978124"/>
            <a:ext cx="227091" cy="6833"/>
          </a:xfrm>
          <a:prstGeom prst="straightConnector1">
            <a:avLst/>
          </a:prstGeom>
          <a:ln>
            <a:solidFill>
              <a:srgbClr val="455C6B"/>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upo 4">
            <a:extLst>
              <a:ext uri="{FF2B5EF4-FFF2-40B4-BE49-F238E27FC236}">
                <a16:creationId xmlns:a16="http://schemas.microsoft.com/office/drawing/2014/main" id="{8F21CA56-5F5E-4B2B-9278-BEA521E1DBD7}"/>
              </a:ext>
            </a:extLst>
          </p:cNvPr>
          <p:cNvGrpSpPr/>
          <p:nvPr/>
        </p:nvGrpSpPr>
        <p:grpSpPr>
          <a:xfrm>
            <a:off x="215672" y="2905075"/>
            <a:ext cx="8152393" cy="2642654"/>
            <a:chOff x="202277" y="2822457"/>
            <a:chExt cx="8152393" cy="2642654"/>
          </a:xfrm>
        </p:grpSpPr>
        <p:sp>
          <p:nvSpPr>
            <p:cNvPr id="62" name="Cerrar llave 61">
              <a:extLst>
                <a:ext uri="{FF2B5EF4-FFF2-40B4-BE49-F238E27FC236}">
                  <a16:creationId xmlns:a16="http://schemas.microsoft.com/office/drawing/2014/main" id="{94DF6F83-857C-4F02-8E08-7390D9FC58ED}"/>
                </a:ext>
              </a:extLst>
            </p:cNvPr>
            <p:cNvSpPr/>
            <p:nvPr/>
          </p:nvSpPr>
          <p:spPr>
            <a:xfrm flipH="1">
              <a:off x="4007095" y="4402378"/>
              <a:ext cx="213630" cy="1062733"/>
            </a:xfrm>
            <a:prstGeom prst="rightBrace">
              <a:avLst/>
            </a:prstGeom>
            <a:ln>
              <a:solidFill>
                <a:srgbClr val="455C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nvGrpSpPr>
            <p:cNvPr id="4" name="Grupo 3">
              <a:extLst>
                <a:ext uri="{FF2B5EF4-FFF2-40B4-BE49-F238E27FC236}">
                  <a16:creationId xmlns:a16="http://schemas.microsoft.com/office/drawing/2014/main" id="{DE08BF83-D34B-49BE-BBBF-AD241495565B}"/>
                </a:ext>
              </a:extLst>
            </p:cNvPr>
            <p:cNvGrpSpPr/>
            <p:nvPr/>
          </p:nvGrpSpPr>
          <p:grpSpPr>
            <a:xfrm>
              <a:off x="202277" y="2822457"/>
              <a:ext cx="8152393" cy="2551644"/>
              <a:chOff x="202277" y="2822457"/>
              <a:chExt cx="8152393" cy="2551644"/>
            </a:xfrm>
          </p:grpSpPr>
          <p:grpSp>
            <p:nvGrpSpPr>
              <p:cNvPr id="27" name="Grupo 26">
                <a:extLst>
                  <a:ext uri="{FF2B5EF4-FFF2-40B4-BE49-F238E27FC236}">
                    <a16:creationId xmlns:a16="http://schemas.microsoft.com/office/drawing/2014/main" id="{D27375C6-1B93-4704-907F-1C7FA0911981}"/>
                  </a:ext>
                </a:extLst>
              </p:cNvPr>
              <p:cNvGrpSpPr/>
              <p:nvPr/>
            </p:nvGrpSpPr>
            <p:grpSpPr>
              <a:xfrm>
                <a:off x="202277" y="2822457"/>
                <a:ext cx="8152393" cy="2525904"/>
                <a:chOff x="2369821" y="1328846"/>
                <a:chExt cx="8152393" cy="2525904"/>
              </a:xfrm>
            </p:grpSpPr>
            <p:cxnSp>
              <p:nvCxnSpPr>
                <p:cNvPr id="28" name="Conector recto 27">
                  <a:extLst>
                    <a:ext uri="{FF2B5EF4-FFF2-40B4-BE49-F238E27FC236}">
                      <a16:creationId xmlns:a16="http://schemas.microsoft.com/office/drawing/2014/main" id="{F7A7214D-7F93-4B29-9C7C-998F945A2FB8}"/>
                    </a:ext>
                  </a:extLst>
                </p:cNvPr>
                <p:cNvCxnSpPr>
                  <a:cxnSpLocks/>
                </p:cNvCxnSpPr>
                <p:nvPr/>
              </p:nvCxnSpPr>
              <p:spPr>
                <a:xfrm flipH="1">
                  <a:off x="2537459" y="2198972"/>
                  <a:ext cx="16383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9" name="Grupo 28">
                  <a:extLst>
                    <a:ext uri="{FF2B5EF4-FFF2-40B4-BE49-F238E27FC236}">
                      <a16:creationId xmlns:a16="http://schemas.microsoft.com/office/drawing/2014/main" id="{C3E93B57-A965-4DB8-B0F9-D36F388C842E}"/>
                    </a:ext>
                  </a:extLst>
                </p:cNvPr>
                <p:cNvGrpSpPr/>
                <p:nvPr/>
              </p:nvGrpSpPr>
              <p:grpSpPr>
                <a:xfrm>
                  <a:off x="2369821" y="1328846"/>
                  <a:ext cx="8152393" cy="2525904"/>
                  <a:chOff x="2369821" y="1328846"/>
                  <a:chExt cx="8152393" cy="2525904"/>
                </a:xfrm>
              </p:grpSpPr>
              <p:sp>
                <p:nvSpPr>
                  <p:cNvPr id="31" name="CuadroTexto 30">
                    <a:extLst>
                      <a:ext uri="{FF2B5EF4-FFF2-40B4-BE49-F238E27FC236}">
                        <a16:creationId xmlns:a16="http://schemas.microsoft.com/office/drawing/2014/main" id="{74D16DBA-05D4-433D-A053-FCA19728D373}"/>
                      </a:ext>
                    </a:extLst>
                  </p:cNvPr>
                  <p:cNvSpPr txBox="1"/>
                  <p:nvPr/>
                </p:nvSpPr>
                <p:spPr>
                  <a:xfrm>
                    <a:off x="5807299" y="2273991"/>
                    <a:ext cx="1082040" cy="246221"/>
                  </a:xfrm>
                  <a:prstGeom prst="rect">
                    <a:avLst/>
                  </a:prstGeom>
                  <a:noFill/>
                  <a:ln>
                    <a:noFill/>
                  </a:ln>
                </p:spPr>
                <p:txBody>
                  <a:bodyPr wrap="square" rtlCol="0">
                    <a:spAutoFit/>
                  </a:bodyPr>
                  <a:lstStyle/>
                  <a:p>
                    <a:pPr algn="ctr"/>
                    <a:r>
                      <a:rPr lang="es-ES" sz="1000" dirty="0">
                        <a:latin typeface="Arial" panose="020B0604020202020204" pitchFamily="34" charset="0"/>
                        <a:cs typeface="Arial" panose="020B0604020202020204" pitchFamily="34" charset="0"/>
                      </a:rPr>
                      <a:t>+</a:t>
                    </a:r>
                  </a:p>
                </p:txBody>
              </p:sp>
              <p:grpSp>
                <p:nvGrpSpPr>
                  <p:cNvPr id="32" name="Grupo 31">
                    <a:extLst>
                      <a:ext uri="{FF2B5EF4-FFF2-40B4-BE49-F238E27FC236}">
                        <a16:creationId xmlns:a16="http://schemas.microsoft.com/office/drawing/2014/main" id="{39EFD224-560E-4FE0-B570-AF2116AFD43D}"/>
                      </a:ext>
                    </a:extLst>
                  </p:cNvPr>
                  <p:cNvGrpSpPr/>
                  <p:nvPr/>
                </p:nvGrpSpPr>
                <p:grpSpPr>
                  <a:xfrm>
                    <a:off x="2369821" y="1328846"/>
                    <a:ext cx="8152393" cy="2525904"/>
                    <a:chOff x="2369821" y="1328846"/>
                    <a:chExt cx="8152393" cy="2525904"/>
                  </a:xfrm>
                </p:grpSpPr>
                <p:sp>
                  <p:nvSpPr>
                    <p:cNvPr id="36" name="Cerrar llave 35">
                      <a:extLst>
                        <a:ext uri="{FF2B5EF4-FFF2-40B4-BE49-F238E27FC236}">
                          <a16:creationId xmlns:a16="http://schemas.microsoft.com/office/drawing/2014/main" id="{9E9AC6FC-194E-4232-964F-B27102A2FD01}"/>
                        </a:ext>
                      </a:extLst>
                    </p:cNvPr>
                    <p:cNvSpPr/>
                    <p:nvPr/>
                  </p:nvSpPr>
                  <p:spPr>
                    <a:xfrm>
                      <a:off x="5467801" y="1877158"/>
                      <a:ext cx="220982" cy="965556"/>
                    </a:xfrm>
                    <a:prstGeom prst="rightBrace">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38" name="Conector recto 37">
                      <a:extLst>
                        <a:ext uri="{FF2B5EF4-FFF2-40B4-BE49-F238E27FC236}">
                          <a16:creationId xmlns:a16="http://schemas.microsoft.com/office/drawing/2014/main" id="{5FBFA30E-3AAD-4F15-8853-94BA7CBC624D}"/>
                        </a:ext>
                      </a:extLst>
                    </p:cNvPr>
                    <p:cNvCxnSpPr>
                      <a:cxnSpLocks/>
                    </p:cNvCxnSpPr>
                    <p:nvPr/>
                  </p:nvCxnSpPr>
                  <p:spPr>
                    <a:xfrm>
                      <a:off x="3591941" y="1575067"/>
                      <a:ext cx="890" cy="9267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Grupo 44">
                      <a:extLst>
                        <a:ext uri="{FF2B5EF4-FFF2-40B4-BE49-F238E27FC236}">
                          <a16:creationId xmlns:a16="http://schemas.microsoft.com/office/drawing/2014/main" id="{A096444F-25D7-4F7E-9FA6-3AA39CC50EB2}"/>
                        </a:ext>
                      </a:extLst>
                    </p:cNvPr>
                    <p:cNvGrpSpPr/>
                    <p:nvPr/>
                  </p:nvGrpSpPr>
                  <p:grpSpPr>
                    <a:xfrm>
                      <a:off x="2369821" y="1328846"/>
                      <a:ext cx="8152393" cy="2525904"/>
                      <a:chOff x="2369821" y="1328846"/>
                      <a:chExt cx="8152393" cy="2525904"/>
                    </a:xfrm>
                  </p:grpSpPr>
                  <p:sp>
                    <p:nvSpPr>
                      <p:cNvPr id="46" name="CuadroTexto 45">
                        <a:extLst>
                          <a:ext uri="{FF2B5EF4-FFF2-40B4-BE49-F238E27FC236}">
                            <a16:creationId xmlns:a16="http://schemas.microsoft.com/office/drawing/2014/main" id="{72C0054F-FF3C-451D-B7A3-062A8AA817E7}"/>
                          </a:ext>
                        </a:extLst>
                      </p:cNvPr>
                      <p:cNvSpPr txBox="1"/>
                      <p:nvPr/>
                    </p:nvSpPr>
                    <p:spPr>
                      <a:xfrm>
                        <a:off x="2701292" y="2463691"/>
                        <a:ext cx="2766056"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Fractura del manubrio y del cuerpo esternal</a:t>
                        </a:r>
                        <a:endParaRPr lang="es-ES" sz="1000" dirty="0"/>
                      </a:p>
                    </p:txBody>
                  </p:sp>
                  <p:sp>
                    <p:nvSpPr>
                      <p:cNvPr id="48" name="CuadroTexto 47">
                        <a:extLst>
                          <a:ext uri="{FF2B5EF4-FFF2-40B4-BE49-F238E27FC236}">
                            <a16:creationId xmlns:a16="http://schemas.microsoft.com/office/drawing/2014/main" id="{20B0BA24-A2C3-4EB6-8EAB-7FE8EFBC884E}"/>
                          </a:ext>
                        </a:extLst>
                      </p:cNvPr>
                      <p:cNvSpPr txBox="1"/>
                      <p:nvPr/>
                    </p:nvSpPr>
                    <p:spPr>
                      <a:xfrm>
                        <a:off x="5696399" y="2029607"/>
                        <a:ext cx="1303841"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VOLET ANTERIOR</a:t>
                        </a:r>
                      </a:p>
                    </p:txBody>
                  </p:sp>
                  <p:sp>
                    <p:nvSpPr>
                      <p:cNvPr id="49" name="CuadroTexto 48">
                        <a:extLst>
                          <a:ext uri="{FF2B5EF4-FFF2-40B4-BE49-F238E27FC236}">
                            <a16:creationId xmlns:a16="http://schemas.microsoft.com/office/drawing/2014/main" id="{04546130-07AA-45A6-90F6-95355CB96E53}"/>
                          </a:ext>
                        </a:extLst>
                      </p:cNvPr>
                      <p:cNvSpPr txBox="1"/>
                      <p:nvPr/>
                    </p:nvSpPr>
                    <p:spPr>
                      <a:xfrm>
                        <a:off x="5696399" y="2477860"/>
                        <a:ext cx="1303841" cy="246221"/>
                      </a:xfrm>
                      <a:prstGeom prst="rect">
                        <a:avLst/>
                      </a:prstGeom>
                      <a:noFill/>
                      <a:ln>
                        <a:solidFill>
                          <a:schemeClr val="tx2"/>
                        </a:solidFill>
                      </a:ln>
                    </p:spPr>
                    <p:txBody>
                      <a:bodyPr wrap="square" rtlCol="0">
                        <a:spAutoFit/>
                      </a:bodyPr>
                      <a:lstStyle/>
                      <a:p>
                        <a:pPr algn="ctr"/>
                        <a:r>
                          <a:rPr lang="es-ES" sz="1000" dirty="0" err="1">
                            <a:latin typeface="Arial" panose="020B0604020202020204" pitchFamily="34" charset="0"/>
                            <a:cs typeface="Arial" panose="020B0604020202020204" pitchFamily="34" charset="0"/>
                          </a:rPr>
                          <a:t>Insuf</a:t>
                        </a:r>
                        <a:r>
                          <a:rPr lang="es-ES" sz="1000" dirty="0">
                            <a:latin typeface="Arial" panose="020B0604020202020204" pitchFamily="34" charset="0"/>
                            <a:cs typeface="Arial" panose="020B0604020202020204" pitchFamily="34" charset="0"/>
                          </a:rPr>
                          <a:t>. respiratoria</a:t>
                        </a:r>
                      </a:p>
                    </p:txBody>
                  </p:sp>
                  <p:sp>
                    <p:nvSpPr>
                      <p:cNvPr id="50" name="CuadroTexto 49">
                        <a:extLst>
                          <a:ext uri="{FF2B5EF4-FFF2-40B4-BE49-F238E27FC236}">
                            <a16:creationId xmlns:a16="http://schemas.microsoft.com/office/drawing/2014/main" id="{37EF7EEE-1F10-4EAC-8E86-F35526245DA9}"/>
                          </a:ext>
                        </a:extLst>
                      </p:cNvPr>
                      <p:cNvSpPr txBox="1"/>
                      <p:nvPr/>
                    </p:nvSpPr>
                    <p:spPr>
                      <a:xfrm>
                        <a:off x="7305260" y="2285617"/>
                        <a:ext cx="1082040"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Ingreso UCI</a:t>
                        </a:r>
                      </a:p>
                    </p:txBody>
                  </p:sp>
                  <p:sp>
                    <p:nvSpPr>
                      <p:cNvPr id="51" name="CuadroTexto 50">
                        <a:extLst>
                          <a:ext uri="{FF2B5EF4-FFF2-40B4-BE49-F238E27FC236}">
                            <a16:creationId xmlns:a16="http://schemas.microsoft.com/office/drawing/2014/main" id="{1C85B08B-41F9-4F31-93C2-56B542497A86}"/>
                          </a:ext>
                        </a:extLst>
                      </p:cNvPr>
                      <p:cNvSpPr txBox="1"/>
                      <p:nvPr/>
                    </p:nvSpPr>
                    <p:spPr>
                      <a:xfrm>
                        <a:off x="8570615" y="2285617"/>
                        <a:ext cx="792480"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IOT + VMI</a:t>
                        </a:r>
                      </a:p>
                    </p:txBody>
                  </p:sp>
                  <p:sp>
                    <p:nvSpPr>
                      <p:cNvPr id="52" name="CuadroTexto 51">
                        <a:extLst>
                          <a:ext uri="{FF2B5EF4-FFF2-40B4-BE49-F238E27FC236}">
                            <a16:creationId xmlns:a16="http://schemas.microsoft.com/office/drawing/2014/main" id="{F9AC3AA7-245F-4927-83E7-D81A24675663}"/>
                          </a:ext>
                        </a:extLst>
                      </p:cNvPr>
                      <p:cNvSpPr txBox="1"/>
                      <p:nvPr/>
                    </p:nvSpPr>
                    <p:spPr>
                      <a:xfrm>
                        <a:off x="9590186" y="2201840"/>
                        <a:ext cx="932028" cy="400110"/>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Tratamiento </a:t>
                        </a:r>
                      </a:p>
                      <a:p>
                        <a:pPr algn="ctr"/>
                        <a:r>
                          <a:rPr lang="es-ES" sz="1000" dirty="0">
                            <a:latin typeface="Arial" panose="020B0604020202020204" pitchFamily="34" charset="0"/>
                            <a:cs typeface="Arial" panose="020B0604020202020204" pitchFamily="34" charset="0"/>
                          </a:rPr>
                          <a:t>quirúrgico</a:t>
                        </a:r>
                      </a:p>
                    </p:txBody>
                  </p:sp>
                  <p:sp>
                    <p:nvSpPr>
                      <p:cNvPr id="53" name="CuadroTexto 52">
                        <a:extLst>
                          <a:ext uri="{FF2B5EF4-FFF2-40B4-BE49-F238E27FC236}">
                            <a16:creationId xmlns:a16="http://schemas.microsoft.com/office/drawing/2014/main" id="{6614D302-67C4-4AD3-B5C4-D6447F1C4770}"/>
                          </a:ext>
                        </a:extLst>
                      </p:cNvPr>
                      <p:cNvSpPr txBox="1"/>
                      <p:nvPr/>
                    </p:nvSpPr>
                    <p:spPr>
                      <a:xfrm>
                        <a:off x="8724316" y="3264870"/>
                        <a:ext cx="1797898"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Osteosíntesis costal anterior</a:t>
                        </a:r>
                      </a:p>
                    </p:txBody>
                  </p:sp>
                  <p:sp>
                    <p:nvSpPr>
                      <p:cNvPr id="54" name="CuadroTexto 53">
                        <a:extLst>
                          <a:ext uri="{FF2B5EF4-FFF2-40B4-BE49-F238E27FC236}">
                            <a16:creationId xmlns:a16="http://schemas.microsoft.com/office/drawing/2014/main" id="{24C3A2D5-1BC8-4BFB-84E2-30D003CBA2A1}"/>
                          </a:ext>
                        </a:extLst>
                      </p:cNvPr>
                      <p:cNvSpPr txBox="1"/>
                      <p:nvPr/>
                    </p:nvSpPr>
                    <p:spPr>
                      <a:xfrm>
                        <a:off x="6408183" y="2979650"/>
                        <a:ext cx="2174549" cy="400110"/>
                      </a:xfrm>
                      <a:prstGeom prst="rect">
                        <a:avLst/>
                      </a:prstGeom>
                      <a:solidFill>
                        <a:srgbClr val="D5DEE3"/>
                      </a:solid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2 barras para fijar la desinserción de los cartílagos </a:t>
                        </a:r>
                        <a:r>
                          <a:rPr lang="es-ES" sz="1000" dirty="0" err="1">
                            <a:latin typeface="Arial" panose="020B0604020202020204" pitchFamily="34" charset="0"/>
                            <a:cs typeface="Arial" panose="020B0604020202020204" pitchFamily="34" charset="0"/>
                          </a:rPr>
                          <a:t>costoesternales</a:t>
                        </a:r>
                        <a:endParaRPr lang="es-ES" sz="1000" dirty="0">
                          <a:latin typeface="Arial" panose="020B0604020202020204" pitchFamily="34" charset="0"/>
                          <a:cs typeface="Arial" panose="020B0604020202020204" pitchFamily="34" charset="0"/>
                        </a:endParaRPr>
                      </a:p>
                    </p:txBody>
                  </p:sp>
                  <p:sp>
                    <p:nvSpPr>
                      <p:cNvPr id="55" name="CuadroTexto 54">
                        <a:extLst>
                          <a:ext uri="{FF2B5EF4-FFF2-40B4-BE49-F238E27FC236}">
                            <a16:creationId xmlns:a16="http://schemas.microsoft.com/office/drawing/2014/main" id="{D94A4687-2A75-40F2-A8D8-2361A02FCFBC}"/>
                          </a:ext>
                        </a:extLst>
                      </p:cNvPr>
                      <p:cNvSpPr txBox="1"/>
                      <p:nvPr/>
                    </p:nvSpPr>
                    <p:spPr>
                      <a:xfrm>
                        <a:off x="6410019" y="3454640"/>
                        <a:ext cx="2174549" cy="400110"/>
                      </a:xfrm>
                      <a:prstGeom prst="rect">
                        <a:avLst/>
                      </a:prstGeom>
                      <a:solidFill>
                        <a:srgbClr val="D5DEE3"/>
                      </a:solid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Izado del esternón a las barras con puntos de alambre retroesternales</a:t>
                        </a:r>
                      </a:p>
                    </p:txBody>
                  </p:sp>
                  <p:sp>
                    <p:nvSpPr>
                      <p:cNvPr id="56" name="CuadroTexto 55">
                        <a:extLst>
                          <a:ext uri="{FF2B5EF4-FFF2-40B4-BE49-F238E27FC236}">
                            <a16:creationId xmlns:a16="http://schemas.microsoft.com/office/drawing/2014/main" id="{60878C1C-B26E-4C70-B9B2-86FDC33082D0}"/>
                          </a:ext>
                        </a:extLst>
                      </p:cNvPr>
                      <p:cNvSpPr txBox="1"/>
                      <p:nvPr/>
                    </p:nvSpPr>
                    <p:spPr>
                      <a:xfrm>
                        <a:off x="3001391" y="1328846"/>
                        <a:ext cx="1181100"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Varón de 64 años</a:t>
                        </a:r>
                      </a:p>
                    </p:txBody>
                  </p:sp>
                  <p:sp>
                    <p:nvSpPr>
                      <p:cNvPr id="57" name="CuadroTexto 56">
                        <a:extLst>
                          <a:ext uri="{FF2B5EF4-FFF2-40B4-BE49-F238E27FC236}">
                            <a16:creationId xmlns:a16="http://schemas.microsoft.com/office/drawing/2014/main" id="{1061FBE7-8975-4716-8868-E7A0D06C43F2}"/>
                          </a:ext>
                        </a:extLst>
                      </p:cNvPr>
                      <p:cNvSpPr txBox="1"/>
                      <p:nvPr/>
                    </p:nvSpPr>
                    <p:spPr>
                      <a:xfrm>
                        <a:off x="2369821" y="1665046"/>
                        <a:ext cx="2446020"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Politraumatismo por atropello de tractor</a:t>
                        </a:r>
                      </a:p>
                    </p:txBody>
                  </p:sp>
                  <p:sp>
                    <p:nvSpPr>
                      <p:cNvPr id="58" name="CuadroTexto 57">
                        <a:extLst>
                          <a:ext uri="{FF2B5EF4-FFF2-40B4-BE49-F238E27FC236}">
                            <a16:creationId xmlns:a16="http://schemas.microsoft.com/office/drawing/2014/main" id="{D1ACAD4D-0570-4C26-BDDD-4438D3EC4805}"/>
                          </a:ext>
                        </a:extLst>
                      </p:cNvPr>
                      <p:cNvSpPr txBox="1"/>
                      <p:nvPr/>
                    </p:nvSpPr>
                    <p:spPr>
                      <a:xfrm>
                        <a:off x="2701290" y="1998756"/>
                        <a:ext cx="2766059" cy="400110"/>
                      </a:xfrm>
                      <a:prstGeom prst="rect">
                        <a:avLst/>
                      </a:prstGeom>
                      <a:noFill/>
                      <a:ln>
                        <a:solidFill>
                          <a:schemeClr val="tx2"/>
                        </a:solidFill>
                      </a:ln>
                    </p:spPr>
                    <p:txBody>
                      <a:bodyPr wrap="square" rtlCol="0">
                        <a:spAutoFit/>
                      </a:bodyPr>
                      <a:lstStyle/>
                      <a:p>
                        <a:pPr algn="ctr"/>
                        <a:r>
                          <a:rPr lang="es-ES" sz="1000" b="0" i="0" u="none" strike="noStrike" baseline="0" dirty="0">
                            <a:latin typeface="Arial" panose="020B0604020202020204" pitchFamily="34" charset="0"/>
                            <a:cs typeface="Arial" panose="020B0604020202020204" pitchFamily="34" charset="0"/>
                          </a:rPr>
                          <a:t>Múltiples fracturas costales bilaterales con destrucción de los cartílagos </a:t>
                        </a:r>
                        <a:r>
                          <a:rPr lang="es-ES" sz="1000" b="0" i="0" u="none" strike="noStrike" baseline="0" dirty="0" err="1">
                            <a:latin typeface="Arial" panose="020B0604020202020204" pitchFamily="34" charset="0"/>
                            <a:cs typeface="Arial" panose="020B0604020202020204" pitchFamily="34" charset="0"/>
                          </a:rPr>
                          <a:t>costoesternales</a:t>
                        </a:r>
                        <a:endParaRPr lang="es-ES" sz="1000" dirty="0"/>
                      </a:p>
                    </p:txBody>
                  </p:sp>
                </p:grpSp>
              </p:grpSp>
            </p:grpSp>
          </p:grpSp>
          <p:grpSp>
            <p:nvGrpSpPr>
              <p:cNvPr id="65" name="Grupo 64">
                <a:extLst>
                  <a:ext uri="{FF2B5EF4-FFF2-40B4-BE49-F238E27FC236}">
                    <a16:creationId xmlns:a16="http://schemas.microsoft.com/office/drawing/2014/main" id="{64736797-72B7-4E4D-B249-9B0026653BC2}"/>
                  </a:ext>
                </a:extLst>
              </p:cNvPr>
              <p:cNvGrpSpPr/>
              <p:nvPr/>
            </p:nvGrpSpPr>
            <p:grpSpPr>
              <a:xfrm>
                <a:off x="873503" y="4366471"/>
                <a:ext cx="3060262" cy="1007630"/>
                <a:chOff x="6617935" y="5570331"/>
                <a:chExt cx="3060262" cy="1007630"/>
              </a:xfrm>
            </p:grpSpPr>
            <p:sp>
              <p:nvSpPr>
                <p:cNvPr id="66" name="CuadroTexto 65">
                  <a:extLst>
                    <a:ext uri="{FF2B5EF4-FFF2-40B4-BE49-F238E27FC236}">
                      <a16:creationId xmlns:a16="http://schemas.microsoft.com/office/drawing/2014/main" id="{AD4E6AAB-161E-47A4-B78C-E5B7E1A578B0}"/>
                    </a:ext>
                  </a:extLst>
                </p:cNvPr>
                <p:cNvSpPr txBox="1"/>
                <p:nvPr/>
              </p:nvSpPr>
              <p:spPr>
                <a:xfrm>
                  <a:off x="6779140" y="5912238"/>
                  <a:ext cx="1613589" cy="400110"/>
                </a:xfrm>
                <a:prstGeom prst="rect">
                  <a:avLst/>
                </a:prstGeom>
                <a:noFill/>
                <a:ln>
                  <a:solidFill>
                    <a:schemeClr val="tx2"/>
                  </a:solidFill>
                </a:ln>
              </p:spPr>
              <p:txBody>
                <a:bodyPr wrap="square" rtlCol="0">
                  <a:spAutoFit/>
                </a:bodyPr>
                <a:lstStyle/>
                <a:p>
                  <a:pPr algn="ctr"/>
                  <a:r>
                    <a:rPr lang="es-ES" sz="1000" b="0" i="0" u="none" strike="noStrike" baseline="0" dirty="0">
                      <a:latin typeface="Arial" panose="020B0604020202020204" pitchFamily="34" charset="0"/>
                      <a:cs typeface="Arial" panose="020B0604020202020204" pitchFamily="34" charset="0"/>
                    </a:rPr>
                    <a:t>Controles radiológicos dentro de la normalidad</a:t>
                  </a:r>
                  <a:endParaRPr lang="es-ES" sz="1000" dirty="0">
                    <a:latin typeface="Arial" panose="020B0604020202020204" pitchFamily="34" charset="0"/>
                    <a:cs typeface="Arial" panose="020B0604020202020204" pitchFamily="34" charset="0"/>
                  </a:endParaRPr>
                </a:p>
              </p:txBody>
            </p:sp>
            <p:sp>
              <p:nvSpPr>
                <p:cNvPr id="67" name="CuadroTexto 66">
                  <a:extLst>
                    <a:ext uri="{FF2B5EF4-FFF2-40B4-BE49-F238E27FC236}">
                      <a16:creationId xmlns:a16="http://schemas.microsoft.com/office/drawing/2014/main" id="{CA72B0B7-6AE5-45E8-91F2-DB7BF312AFFA}"/>
                    </a:ext>
                  </a:extLst>
                </p:cNvPr>
                <p:cNvSpPr txBox="1"/>
                <p:nvPr/>
              </p:nvSpPr>
              <p:spPr>
                <a:xfrm>
                  <a:off x="6617935" y="5570331"/>
                  <a:ext cx="1794700" cy="246221"/>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Buena mecánica ventilatoria</a:t>
                  </a:r>
                </a:p>
              </p:txBody>
            </p:sp>
            <p:sp>
              <p:nvSpPr>
                <p:cNvPr id="68" name="CuadroTexto 67">
                  <a:extLst>
                    <a:ext uri="{FF2B5EF4-FFF2-40B4-BE49-F238E27FC236}">
                      <a16:creationId xmlns:a16="http://schemas.microsoft.com/office/drawing/2014/main" id="{8B909C25-FE24-4514-BC03-9DDB0144CE3F}"/>
                    </a:ext>
                  </a:extLst>
                </p:cNvPr>
                <p:cNvSpPr txBox="1"/>
                <p:nvPr/>
              </p:nvSpPr>
              <p:spPr>
                <a:xfrm>
                  <a:off x="8596157" y="5691989"/>
                  <a:ext cx="1082040" cy="400110"/>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Estabilización pared torácica</a:t>
                  </a:r>
                </a:p>
              </p:txBody>
            </p:sp>
            <p:sp>
              <p:nvSpPr>
                <p:cNvPr id="69" name="CuadroTexto 68">
                  <a:extLst>
                    <a:ext uri="{FF2B5EF4-FFF2-40B4-BE49-F238E27FC236}">
                      <a16:creationId xmlns:a16="http://schemas.microsoft.com/office/drawing/2014/main" id="{1C476717-0BEB-46B8-9062-E2885D5BCCEB}"/>
                    </a:ext>
                  </a:extLst>
                </p:cNvPr>
                <p:cNvSpPr txBox="1"/>
                <p:nvPr/>
              </p:nvSpPr>
              <p:spPr>
                <a:xfrm>
                  <a:off x="8595508" y="6177851"/>
                  <a:ext cx="1082040" cy="400110"/>
                </a:xfrm>
                <a:prstGeom prst="rect">
                  <a:avLst/>
                </a:prstGeom>
                <a:noFill/>
                <a:ln>
                  <a:solidFill>
                    <a:schemeClr val="tx2"/>
                  </a:solidFill>
                </a:ln>
              </p:spPr>
              <p:txBody>
                <a:bodyPr wrap="square" rtlCol="0">
                  <a:spAutoFit/>
                </a:bodyPr>
                <a:lstStyle/>
                <a:p>
                  <a:pPr algn="ctr"/>
                  <a:r>
                    <a:rPr lang="es-ES" sz="1000" dirty="0">
                      <a:latin typeface="Arial" panose="020B0604020202020204" pitchFamily="34" charset="0"/>
                      <a:cs typeface="Arial" panose="020B0604020202020204" pitchFamily="34" charset="0"/>
                    </a:rPr>
                    <a:t>Extubación precoz (8º PO)</a:t>
                  </a:r>
                </a:p>
              </p:txBody>
            </p:sp>
          </p:grpSp>
        </p:grpSp>
        <p:cxnSp>
          <p:nvCxnSpPr>
            <p:cNvPr id="47" name="Conector recto 46">
              <a:extLst>
                <a:ext uri="{FF2B5EF4-FFF2-40B4-BE49-F238E27FC236}">
                  <a16:creationId xmlns:a16="http://schemas.microsoft.com/office/drawing/2014/main" id="{A9512C1B-2356-46F0-BA46-8A4A5A033197}"/>
                </a:ext>
              </a:extLst>
            </p:cNvPr>
            <p:cNvCxnSpPr>
              <a:stCxn id="68" idx="1"/>
              <a:endCxn id="67" idx="3"/>
            </p:cNvCxnSpPr>
            <p:nvPr/>
          </p:nvCxnSpPr>
          <p:spPr>
            <a:xfrm flipH="1" flipV="1">
              <a:off x="2668203" y="4489582"/>
              <a:ext cx="183522" cy="198602"/>
            </a:xfrm>
            <a:prstGeom prst="line">
              <a:avLst/>
            </a:prstGeom>
            <a:ln>
              <a:solidFill>
                <a:srgbClr val="455C6B"/>
              </a:solidFill>
            </a:ln>
          </p:spPr>
          <p:style>
            <a:lnRef idx="1">
              <a:schemeClr val="accent1"/>
            </a:lnRef>
            <a:fillRef idx="0">
              <a:schemeClr val="accent1"/>
            </a:fillRef>
            <a:effectRef idx="0">
              <a:schemeClr val="accent1"/>
            </a:effectRef>
            <a:fontRef idx="minor">
              <a:schemeClr val="tx1"/>
            </a:fontRef>
          </p:style>
        </p:cxnSp>
        <p:cxnSp>
          <p:nvCxnSpPr>
            <p:cNvPr id="78" name="Conector recto 77">
              <a:extLst>
                <a:ext uri="{FF2B5EF4-FFF2-40B4-BE49-F238E27FC236}">
                  <a16:creationId xmlns:a16="http://schemas.microsoft.com/office/drawing/2014/main" id="{336CB996-E3B3-4DAC-BEF8-DE141A84E568}"/>
                </a:ext>
              </a:extLst>
            </p:cNvPr>
            <p:cNvCxnSpPr>
              <a:stCxn id="68" idx="1"/>
              <a:endCxn id="66" idx="3"/>
            </p:cNvCxnSpPr>
            <p:nvPr/>
          </p:nvCxnSpPr>
          <p:spPr>
            <a:xfrm flipH="1">
              <a:off x="2648297" y="4688184"/>
              <a:ext cx="203428" cy="220249"/>
            </a:xfrm>
            <a:prstGeom prst="line">
              <a:avLst/>
            </a:prstGeom>
            <a:ln>
              <a:solidFill>
                <a:srgbClr val="455C6B"/>
              </a:solidFill>
            </a:ln>
          </p:spPr>
          <p:style>
            <a:lnRef idx="1">
              <a:schemeClr val="accent1"/>
            </a:lnRef>
            <a:fillRef idx="0">
              <a:schemeClr val="accent1"/>
            </a:fillRef>
            <a:effectRef idx="0">
              <a:schemeClr val="accent1"/>
            </a:effectRef>
            <a:fontRef idx="minor">
              <a:schemeClr val="tx1"/>
            </a:fontRef>
          </p:style>
        </p:cxnSp>
      </p:grpSp>
      <p:cxnSp>
        <p:nvCxnSpPr>
          <p:cNvPr id="80" name="Conector recto 79">
            <a:extLst>
              <a:ext uri="{FF2B5EF4-FFF2-40B4-BE49-F238E27FC236}">
                <a16:creationId xmlns:a16="http://schemas.microsoft.com/office/drawing/2014/main" id="{E1E2F0CA-4D1C-40F5-8258-8DA4DEB47F22}"/>
              </a:ext>
            </a:extLst>
          </p:cNvPr>
          <p:cNvCxnSpPr>
            <a:stCxn id="52" idx="2"/>
          </p:cNvCxnSpPr>
          <p:nvPr/>
        </p:nvCxnSpPr>
        <p:spPr>
          <a:xfrm>
            <a:off x="7902051" y="4178179"/>
            <a:ext cx="0" cy="678375"/>
          </a:xfrm>
          <a:prstGeom prst="line">
            <a:avLst/>
          </a:prstGeom>
          <a:ln>
            <a:solidFill>
              <a:srgbClr val="455C6B"/>
            </a:solidFill>
          </a:ln>
        </p:spPr>
        <p:style>
          <a:lnRef idx="1">
            <a:schemeClr val="accent1"/>
          </a:lnRef>
          <a:fillRef idx="0">
            <a:schemeClr val="accent1"/>
          </a:fillRef>
          <a:effectRef idx="0">
            <a:schemeClr val="accent1"/>
          </a:effectRef>
          <a:fontRef idx="minor">
            <a:schemeClr val="tx1"/>
          </a:fontRef>
        </p:style>
      </p:cxnSp>
      <p:cxnSp>
        <p:nvCxnSpPr>
          <p:cNvPr id="82" name="Conector recto 81">
            <a:extLst>
              <a:ext uri="{FF2B5EF4-FFF2-40B4-BE49-F238E27FC236}">
                <a16:creationId xmlns:a16="http://schemas.microsoft.com/office/drawing/2014/main" id="{5FE085AB-6C15-42DD-9895-8033FE58E74A}"/>
              </a:ext>
            </a:extLst>
          </p:cNvPr>
          <p:cNvCxnSpPr>
            <a:stCxn id="53" idx="1"/>
            <a:endCxn id="54" idx="3"/>
          </p:cNvCxnSpPr>
          <p:nvPr/>
        </p:nvCxnSpPr>
        <p:spPr>
          <a:xfrm flipH="1" flipV="1">
            <a:off x="6428583" y="4755934"/>
            <a:ext cx="141584" cy="208276"/>
          </a:xfrm>
          <a:prstGeom prst="line">
            <a:avLst/>
          </a:prstGeom>
          <a:ln>
            <a:solidFill>
              <a:srgbClr val="455C6B"/>
            </a:solidFill>
          </a:ln>
        </p:spPr>
        <p:style>
          <a:lnRef idx="1">
            <a:schemeClr val="accent1"/>
          </a:lnRef>
          <a:fillRef idx="0">
            <a:schemeClr val="accent1"/>
          </a:fillRef>
          <a:effectRef idx="0">
            <a:schemeClr val="accent1"/>
          </a:effectRef>
          <a:fontRef idx="minor">
            <a:schemeClr val="tx1"/>
          </a:fontRef>
        </p:style>
      </p:cxnSp>
      <p:cxnSp>
        <p:nvCxnSpPr>
          <p:cNvPr id="84" name="Conector recto 83">
            <a:extLst>
              <a:ext uri="{FF2B5EF4-FFF2-40B4-BE49-F238E27FC236}">
                <a16:creationId xmlns:a16="http://schemas.microsoft.com/office/drawing/2014/main" id="{A38484AF-42B6-408D-AD19-6C8486900FF6}"/>
              </a:ext>
            </a:extLst>
          </p:cNvPr>
          <p:cNvCxnSpPr>
            <a:endCxn id="55" idx="3"/>
          </p:cNvCxnSpPr>
          <p:nvPr/>
        </p:nvCxnSpPr>
        <p:spPr>
          <a:xfrm flipH="1">
            <a:off x="6430419" y="4979504"/>
            <a:ext cx="139748" cy="251420"/>
          </a:xfrm>
          <a:prstGeom prst="line">
            <a:avLst/>
          </a:prstGeom>
          <a:ln>
            <a:solidFill>
              <a:srgbClr val="455C6B"/>
            </a:solidFill>
          </a:ln>
        </p:spPr>
        <p:style>
          <a:lnRef idx="1">
            <a:schemeClr val="accent1"/>
          </a:lnRef>
          <a:fillRef idx="0">
            <a:schemeClr val="accent1"/>
          </a:fillRef>
          <a:effectRef idx="0">
            <a:schemeClr val="accent1"/>
          </a:effectRef>
          <a:fontRef idx="minor">
            <a:schemeClr val="tx1"/>
          </a:fontRef>
        </p:style>
      </p:cxnSp>
      <p:sp>
        <p:nvSpPr>
          <p:cNvPr id="64" name="Rectángulo 63">
            <a:extLst>
              <a:ext uri="{FF2B5EF4-FFF2-40B4-BE49-F238E27FC236}">
                <a16:creationId xmlns:a16="http://schemas.microsoft.com/office/drawing/2014/main" id="{1DAD0234-E6C5-4463-9AF6-E75092B3ADE2}"/>
              </a:ext>
            </a:extLst>
          </p:cNvPr>
          <p:cNvSpPr/>
          <p:nvPr/>
        </p:nvSpPr>
        <p:spPr>
          <a:xfrm>
            <a:off x="119263" y="1373504"/>
            <a:ext cx="8341200" cy="216000"/>
          </a:xfrm>
          <a:prstGeom prst="rect">
            <a:avLst/>
          </a:prstGeom>
          <a:solidFill>
            <a:srgbClr val="455C6B"/>
          </a:solidFill>
          <a:ln>
            <a:solidFill>
              <a:srgbClr val="455C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500" dirty="0">
                <a:latin typeface="Arial" panose="020B0604020202020204" pitchFamily="34" charset="0"/>
                <a:cs typeface="Arial" panose="020B0604020202020204" pitchFamily="34" charset="0"/>
              </a:rPr>
              <a:t>Introducción</a:t>
            </a:r>
          </a:p>
        </p:txBody>
      </p:sp>
    </p:spTree>
    <p:extLst>
      <p:ext uri="{BB962C8B-B14F-4D97-AF65-F5344CB8AC3E}">
        <p14:creationId xmlns:p14="http://schemas.microsoft.com/office/powerpoint/2010/main" val="20611951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TotalTime>
  <Words>233</Words>
  <Application>Microsoft Office PowerPoint</Application>
  <PresentationFormat>Panorámica</PresentationFormat>
  <Paragraphs>29</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Fijación con barras de osteosíntesis costoesternal para el manejo del tórax inestable anterior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Fijación con barras de osteosíntesis costoesternal para el manejo del tórax inestable anterior</dc:title>
  <dc:creator>Mireia</dc:creator>
  <cp:lastModifiedBy>Mireia</cp:lastModifiedBy>
  <cp:revision>21</cp:revision>
  <dcterms:created xsi:type="dcterms:W3CDTF">2022-03-20T11:54:41Z</dcterms:created>
  <dcterms:modified xsi:type="dcterms:W3CDTF">2022-04-07T05:30:46Z</dcterms:modified>
</cp:coreProperties>
</file>