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CE1"/>
    <a:srgbClr val="45B7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43B04D-F84A-47F9-9B92-2FE2B87832F4}" v="2" dt="2022-04-07T15:22:34.4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60"/>
  </p:normalViewPr>
  <p:slideViewPr>
    <p:cSldViewPr>
      <p:cViewPr varScale="1">
        <p:scale>
          <a:sx n="83" d="100"/>
          <a:sy n="83" d="100"/>
        </p:scale>
        <p:origin x="800" y="6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093E8CD-0EB6-44E9-A850-B7BC9D8087A3}"/>
              </a:ext>
            </a:extLst>
          </p:cNvPr>
          <p:cNvSpPr txBox="1"/>
          <p:nvPr/>
        </p:nvSpPr>
        <p:spPr>
          <a:xfrm>
            <a:off x="1829286" y="32640"/>
            <a:ext cx="62646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Quiste Hidatídico. Presentación de un caso</a:t>
            </a:r>
          </a:p>
        </p:txBody>
      </p:sp>
      <p:sp>
        <p:nvSpPr>
          <p:cNvPr id="4" name="5 CuadroTexto">
            <a:extLst>
              <a:ext uri="{FF2B5EF4-FFF2-40B4-BE49-F238E27FC236}">
                <a16:creationId xmlns:a16="http://schemas.microsoft.com/office/drawing/2014/main" id="{DBC54D5D-4F07-4B25-8DD9-E5F99D2C20BB}"/>
              </a:ext>
            </a:extLst>
          </p:cNvPr>
          <p:cNvSpPr txBox="1"/>
          <p:nvPr/>
        </p:nvSpPr>
        <p:spPr>
          <a:xfrm>
            <a:off x="1050018" y="388332"/>
            <a:ext cx="7632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800" b="0" i="0" dirty="0">
                <a:solidFill>
                  <a:srgbClr val="22222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M.E. Solís Serván</a:t>
            </a:r>
            <a:r>
              <a:rPr lang="es-ES" sz="8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 </a:t>
            </a:r>
            <a:r>
              <a:rPr lang="es-ES" sz="800" b="0" i="0" dirty="0">
                <a:solidFill>
                  <a:srgbClr val="22222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 Sánchez Matas</a:t>
            </a:r>
            <a:r>
              <a:rPr lang="es-ES" sz="8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s-ES" sz="800" b="0" i="0" dirty="0">
                <a:solidFill>
                  <a:srgbClr val="22222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S. Monge Blanco</a:t>
            </a:r>
            <a:r>
              <a:rPr lang="es-ES" sz="800" b="0" i="0" baseline="30000" dirty="0">
                <a:solidFill>
                  <a:srgbClr val="22222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s-ES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J.L. López Villalobos</a:t>
            </a:r>
            <a:r>
              <a:rPr lang="es-ES" sz="8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es-ES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F. Gómez García</a:t>
            </a:r>
            <a:r>
              <a:rPr lang="es-ES" sz="8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r>
              <a:rPr lang="es-ES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, </a:t>
            </a:r>
            <a:r>
              <a:rPr lang="es-ES" sz="800" b="0" i="0" dirty="0">
                <a:solidFill>
                  <a:srgbClr val="22222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M. Congregado Loscertales</a:t>
            </a:r>
            <a:r>
              <a:rPr lang="es-ES" sz="800" b="0" i="0" baseline="30000" dirty="0">
                <a:solidFill>
                  <a:srgbClr val="22222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  <a:endParaRPr lang="es-ES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s-ES" sz="800" b="0" i="0" dirty="0">
                <a:solidFill>
                  <a:srgbClr val="22222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R.M. Barroso Peñalver</a:t>
            </a:r>
            <a:r>
              <a:rPr lang="es-ES" sz="8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r>
            <a:r>
              <a:rPr lang="es-ES" sz="800" b="0" i="0" dirty="0">
                <a:solidFill>
                  <a:srgbClr val="22222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J. de la Cruz Lozano</a:t>
            </a:r>
            <a:r>
              <a:rPr lang="es-ES" sz="8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</a:t>
            </a:r>
            <a:r>
              <a:rPr lang="es-ES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A.I. Blanco Orozco</a:t>
            </a:r>
            <a:r>
              <a:rPr lang="es-ES" sz="8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  <a:endParaRPr lang="es-ES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s-ES" sz="8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Servicio de Cirugía Torácica. Hospital Universitario Virgen del Rocío. Sevilla</a:t>
            </a:r>
          </a:p>
          <a:p>
            <a:pPr algn="ctr"/>
            <a:r>
              <a:rPr lang="es-ES" sz="8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Servicio de Anatomía Patológica. Hospital Universitario Virgen del Rocío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69B4F8B9-57AB-44CD-9517-C2CFD72E3F2C}"/>
              </a:ext>
            </a:extLst>
          </p:cNvPr>
          <p:cNvCxnSpPr>
            <a:cxnSpLocks/>
          </p:cNvCxnSpPr>
          <p:nvPr/>
        </p:nvCxnSpPr>
        <p:spPr>
          <a:xfrm>
            <a:off x="370227" y="919859"/>
            <a:ext cx="8403546" cy="0"/>
          </a:xfrm>
          <a:prstGeom prst="line">
            <a:avLst/>
          </a:prstGeom>
          <a:ln>
            <a:solidFill>
              <a:srgbClr val="45B7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FDDD92AB-F596-42F3-95F7-43234C9BB818}"/>
              </a:ext>
            </a:extLst>
          </p:cNvPr>
          <p:cNvSpPr txBox="1"/>
          <p:nvPr/>
        </p:nvSpPr>
        <p:spPr>
          <a:xfrm>
            <a:off x="284485" y="2462878"/>
            <a:ext cx="580754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Metodología: </a:t>
            </a:r>
          </a:p>
          <a:p>
            <a:pPr algn="just"/>
            <a:r>
              <a:rPr lang="es-ES" sz="1000" b="0" i="0" dirty="0">
                <a:solidFill>
                  <a:srgbClr val="22222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Paciente varón 33 años de origen marroquí con clínica de neumonía e imágenes compatibles con quiste hidatídico pulmonar. A nivel pulmonar la mayoría de casos son asintomáticos pudiéndose manifestar en forma de tos, hemoptisis o vómica. Inicialmente la sospecha diagnóstica se base en los antecedentes epidemiológicos y pruebas de imágenes compatibles.</a:t>
            </a:r>
          </a:p>
          <a:p>
            <a:pPr algn="just"/>
            <a:r>
              <a:rPr lang="es-ES" sz="1000" b="0" i="0" dirty="0">
                <a:solidFill>
                  <a:srgbClr val="22222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TAC tórax del paciente confirmaba la presencia de lesión quística de 7 cm en segmento apical de LID formando el "signo del camalote" o "nenúfar" compatible con quiste hidatídico transicional. Los quistes pulmonares de hasta 5 cm sin complicaciones se abordan inicialmente con tratamiento médico en caso de necesitar actuación quirúrgica la vía de abordaje será aquella que asegure la mínima probabilidad de rotura del mismo. </a:t>
            </a:r>
          </a:p>
          <a:p>
            <a:pPr algn="just"/>
            <a:r>
              <a:rPr lang="es-ES" sz="1000" b="0" i="0" dirty="0">
                <a:solidFill>
                  <a:srgbClr val="22222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nuestro paciente el procedimiento principal realizado fue la toracotomía posterolateral por 5º espacio y costectomía de 5º arco costal para mejorar la visualización del campo quirúrgico. </a:t>
            </a:r>
          </a:p>
          <a:p>
            <a:pPr algn="just"/>
            <a:r>
              <a:rPr lang="es-ES" sz="1000" b="0" i="0" dirty="0">
                <a:solidFill>
                  <a:srgbClr val="22222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Tras la liberación e independización de la cisura posterior y media así como liberación del plano venoso, arterial y bronquial se consiguió realizar la lobectomía sin apertura del quiste.</a:t>
            </a:r>
          </a:p>
          <a:p>
            <a:pPr algn="just"/>
            <a:endParaRPr lang="es-ES" sz="1000" b="0" i="0" dirty="0">
              <a:solidFill>
                <a:srgbClr val="222222"/>
              </a:solidFill>
              <a:effectLst/>
              <a:latin typeface="+mj-lt"/>
            </a:endParaRPr>
          </a:p>
          <a:p>
            <a:pPr algn="just"/>
            <a:endParaRPr lang="es-ES" sz="10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CC3D258-A5C3-44EA-B630-43FCFF2F2026}"/>
              </a:ext>
            </a:extLst>
          </p:cNvPr>
          <p:cNvSpPr txBox="1"/>
          <p:nvPr/>
        </p:nvSpPr>
        <p:spPr>
          <a:xfrm>
            <a:off x="285491" y="1013690"/>
            <a:ext cx="5783008" cy="1323439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Introducción: </a:t>
            </a:r>
          </a:p>
          <a:p>
            <a:pPr algn="just"/>
            <a:r>
              <a:rPr lang="es-ES" sz="1000" b="0" i="0" dirty="0">
                <a:solidFill>
                  <a:srgbClr val="22222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hidatidosis pulmonar es una enfermedad poco frecuente en nuestro medio producida por la infestación larvaria de </a:t>
            </a:r>
            <a:r>
              <a:rPr lang="es-ES" sz="1000" b="0" i="0" dirty="0" err="1">
                <a:solidFill>
                  <a:srgbClr val="22222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Equinoccocus</a:t>
            </a:r>
            <a:r>
              <a:rPr lang="es-ES" sz="1000" b="0" i="0" dirty="0">
                <a:solidFill>
                  <a:srgbClr val="22222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000" b="0" i="0" dirty="0" err="1">
                <a:solidFill>
                  <a:srgbClr val="22222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Granulosus</a:t>
            </a:r>
            <a:r>
              <a:rPr lang="es-ES" sz="1000" b="0" i="0" dirty="0">
                <a:solidFill>
                  <a:srgbClr val="22222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Su ciclo vital incluye perros, ovejas y otros animales especialmente relacionados con ámbito rural y condiciones higiénicas precarias. Debido a su lento crecimiento el diagnóstico se realiza en edad adulta habitualmente debido a las complicaciones clínicas provocadas por el efecto masa del quiste, sobreinfección o anafilaxia secundaria a su ruptura. El abordaje terapéutico se realiza mediante antiparasitarios, drenaje percutáneo y cirugía en función de la clínica del paciente.</a:t>
            </a:r>
            <a:endParaRPr lang="es-E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3" name="Imagen 12" descr="Imagen que contiene radiografía, viendo, hombre, par&#10;&#10;Descripción generada automáticamente">
            <a:extLst>
              <a:ext uri="{FF2B5EF4-FFF2-40B4-BE49-F238E27FC236}">
                <a16:creationId xmlns:a16="http://schemas.microsoft.com/office/drawing/2014/main" id="{B5FEED63-99DF-4B72-95B6-93689FF616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976542"/>
            <a:ext cx="2759755" cy="2298981"/>
          </a:xfrm>
          <a:prstGeom prst="rect">
            <a:avLst/>
          </a:prstGeom>
        </p:spPr>
      </p:pic>
      <p:pic>
        <p:nvPicPr>
          <p:cNvPr id="17" name="Imagen 16" descr="Imagen en blanco y negro de un reloj&#10;&#10;Descripción generada automáticamente con confianza media">
            <a:extLst>
              <a:ext uri="{FF2B5EF4-FFF2-40B4-BE49-F238E27FC236}">
                <a16:creationId xmlns:a16="http://schemas.microsoft.com/office/drawing/2014/main" id="{69FC11CB-B6EE-4EBF-84B1-314D30F624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3" y="3054937"/>
            <a:ext cx="2759755" cy="1888584"/>
          </a:xfrm>
          <a:prstGeom prst="rect">
            <a:avLst/>
          </a:prstGeom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784CBE4F-0F94-4265-8186-B443BDA157D5}"/>
              </a:ext>
            </a:extLst>
          </p:cNvPr>
          <p:cNvSpPr/>
          <p:nvPr/>
        </p:nvSpPr>
        <p:spPr>
          <a:xfrm>
            <a:off x="284485" y="4717287"/>
            <a:ext cx="4417797" cy="256184"/>
          </a:xfrm>
          <a:prstGeom prst="rect">
            <a:avLst/>
          </a:prstGeom>
          <a:solidFill>
            <a:srgbClr val="EEECE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0AB4A5F0-D063-4BD1-8A6C-1A33E1F00E38}"/>
              </a:ext>
            </a:extLst>
          </p:cNvPr>
          <p:cNvSpPr txBox="1"/>
          <p:nvPr/>
        </p:nvSpPr>
        <p:spPr>
          <a:xfrm>
            <a:off x="309944" y="4722934"/>
            <a:ext cx="7298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0" i="0" dirty="0">
                <a:solidFill>
                  <a:srgbClr val="22222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Lobectomía inferior derecha + exéresis costal + linfadenectomía </a:t>
            </a:r>
            <a:r>
              <a:rPr lang="es-ES" sz="1000" b="0" i="0" dirty="0" err="1">
                <a:solidFill>
                  <a:srgbClr val="22222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subcarinal</a:t>
            </a:r>
            <a:r>
              <a:rPr lang="es-ES" sz="1000" b="0" i="0" dirty="0">
                <a:solidFill>
                  <a:srgbClr val="22222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endParaRPr lang="es-E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BFE4712-42CB-44DF-B498-F31E69A737DD}"/>
              </a:ext>
            </a:extLst>
          </p:cNvPr>
          <p:cNvSpPr txBox="1"/>
          <p:nvPr/>
        </p:nvSpPr>
        <p:spPr>
          <a:xfrm>
            <a:off x="560759" y="1709976"/>
            <a:ext cx="46805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Resultados: </a:t>
            </a:r>
          </a:p>
          <a:p>
            <a:pPr algn="just"/>
            <a:r>
              <a:rPr lang="es-ES" sz="1000" b="0" i="0" dirty="0">
                <a:solidFill>
                  <a:srgbClr val="22222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postoperatorio fue favorable, retirándose el drenaje pleural a las 48 horas seguido de alta con seguimiento ambulatorio.</a:t>
            </a:r>
          </a:p>
          <a:p>
            <a:pPr algn="just"/>
            <a:r>
              <a:rPr lang="es-ES" sz="1000" b="0" i="0" dirty="0">
                <a:solidFill>
                  <a:srgbClr val="22222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resultados de anatomía patológica confirmaban la sospecha diagnóstica de quiste hidatídico.</a:t>
            </a:r>
          </a:p>
          <a:p>
            <a:pPr algn="just"/>
            <a:endParaRPr lang="es-ES" sz="10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94173E4-D73B-40AA-84DB-BE64623500D8}"/>
              </a:ext>
            </a:extLst>
          </p:cNvPr>
          <p:cNvSpPr txBox="1"/>
          <p:nvPr/>
        </p:nvSpPr>
        <p:spPr>
          <a:xfrm>
            <a:off x="1734094" y="0"/>
            <a:ext cx="62646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Quiste Hidatídico. Presentación de un caso</a:t>
            </a:r>
          </a:p>
        </p:txBody>
      </p:sp>
      <p:sp>
        <p:nvSpPr>
          <p:cNvPr id="4" name="5 CuadroTexto">
            <a:extLst>
              <a:ext uri="{FF2B5EF4-FFF2-40B4-BE49-F238E27FC236}">
                <a16:creationId xmlns:a16="http://schemas.microsoft.com/office/drawing/2014/main" id="{81883CB9-127C-4172-9BCC-0310C4CB6A1B}"/>
              </a:ext>
            </a:extLst>
          </p:cNvPr>
          <p:cNvSpPr txBox="1"/>
          <p:nvPr/>
        </p:nvSpPr>
        <p:spPr>
          <a:xfrm>
            <a:off x="1043610" y="335084"/>
            <a:ext cx="7632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800" b="0" i="0" dirty="0">
                <a:solidFill>
                  <a:srgbClr val="22222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M.E. Solís Serván</a:t>
            </a:r>
            <a:r>
              <a:rPr lang="es-ES" sz="8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 </a:t>
            </a:r>
            <a:r>
              <a:rPr lang="es-ES" sz="800" b="0" i="0" dirty="0">
                <a:solidFill>
                  <a:srgbClr val="22222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 Sánchez Matas</a:t>
            </a:r>
            <a:r>
              <a:rPr lang="es-ES" sz="8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s-ES" sz="800" b="0" i="0" dirty="0">
                <a:solidFill>
                  <a:srgbClr val="22222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S. Monge Blanco</a:t>
            </a:r>
            <a:r>
              <a:rPr lang="es-ES" sz="800" b="0" i="0" baseline="30000" dirty="0">
                <a:solidFill>
                  <a:srgbClr val="22222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s-ES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J.L. López Villalobos</a:t>
            </a:r>
            <a:r>
              <a:rPr lang="es-ES" sz="8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es-ES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F. Gómez García</a:t>
            </a:r>
            <a:r>
              <a:rPr lang="es-ES" sz="8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r>
              <a:rPr lang="es-ES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, </a:t>
            </a:r>
            <a:r>
              <a:rPr lang="es-ES" sz="800" b="0" i="0" dirty="0">
                <a:solidFill>
                  <a:srgbClr val="22222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M. Congregado Loscertales</a:t>
            </a:r>
            <a:r>
              <a:rPr lang="es-ES" sz="800" b="0" i="0" baseline="30000" dirty="0">
                <a:solidFill>
                  <a:srgbClr val="22222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  <a:endParaRPr lang="es-ES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s-ES" sz="800" b="0" i="0" dirty="0">
                <a:solidFill>
                  <a:srgbClr val="22222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R.M. Barroso Peñalver</a:t>
            </a:r>
            <a:r>
              <a:rPr lang="es-ES" sz="8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r>
            <a:r>
              <a:rPr lang="es-ES" sz="800" b="0" i="0" dirty="0">
                <a:solidFill>
                  <a:srgbClr val="22222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J. de la Cruz Lozano</a:t>
            </a:r>
            <a:r>
              <a:rPr lang="es-ES" sz="8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</a:t>
            </a:r>
            <a:r>
              <a:rPr lang="es-ES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A.I. Blanco Orozco</a:t>
            </a:r>
            <a:r>
              <a:rPr lang="es-ES" sz="8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  <a:endParaRPr lang="es-ES" sz="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s-ES" sz="8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Servicio de Cirugía Torácica. Hospital Universitario Virgen del Rocío. Sevilla</a:t>
            </a:r>
          </a:p>
          <a:p>
            <a:pPr algn="ctr"/>
            <a:r>
              <a:rPr lang="es-ES" sz="8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Servicio de Anatomía Patológica. Hospital Universitario Virgen del Rocío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2F2EA6B0-E3AA-4A36-8ED9-D80075361E5D}"/>
              </a:ext>
            </a:extLst>
          </p:cNvPr>
          <p:cNvCxnSpPr>
            <a:cxnSpLocks/>
          </p:cNvCxnSpPr>
          <p:nvPr/>
        </p:nvCxnSpPr>
        <p:spPr>
          <a:xfrm>
            <a:off x="370227" y="919859"/>
            <a:ext cx="8403546" cy="0"/>
          </a:xfrm>
          <a:prstGeom prst="line">
            <a:avLst/>
          </a:prstGeom>
          <a:ln>
            <a:solidFill>
              <a:srgbClr val="45B7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id="{550A7DD3-40B7-40B5-8500-07AAD4B84F82}"/>
              </a:ext>
            </a:extLst>
          </p:cNvPr>
          <p:cNvSpPr txBox="1"/>
          <p:nvPr/>
        </p:nvSpPr>
        <p:spPr>
          <a:xfrm>
            <a:off x="563932" y="3219822"/>
            <a:ext cx="4680520" cy="861774"/>
          </a:xfrm>
          <a:prstGeom prst="rect">
            <a:avLst/>
          </a:prstGeom>
          <a:solidFill>
            <a:schemeClr val="bg2"/>
          </a:solidFill>
          <a:ln w="6350">
            <a:solidFill>
              <a:schemeClr val="accent1"/>
            </a:solidFill>
            <a:prstDash val="solid"/>
          </a:ln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Conclusiones: </a:t>
            </a:r>
          </a:p>
          <a:p>
            <a:pPr algn="just"/>
            <a:r>
              <a:rPr lang="es-ES" sz="1000" b="0" i="0" dirty="0">
                <a:solidFill>
                  <a:srgbClr val="22222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manifestación pulmonar es rara siendo su manejo complejo requiriendo clásicamente un abordaje quirúrgico el cual garantice la integridad del quiste. Algunos autores abogan por un abordaje videotoracoscópico más recientemente.</a:t>
            </a:r>
            <a:endParaRPr lang="es-E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 descr="Imagen que contiene tabla, cubierto, puesto, fruta&#10;&#10;Descripción generada automáticamente">
            <a:extLst>
              <a:ext uri="{FF2B5EF4-FFF2-40B4-BE49-F238E27FC236}">
                <a16:creationId xmlns:a16="http://schemas.microsoft.com/office/drawing/2014/main" id="{C4B997F0-BC06-450C-8C9D-30A8449592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9001" y="1851670"/>
            <a:ext cx="3234585" cy="207738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531</Words>
  <Application>Microsoft Office PowerPoint</Application>
  <PresentationFormat>Presentación en pantalla (16:9)</PresentationFormat>
  <Paragraphs>23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Tahoma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Maru</cp:lastModifiedBy>
  <cp:revision>3</cp:revision>
  <dcterms:created xsi:type="dcterms:W3CDTF">2022-01-11T08:55:46Z</dcterms:created>
  <dcterms:modified xsi:type="dcterms:W3CDTF">2022-04-07T15:39:13Z</dcterms:modified>
</cp:coreProperties>
</file>