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01" autoAdjust="0"/>
    <p:restoredTop sz="94660"/>
  </p:normalViewPr>
  <p:slideViewPr>
    <p:cSldViewPr>
      <p:cViewPr varScale="1">
        <p:scale>
          <a:sx n="147" d="100"/>
          <a:sy n="147" d="100"/>
        </p:scale>
        <p:origin x="-906" y="-96"/>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07/03/2022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07/03/2022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07/03/2022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1D046E52-A9FF-4E94-87B6-F8A38C2CA7DB}" type="datetimeFigureOut">
              <a:rPr lang="es-ES" smtClean="0"/>
              <a:pPr/>
              <a:t>07/03/2022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1D046E52-A9FF-4E94-87B6-F8A38C2CA7DB}" type="datetimeFigureOut">
              <a:rPr lang="es-ES" smtClean="0"/>
              <a:pPr/>
              <a:t>07/03/2022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1D046E52-A9FF-4E94-87B6-F8A38C2CA7DB}" type="datetimeFigureOut">
              <a:rPr lang="es-ES" smtClean="0"/>
              <a:pPr/>
              <a:t>07/03/2022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07/03/2022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07/03/2022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07/03/2022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07/03/2022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07/03/2022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07/03/2022</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483518"/>
            <a:ext cx="8424936" cy="923330"/>
          </a:xfrm>
          <a:prstGeom prst="rect">
            <a:avLst/>
          </a:prstGeom>
        </p:spPr>
        <p:txBody>
          <a:bodyPr wrap="square">
            <a:spAutoFit/>
          </a:bodyPr>
          <a:lstStyle/>
          <a:p>
            <a:pPr algn="ctr"/>
            <a:endParaRPr lang="es-ES" sz="1200" b="1" dirty="0" smtClean="0">
              <a:latin typeface="Arial" pitchFamily="34" charset="0"/>
              <a:cs typeface="Arial" pitchFamily="34" charset="0"/>
            </a:endParaRPr>
          </a:p>
          <a:p>
            <a:pPr algn="ctr"/>
            <a:r>
              <a:rPr lang="es-ES" sz="1200" b="1" dirty="0" smtClean="0">
                <a:latin typeface="Arial" pitchFamily="34" charset="0"/>
                <a:cs typeface="Arial" pitchFamily="34" charset="0"/>
              </a:rPr>
              <a:t>EFECTIVIDAD EN LA MEJORA DE LA TÉCNICA INHALATORIA CON UN PROGRAMA DE ADIESTRAMIENTO INDIVIDUALIZADO DE INHALADORES EN PACIENTES CON EPOC Y ASMA</a:t>
            </a:r>
          </a:p>
          <a:p>
            <a:pPr algn="ctr"/>
            <a:r>
              <a:rPr lang="es-ES" altLang="es-ES" sz="900" dirty="0" smtClean="0">
                <a:solidFill>
                  <a:schemeClr val="bg1">
                    <a:lumMod val="50000"/>
                  </a:schemeClr>
                </a:solidFill>
              </a:rPr>
              <a:t>Sección </a:t>
            </a:r>
            <a:r>
              <a:rPr lang="es-ES" altLang="es-ES" sz="900" dirty="0" smtClean="0">
                <a:solidFill>
                  <a:schemeClr val="bg1">
                    <a:lumMod val="50000"/>
                  </a:schemeClr>
                </a:solidFill>
              </a:rPr>
              <a:t>De Neumología. Hospital Universitario Morales </a:t>
            </a:r>
            <a:r>
              <a:rPr lang="es-ES" altLang="es-ES" sz="900" dirty="0" smtClean="0">
                <a:solidFill>
                  <a:schemeClr val="bg1">
                    <a:lumMod val="50000"/>
                  </a:schemeClr>
                </a:solidFill>
              </a:rPr>
              <a:t>Meseguer.</a:t>
            </a:r>
          </a:p>
          <a:p>
            <a:pPr algn="ctr"/>
            <a:r>
              <a:rPr lang="es-ES" altLang="es-ES" sz="800" dirty="0" smtClean="0">
                <a:solidFill>
                  <a:schemeClr val="bg1">
                    <a:lumMod val="50000"/>
                  </a:schemeClr>
                </a:solidFill>
              </a:rPr>
              <a:t>Mercedes </a:t>
            </a:r>
            <a:r>
              <a:rPr lang="es-ES" altLang="es-ES" sz="800" dirty="0" err="1" smtClean="0">
                <a:solidFill>
                  <a:schemeClr val="bg1">
                    <a:lumMod val="50000"/>
                  </a:schemeClr>
                </a:solidFill>
              </a:rPr>
              <a:t>Garci</a:t>
            </a:r>
            <a:r>
              <a:rPr lang="es-ES" altLang="es-ES" sz="800" dirty="0" smtClean="0">
                <a:solidFill>
                  <a:schemeClr val="bg1">
                    <a:lumMod val="50000"/>
                  </a:schemeClr>
                </a:solidFill>
              </a:rPr>
              <a:t>-Varela Olea </a:t>
            </a:r>
            <a:r>
              <a:rPr lang="es-ES" altLang="es-ES" sz="800" dirty="0" smtClean="0">
                <a:solidFill>
                  <a:schemeClr val="bg1">
                    <a:lumMod val="50000"/>
                  </a:schemeClr>
                </a:solidFill>
              </a:rPr>
              <a:t>, </a:t>
            </a:r>
            <a:r>
              <a:rPr lang="ca-ES" sz="800" dirty="0" err="1" smtClean="0">
                <a:solidFill>
                  <a:schemeClr val="bg1">
                    <a:lumMod val="50000"/>
                  </a:schemeClr>
                </a:solidFill>
              </a:rPr>
              <a:t>M.José</a:t>
            </a:r>
            <a:r>
              <a:rPr lang="ca-ES" sz="800" dirty="0" smtClean="0">
                <a:solidFill>
                  <a:schemeClr val="bg1">
                    <a:lumMod val="50000"/>
                  </a:schemeClr>
                </a:solidFill>
              </a:rPr>
              <a:t> </a:t>
            </a:r>
            <a:r>
              <a:rPr lang="ca-ES" sz="800" dirty="0" err="1" smtClean="0">
                <a:solidFill>
                  <a:schemeClr val="bg1">
                    <a:lumMod val="50000"/>
                  </a:schemeClr>
                </a:solidFill>
              </a:rPr>
              <a:t>Córcoles</a:t>
            </a:r>
            <a:r>
              <a:rPr lang="ca-ES" sz="800" dirty="0" smtClean="0">
                <a:solidFill>
                  <a:schemeClr val="bg1">
                    <a:lumMod val="50000"/>
                  </a:schemeClr>
                </a:solidFill>
              </a:rPr>
              <a:t> </a:t>
            </a:r>
            <a:r>
              <a:rPr lang="ca-ES" sz="800" dirty="0" err="1" smtClean="0">
                <a:solidFill>
                  <a:schemeClr val="bg1">
                    <a:lumMod val="50000"/>
                  </a:schemeClr>
                </a:solidFill>
              </a:rPr>
              <a:t>Valenciano</a:t>
            </a:r>
            <a:r>
              <a:rPr lang="ca-ES" sz="800" dirty="0" smtClean="0">
                <a:solidFill>
                  <a:schemeClr val="bg1">
                    <a:lumMod val="50000"/>
                  </a:schemeClr>
                </a:solidFill>
              </a:rPr>
              <a:t>,</a:t>
            </a:r>
            <a:r>
              <a:rPr lang="es-ES" altLang="es-ES" sz="800" dirty="0" smtClean="0">
                <a:solidFill>
                  <a:schemeClr val="bg1">
                    <a:lumMod val="50000"/>
                  </a:schemeClr>
                </a:solidFill>
              </a:rPr>
              <a:t> </a:t>
            </a:r>
            <a:r>
              <a:rPr lang="es-ES" altLang="es-ES" sz="800" dirty="0" smtClean="0">
                <a:solidFill>
                  <a:schemeClr val="bg1">
                    <a:lumMod val="50000"/>
                  </a:schemeClr>
                </a:solidFill>
              </a:rPr>
              <a:t>Juan Alcántara Fructuoso , </a:t>
            </a:r>
            <a:r>
              <a:rPr lang="ca-ES" sz="800" dirty="0" smtClean="0">
                <a:solidFill>
                  <a:schemeClr val="bg1">
                    <a:lumMod val="50000"/>
                  </a:schemeClr>
                </a:solidFill>
              </a:rPr>
              <a:t>Andrea </a:t>
            </a:r>
            <a:r>
              <a:rPr lang="ca-ES" sz="800" dirty="0" smtClean="0">
                <a:solidFill>
                  <a:schemeClr val="bg1">
                    <a:lumMod val="50000"/>
                  </a:schemeClr>
                </a:solidFill>
              </a:rPr>
              <a:t>Muñoz </a:t>
            </a:r>
            <a:r>
              <a:rPr lang="ca-ES" sz="800" dirty="0" err="1" smtClean="0">
                <a:solidFill>
                  <a:schemeClr val="bg1">
                    <a:lumMod val="50000"/>
                  </a:schemeClr>
                </a:solidFill>
              </a:rPr>
              <a:t>Lajara</a:t>
            </a:r>
            <a:r>
              <a:rPr lang="es-ES" altLang="es-ES" sz="800" dirty="0" smtClean="0">
                <a:solidFill>
                  <a:schemeClr val="bg1">
                    <a:lumMod val="50000"/>
                  </a:schemeClr>
                </a:solidFill>
              </a:rPr>
              <a:t>, </a:t>
            </a:r>
            <a:r>
              <a:rPr lang="ca-ES" sz="800" dirty="0" smtClean="0">
                <a:solidFill>
                  <a:schemeClr val="bg1">
                    <a:lumMod val="50000"/>
                  </a:schemeClr>
                </a:solidFill>
              </a:rPr>
              <a:t> </a:t>
            </a:r>
            <a:r>
              <a:rPr lang="ca-ES" sz="800" dirty="0" smtClean="0">
                <a:solidFill>
                  <a:schemeClr val="bg1">
                    <a:lumMod val="50000"/>
                  </a:schemeClr>
                </a:solidFill>
              </a:rPr>
              <a:t>M. Ángel </a:t>
            </a:r>
            <a:r>
              <a:rPr lang="ca-ES" sz="800" dirty="0" smtClean="0">
                <a:solidFill>
                  <a:schemeClr val="bg1">
                    <a:lumMod val="50000"/>
                  </a:schemeClr>
                </a:solidFill>
              </a:rPr>
              <a:t>Franco </a:t>
            </a:r>
            <a:r>
              <a:rPr lang="ca-ES" sz="800" dirty="0" smtClean="0">
                <a:solidFill>
                  <a:schemeClr val="bg1">
                    <a:lumMod val="50000"/>
                  </a:schemeClr>
                </a:solidFill>
              </a:rPr>
              <a:t>Campos.</a:t>
            </a:r>
            <a:endParaRPr lang="ca-ES" sz="900" dirty="0">
              <a:solidFill>
                <a:schemeClr val="bg1">
                  <a:lumMod val="50000"/>
                </a:schemeClr>
              </a:solidFill>
              <a:latin typeface="Arial" pitchFamily="34" charset="0"/>
              <a:cs typeface="Arial" pitchFamily="34" charset="0"/>
            </a:endParaRPr>
          </a:p>
        </p:txBody>
      </p:sp>
      <p:sp>
        <p:nvSpPr>
          <p:cNvPr id="3" name="Rectangle 2"/>
          <p:cNvSpPr/>
          <p:nvPr/>
        </p:nvSpPr>
        <p:spPr>
          <a:xfrm>
            <a:off x="539552" y="1563638"/>
            <a:ext cx="5184576" cy="2862322"/>
          </a:xfrm>
          <a:prstGeom prst="rect">
            <a:avLst/>
          </a:prstGeom>
        </p:spPr>
        <p:txBody>
          <a:bodyPr wrap="square">
            <a:spAutoFit/>
          </a:bodyPr>
          <a:lstStyle/>
          <a:p>
            <a:endParaRPr lang="es-ES" sz="900" b="1" dirty="0" smtClean="0">
              <a:latin typeface="Arial" pitchFamily="34" charset="0"/>
              <a:cs typeface="Arial" pitchFamily="34" charset="0"/>
            </a:endParaRPr>
          </a:p>
          <a:p>
            <a:r>
              <a:rPr lang="es-ES" sz="900" b="1" dirty="0" smtClean="0">
                <a:latin typeface="Arial" pitchFamily="34" charset="0"/>
                <a:cs typeface="Arial" pitchFamily="34" charset="0"/>
              </a:rPr>
              <a:t>Introducción</a:t>
            </a:r>
          </a:p>
          <a:p>
            <a:endParaRPr lang="es-ES" sz="900" b="1" dirty="0" smtClean="0">
              <a:latin typeface="Arial" pitchFamily="34" charset="0"/>
              <a:cs typeface="Arial" pitchFamily="34" charset="0"/>
            </a:endParaRPr>
          </a:p>
          <a:p>
            <a:r>
              <a:rPr lang="es-ES" sz="900" dirty="0" smtClean="0">
                <a:latin typeface="Arial" pitchFamily="34" charset="0"/>
                <a:cs typeface="Arial" pitchFamily="34" charset="0"/>
              </a:rPr>
              <a:t>En </a:t>
            </a:r>
            <a:r>
              <a:rPr lang="es-ES" sz="900" dirty="0" smtClean="0">
                <a:latin typeface="Arial" pitchFamily="34" charset="0"/>
                <a:cs typeface="Arial" pitchFamily="34" charset="0"/>
              </a:rPr>
              <a:t>el tratamiento de las enfermedades obstructivas de la vía aérea: EPOC y Asma, la vía de administración de medicamentos de elección es la </a:t>
            </a:r>
            <a:r>
              <a:rPr lang="es-ES" sz="900" dirty="0" err="1" smtClean="0">
                <a:latin typeface="Arial" pitchFamily="34" charset="0"/>
                <a:cs typeface="Arial" pitchFamily="34" charset="0"/>
              </a:rPr>
              <a:t>inhalatoria</a:t>
            </a:r>
            <a:r>
              <a:rPr lang="es-ES" sz="900" dirty="0" smtClean="0">
                <a:latin typeface="Arial" pitchFamily="34" charset="0"/>
                <a:cs typeface="Arial" pitchFamily="34" charset="0"/>
              </a:rPr>
              <a:t>. Sin embargo, el uso inadecuado de la medicación inhalada es un fenómeno frecuente y complejo en el que intervienen múltiples factores, entre ellos una técnica </a:t>
            </a:r>
            <a:r>
              <a:rPr lang="es-ES" sz="900" dirty="0" err="1" smtClean="0">
                <a:latin typeface="Arial" pitchFamily="34" charset="0"/>
                <a:cs typeface="Arial" pitchFamily="34" charset="0"/>
              </a:rPr>
              <a:t>inhalatoria</a:t>
            </a:r>
            <a:r>
              <a:rPr lang="es-ES" sz="900" dirty="0" smtClean="0">
                <a:latin typeface="Arial" pitchFamily="34" charset="0"/>
                <a:cs typeface="Arial" pitchFamily="34" charset="0"/>
              </a:rPr>
              <a:t> deficiente. </a:t>
            </a:r>
          </a:p>
          <a:p>
            <a:r>
              <a:rPr lang="es-ES" sz="900" dirty="0" smtClean="0">
                <a:latin typeface="Arial" pitchFamily="34" charset="0"/>
                <a:cs typeface="Arial" pitchFamily="34" charset="0"/>
              </a:rPr>
              <a:t>Mejorar la destreza en la técnica </a:t>
            </a:r>
            <a:r>
              <a:rPr lang="es-ES" sz="900" dirty="0" err="1" smtClean="0">
                <a:latin typeface="Arial" pitchFamily="34" charset="0"/>
                <a:cs typeface="Arial" pitchFamily="34" charset="0"/>
              </a:rPr>
              <a:t>inhalatoria</a:t>
            </a:r>
            <a:r>
              <a:rPr lang="es-ES" sz="900" dirty="0" smtClean="0">
                <a:latin typeface="Arial" pitchFamily="34" charset="0"/>
                <a:cs typeface="Arial" pitchFamily="34" charset="0"/>
              </a:rPr>
              <a:t> en los pacientes que reciben este tratamiento mediante un Programa Adiestramiento individualizado de inhaladores es el objetivo principal de este trabajo. Además, se pretende analizar la situación basal de destreza en pacientes con EPOC y Asma que están recibiendo tratamiento inhalado. </a:t>
            </a:r>
          </a:p>
          <a:p>
            <a:endParaRPr lang="es-ES" sz="900" dirty="0" smtClean="0">
              <a:latin typeface="Arial" pitchFamily="34" charset="0"/>
              <a:cs typeface="Arial" pitchFamily="34" charset="0"/>
            </a:endParaRPr>
          </a:p>
          <a:p>
            <a:endParaRPr lang="es-ES" sz="900" dirty="0" smtClean="0">
              <a:latin typeface="Arial" pitchFamily="34" charset="0"/>
              <a:cs typeface="Arial" pitchFamily="34" charset="0"/>
            </a:endParaRPr>
          </a:p>
          <a:p>
            <a:r>
              <a:rPr lang="es-ES" sz="900" b="1" dirty="0" smtClean="0">
                <a:latin typeface="Arial" pitchFamily="34" charset="0"/>
                <a:cs typeface="Arial" pitchFamily="34" charset="0"/>
              </a:rPr>
              <a:t>Metodología</a:t>
            </a:r>
          </a:p>
          <a:p>
            <a:endParaRPr lang="es-ES" sz="900" b="1" dirty="0" smtClean="0">
              <a:latin typeface="Arial" pitchFamily="34" charset="0"/>
              <a:cs typeface="Arial" pitchFamily="34" charset="0"/>
            </a:endParaRPr>
          </a:p>
          <a:p>
            <a:r>
              <a:rPr lang="es-ES" sz="900" dirty="0" smtClean="0">
                <a:latin typeface="Arial" pitchFamily="34" charset="0"/>
                <a:cs typeface="Arial" pitchFamily="34" charset="0"/>
              </a:rPr>
              <a:t>Se </a:t>
            </a:r>
            <a:r>
              <a:rPr lang="es-ES" sz="900" dirty="0" smtClean="0">
                <a:latin typeface="Arial" pitchFamily="34" charset="0"/>
                <a:cs typeface="Arial" pitchFamily="34" charset="0"/>
              </a:rPr>
              <a:t>trata de un </a:t>
            </a:r>
            <a:r>
              <a:rPr lang="es-ES" sz="900" dirty="0" smtClean="0">
                <a:latin typeface="Arial" pitchFamily="34" charset="0"/>
                <a:cs typeface="Arial" pitchFamily="34" charset="0"/>
              </a:rPr>
              <a:t>estudio </a:t>
            </a:r>
            <a:r>
              <a:rPr lang="es-ES" sz="900" dirty="0" smtClean="0">
                <a:latin typeface="Arial" pitchFamily="34" charset="0"/>
                <a:cs typeface="Arial" pitchFamily="34" charset="0"/>
              </a:rPr>
              <a:t>prospectivo, pragmático, con intervención educativa y evaluación basal y posterior a la misma realizado en el Hospital Morales Meseguer (Murcia). Se usaron sistemas fichas de evaluación cuantitativas y un sistema electrónico para objetivar el “paso de la inspiración”. La variable principal fue la mejora de la técnica </a:t>
            </a:r>
            <a:r>
              <a:rPr lang="es-ES" sz="900" dirty="0" err="1" smtClean="0">
                <a:latin typeface="Arial" pitchFamily="34" charset="0"/>
                <a:cs typeface="Arial" pitchFamily="34" charset="0"/>
              </a:rPr>
              <a:t>inhalatoria</a:t>
            </a:r>
            <a:r>
              <a:rPr lang="es-ES" sz="900" dirty="0" smtClean="0">
                <a:latin typeface="Arial" pitchFamily="34" charset="0"/>
                <a:cs typeface="Arial" pitchFamily="34" charset="0"/>
              </a:rPr>
              <a:t> con los inhaladores evaluados, transcurridos seis meses del adiestramiento. </a:t>
            </a:r>
            <a:endParaRPr lang="es-ES" sz="900" dirty="0" smtClean="0">
              <a:latin typeface="Arial" pitchFamily="34" charset="0"/>
              <a:cs typeface="Arial" pitchFamily="34" charset="0"/>
            </a:endParaRPr>
          </a:p>
        </p:txBody>
      </p:sp>
      <p:pic>
        <p:nvPicPr>
          <p:cNvPr id="1027" name="Picture 3" descr="D:\Neumosur\60-2212-figura1.jpg"/>
          <p:cNvPicPr>
            <a:picLocks noChangeAspect="1" noChangeArrowheads="1"/>
          </p:cNvPicPr>
          <p:nvPr/>
        </p:nvPicPr>
        <p:blipFill>
          <a:blip r:embed="rId2" cstate="print"/>
          <a:srcRect/>
          <a:stretch>
            <a:fillRect/>
          </a:stretch>
        </p:blipFill>
        <p:spPr bwMode="auto">
          <a:xfrm>
            <a:off x="5940152" y="1347614"/>
            <a:ext cx="2885615" cy="36004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07904" y="843558"/>
            <a:ext cx="4788024" cy="3000821"/>
          </a:xfrm>
          <a:prstGeom prst="rect">
            <a:avLst/>
          </a:prstGeom>
        </p:spPr>
        <p:txBody>
          <a:bodyPr wrap="square">
            <a:spAutoFit/>
          </a:bodyPr>
          <a:lstStyle/>
          <a:p>
            <a:pPr algn="just"/>
            <a:r>
              <a:rPr lang="es-ES" sz="900" b="1" dirty="0" smtClean="0">
                <a:latin typeface="Arial" pitchFamily="34" charset="0"/>
                <a:cs typeface="Arial" pitchFamily="34" charset="0"/>
              </a:rPr>
              <a:t>Resultados </a:t>
            </a:r>
          </a:p>
          <a:p>
            <a:pPr algn="just"/>
            <a:endParaRPr lang="es-ES" sz="900" b="1" dirty="0" smtClean="0">
              <a:latin typeface="Arial" pitchFamily="34" charset="0"/>
              <a:cs typeface="Arial" pitchFamily="34" charset="0"/>
            </a:endParaRPr>
          </a:p>
          <a:p>
            <a:pPr algn="just"/>
            <a:r>
              <a:rPr lang="es-ES" sz="900" dirty="0" smtClean="0">
                <a:latin typeface="Arial" pitchFamily="34" charset="0"/>
                <a:cs typeface="Arial" pitchFamily="34" charset="0"/>
              </a:rPr>
              <a:t>Durante </a:t>
            </a:r>
            <a:r>
              <a:rPr lang="es-ES" sz="900" dirty="0" smtClean="0">
                <a:latin typeface="Arial" pitchFamily="34" charset="0"/>
                <a:cs typeface="Arial" pitchFamily="34" charset="0"/>
              </a:rPr>
              <a:t>un año se estudiaron 81 pacientes que llevaban indicados 151 inhaladores en la visita inicial y 143 pacientes en la última visita. La muestra presentaba con un 59.3% de mujeres y en cuanto al diagnóstico de su enfermedad, 65.4% tenían el diagnostico de asma y el 35.6% de EPOC. El 22% de los pacientes eran fumadores activos. El inhalador más utilizado fue el cartucho presurizado con cámara espaciadora (45%). En la primera evaluación se cometieron un total del 15% de errores críticos, mientras que fue un solo paciente en la última visita (0.7%). De 150 inhaladores al inicio solo un 10% se administraban con una técnica óptima. Inicialmente los pacientes presentaban muy bajo nivel de destreza. Tras el Programa de Adiestramiento la técnica </a:t>
            </a:r>
            <a:r>
              <a:rPr lang="es-ES" sz="900" dirty="0" err="1" smtClean="0">
                <a:latin typeface="Arial" pitchFamily="34" charset="0"/>
                <a:cs typeface="Arial" pitchFamily="34" charset="0"/>
              </a:rPr>
              <a:t>inhalatoria</a:t>
            </a:r>
            <a:r>
              <a:rPr lang="es-ES" sz="900" dirty="0" smtClean="0">
                <a:latin typeface="Arial" pitchFamily="34" charset="0"/>
                <a:cs typeface="Arial" pitchFamily="34" charset="0"/>
              </a:rPr>
              <a:t> mejoró significativamente, pasando de un 8.8% de los pacientes al 58.5% (p&lt;0.001).</a:t>
            </a:r>
          </a:p>
          <a:p>
            <a:pPr algn="just"/>
            <a:endParaRPr lang="es-ES" sz="900" dirty="0" smtClean="0">
              <a:latin typeface="Arial" pitchFamily="34" charset="0"/>
              <a:cs typeface="Arial" pitchFamily="34" charset="0"/>
            </a:endParaRPr>
          </a:p>
          <a:p>
            <a:pPr algn="just"/>
            <a:endParaRPr lang="es-ES" sz="900" dirty="0" smtClean="0">
              <a:latin typeface="Arial" pitchFamily="34" charset="0"/>
              <a:cs typeface="Arial" pitchFamily="34" charset="0"/>
            </a:endParaRPr>
          </a:p>
          <a:p>
            <a:pPr algn="just"/>
            <a:endParaRPr lang="es-ES" sz="900" dirty="0" smtClean="0">
              <a:latin typeface="Arial" pitchFamily="34" charset="0"/>
              <a:cs typeface="Arial" pitchFamily="34" charset="0"/>
            </a:endParaRPr>
          </a:p>
          <a:p>
            <a:pPr algn="just"/>
            <a:r>
              <a:rPr lang="es-ES" sz="900" b="1" dirty="0" smtClean="0">
                <a:latin typeface="Arial" pitchFamily="34" charset="0"/>
                <a:cs typeface="Arial" pitchFamily="34" charset="0"/>
              </a:rPr>
              <a:t>Conclusiones </a:t>
            </a:r>
          </a:p>
          <a:p>
            <a:pPr algn="just"/>
            <a:endParaRPr lang="es-ES" sz="900" b="1" dirty="0" smtClean="0">
              <a:latin typeface="Arial" pitchFamily="34" charset="0"/>
              <a:cs typeface="Arial" pitchFamily="34" charset="0"/>
            </a:endParaRPr>
          </a:p>
          <a:p>
            <a:pPr algn="just"/>
            <a:r>
              <a:rPr lang="es-ES" sz="900" dirty="0" smtClean="0">
                <a:latin typeface="Arial" pitchFamily="34" charset="0"/>
                <a:cs typeface="Arial" pitchFamily="34" charset="0"/>
              </a:rPr>
              <a:t>Existe una mejora significativa de la destreza de la técnica </a:t>
            </a:r>
            <a:r>
              <a:rPr lang="es-ES" sz="900" dirty="0" err="1" smtClean="0">
                <a:latin typeface="Arial" pitchFamily="34" charset="0"/>
                <a:cs typeface="Arial" pitchFamily="34" charset="0"/>
              </a:rPr>
              <a:t>inhalatoria</a:t>
            </a:r>
            <a:r>
              <a:rPr lang="es-ES" sz="900" dirty="0" smtClean="0">
                <a:latin typeface="Arial" pitchFamily="34" charset="0"/>
                <a:cs typeface="Arial" pitchFamily="34" charset="0"/>
              </a:rPr>
              <a:t> a los 6 meses de haber sido instruidos en un programa individualizado de adiestramiento. Tratándose de una intervención beneficiosa, independientemente del tipo de inhalador empleado y de la patología de base. </a:t>
            </a:r>
            <a:endParaRPr lang="es-ES" sz="900" dirty="0">
              <a:latin typeface="Arial" pitchFamily="34" charset="0"/>
              <a:cs typeface="Arial" pitchFamily="34" charset="0"/>
            </a:endParaRPr>
          </a:p>
        </p:txBody>
      </p:sp>
      <p:pic>
        <p:nvPicPr>
          <p:cNvPr id="3" name="Picture 2" descr="D:\Neumosur\60-2212-figura2.jpg"/>
          <p:cNvPicPr>
            <a:picLocks noChangeAspect="1" noChangeArrowheads="1"/>
          </p:cNvPicPr>
          <p:nvPr/>
        </p:nvPicPr>
        <p:blipFill>
          <a:blip r:embed="rId2" cstate="print"/>
          <a:srcRect/>
          <a:stretch>
            <a:fillRect/>
          </a:stretch>
        </p:blipFill>
        <p:spPr bwMode="auto">
          <a:xfrm>
            <a:off x="395536" y="1131590"/>
            <a:ext cx="2843280" cy="252028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151</Words>
  <Application>Microsoft Office PowerPoint</Application>
  <PresentationFormat>Presentació en pantalla (16:9)</PresentationFormat>
  <Paragraphs>23</Paragraphs>
  <Slides>2</Slides>
  <Notes>0</Notes>
  <HiddenSlides>0</HiddenSlides>
  <MMClips>0</MMClips>
  <ScaleCrop>false</ScaleCrop>
  <HeadingPairs>
    <vt:vector size="4" baseType="variant">
      <vt:variant>
        <vt:lpstr>Tema</vt:lpstr>
      </vt:variant>
      <vt:variant>
        <vt:i4>1</vt:i4>
      </vt:variant>
      <vt:variant>
        <vt:lpstr>Títols de les diapositives</vt:lpstr>
      </vt:variant>
      <vt:variant>
        <vt:i4>2</vt:i4>
      </vt:variant>
    </vt:vector>
  </HeadingPairs>
  <TitlesOfParts>
    <vt:vector size="3" baseType="lpstr">
      <vt:lpstr>Tema de Office</vt:lpstr>
      <vt:lpstr>Diapositiva 1</vt:lpstr>
      <vt:lpstr>Diapositiva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72824670t</cp:lastModifiedBy>
  <cp:revision>4</cp:revision>
  <dcterms:created xsi:type="dcterms:W3CDTF">2022-01-11T08:55:46Z</dcterms:created>
  <dcterms:modified xsi:type="dcterms:W3CDTF">2022-03-07T12:49:12Z</dcterms:modified>
</cp:coreProperties>
</file>