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27D6DE-52EA-4316-8F68-EA615CA20514}" v="354" dt="2022-04-04T16:12:05.080"/>
    <p1510:client id="{2A8B36DE-5E31-4C4F-8BC0-39E2A5D2B32D}" v="41" dt="2022-04-04T16:18:52.661"/>
    <p1510:client id="{E644EBC0-1D69-4D4D-A6CB-AD4A1A1DBE5D}" v="228" dt="2022-03-28T17:00:39.8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96" y="53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Respuesta completa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Exacerbaciones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Hoja1!$A$2:$A$4</c:f>
              <c:strCache>
                <c:ptCount val="3"/>
                <c:pt idx="0">
                  <c:v>Benralizumab</c:v>
                </c:pt>
                <c:pt idx="1">
                  <c:v>Omalizumab</c:v>
                </c:pt>
                <c:pt idx="2">
                  <c:v>Mepolizumab</c:v>
                </c:pt>
              </c:strCache>
            </c:strRef>
          </c:cat>
          <c:val>
            <c:numRef>
              <c:f>Hoja1!$B$2:$B$4</c:f>
              <c:numCache>
                <c:formatCode>0.00%</c:formatCode>
                <c:ptCount val="3"/>
                <c:pt idx="0">
                  <c:v>1</c:v>
                </c:pt>
                <c:pt idx="1">
                  <c:v>0.872</c:v>
                </c:pt>
                <c:pt idx="2">
                  <c:v>0.94699999999999995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5C-4F64-958B-E3E41FF8DBA5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ACT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Hoja1!$A$2:$A$4</c:f>
              <c:strCache>
                <c:ptCount val="3"/>
                <c:pt idx="0">
                  <c:v>Benralizumab</c:v>
                </c:pt>
                <c:pt idx="1">
                  <c:v>Omalizumab</c:v>
                </c:pt>
                <c:pt idx="2">
                  <c:v>Mepolizumab</c:v>
                </c:pt>
              </c:strCache>
            </c:strRef>
          </c:cat>
          <c:val>
            <c:numRef>
              <c:f>Hoja1!$C$2:$C$4</c:f>
              <c:numCache>
                <c:formatCode>0.00%</c:formatCode>
                <c:ptCount val="3"/>
                <c:pt idx="0" formatCode="0%">
                  <c:v>0.6</c:v>
                </c:pt>
                <c:pt idx="1">
                  <c:v>0.45200000000000001</c:v>
                </c:pt>
                <c:pt idx="2">
                  <c:v>0.42099999999999999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5C-4F64-958B-E3E41FF8DBA5}"/>
            </c:ext>
          </c:extLst>
        </c:ser>
        <c:ser>
          <c:idx val="3"/>
          <c:order val="2"/>
          <c:tx>
            <c:strRef>
              <c:f>Hoja1!$D$1</c:f>
              <c:strCache>
                <c:ptCount val="1"/>
                <c:pt idx="0">
                  <c:v>FEV1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Hoja1!$A$2:$A$4</c:f>
              <c:strCache>
                <c:ptCount val="3"/>
                <c:pt idx="0">
                  <c:v>Benralizumab</c:v>
                </c:pt>
                <c:pt idx="1">
                  <c:v>Omalizumab</c:v>
                </c:pt>
                <c:pt idx="2">
                  <c:v>Mepolizumab</c:v>
                </c:pt>
              </c:strCache>
            </c:strRef>
          </c:cat>
          <c:val>
            <c:numRef>
              <c:f>Hoja1!$D$2:$D$4</c:f>
              <c:numCache>
                <c:formatCode>0.00%</c:formatCode>
                <c:ptCount val="3"/>
                <c:pt idx="0">
                  <c:v>0.53800000000000003</c:v>
                </c:pt>
                <c:pt idx="1">
                  <c:v>0.26900000000000002</c:v>
                </c:pt>
                <c:pt idx="2">
                  <c:v>0.78600000000000003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5C-4F64-958B-E3E41FF8DBA5}"/>
            </c:ext>
          </c:extLst>
        </c:ser>
        <c:ser>
          <c:idx val="4"/>
          <c:order val="3"/>
          <c:tx>
            <c:strRef>
              <c:f>Hoja1!$E$1</c:f>
              <c:strCache>
                <c:ptCount val="1"/>
                <c:pt idx="0">
                  <c:v>Corticoides sistémicos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invertIfNegative val="0"/>
          <c:cat>
            <c:strRef>
              <c:f>Hoja1!$A$2:$A$4</c:f>
              <c:strCache>
                <c:ptCount val="3"/>
                <c:pt idx="0">
                  <c:v>Benralizumab</c:v>
                </c:pt>
                <c:pt idx="1">
                  <c:v>Omalizumab</c:v>
                </c:pt>
                <c:pt idx="2">
                  <c:v>Mepolizumab</c:v>
                </c:pt>
              </c:strCache>
            </c:strRef>
          </c:cat>
          <c:val>
            <c:numRef>
              <c:f>Hoja1!$E$2:$E$4</c:f>
              <c:numCache>
                <c:formatCode>0.00%</c:formatCode>
                <c:ptCount val="3"/>
                <c:pt idx="0" formatCode="0%">
                  <c:v>0.70599999999999996</c:v>
                </c:pt>
                <c:pt idx="1">
                  <c:v>0.45700000000000002</c:v>
                </c:pt>
                <c:pt idx="2">
                  <c:v>0.33300000000000002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15C-4F64-958B-E3E41FF8DB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464336008"/>
        <c:axId val="464336664"/>
        <c:axId val="0"/>
      </c:bar3DChart>
      <c:catAx>
        <c:axId val="464336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64336664"/>
        <c:crosses val="autoZero"/>
        <c:auto val="1"/>
        <c:lblAlgn val="ctr"/>
        <c:lblOffset val="100"/>
        <c:noMultiLvlLbl val="0"/>
      </c:catAx>
      <c:valAx>
        <c:axId val="464336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64336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Respuesta</a:t>
            </a:r>
            <a:r>
              <a:rPr lang="es-ES" baseline="0" dirty="0"/>
              <a:t> Parcial</a:t>
            </a:r>
            <a:endParaRPr lang="es-E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1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Exacerbaciones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Hoja1!$A$2:$A$4</c:f>
              <c:strCache>
                <c:ptCount val="3"/>
                <c:pt idx="0">
                  <c:v>Benralizumab</c:v>
                </c:pt>
                <c:pt idx="1">
                  <c:v>Omalizumab</c:v>
                </c:pt>
                <c:pt idx="2">
                  <c:v>Mepolizumab</c:v>
                </c:pt>
              </c:strCache>
            </c:strRef>
          </c:cat>
          <c:val>
            <c:numRef>
              <c:f>Hoja1!$B$2:$B$4</c:f>
              <c:numCache>
                <c:formatCode>0.00%</c:formatCode>
                <c:ptCount val="3"/>
                <c:pt idx="0">
                  <c:v>0</c:v>
                </c:pt>
                <c:pt idx="1">
                  <c:v>5.0999999999999997E-2</c:v>
                </c:pt>
                <c:pt idx="2" formatCode="0%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02-41EC-A884-87753F034671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ACT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Hoja1!$A$2:$A$4</c:f>
              <c:strCache>
                <c:ptCount val="3"/>
                <c:pt idx="0">
                  <c:v>Benralizumab</c:v>
                </c:pt>
                <c:pt idx="1">
                  <c:v>Omalizumab</c:v>
                </c:pt>
                <c:pt idx="2">
                  <c:v>Mepolizumab</c:v>
                </c:pt>
              </c:strCache>
            </c:strRef>
          </c:cat>
          <c:val>
            <c:numRef>
              <c:f>Hoja1!$C$2:$C$4</c:f>
              <c:numCache>
                <c:formatCode>0.00%</c:formatCode>
                <c:ptCount val="3"/>
                <c:pt idx="0" formatCode="0%">
                  <c:v>0.4</c:v>
                </c:pt>
                <c:pt idx="1">
                  <c:v>0.54800000000000004</c:v>
                </c:pt>
                <c:pt idx="2">
                  <c:v>0.57899999999999996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02-41EC-A884-87753F034671}"/>
            </c:ext>
          </c:extLst>
        </c:ser>
        <c:ser>
          <c:idx val="3"/>
          <c:order val="2"/>
          <c:tx>
            <c:strRef>
              <c:f>Hoja1!$D$1</c:f>
              <c:strCache>
                <c:ptCount val="1"/>
                <c:pt idx="0">
                  <c:v>FEV1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Hoja1!$A$2:$A$4</c:f>
              <c:strCache>
                <c:ptCount val="3"/>
                <c:pt idx="0">
                  <c:v>Benralizumab</c:v>
                </c:pt>
                <c:pt idx="1">
                  <c:v>Omalizumab</c:v>
                </c:pt>
                <c:pt idx="2">
                  <c:v>Mepolizumab</c:v>
                </c:pt>
              </c:strCache>
            </c:strRef>
          </c:cat>
          <c:val>
            <c:numRef>
              <c:f>Hoja1!$D$2:$D$4</c:f>
              <c:numCache>
                <c:formatCode>0.00%</c:formatCode>
                <c:ptCount val="3"/>
                <c:pt idx="0">
                  <c:v>0.154</c:v>
                </c:pt>
                <c:pt idx="1">
                  <c:v>7.6899999999999996E-2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102-41EC-A884-87753F034671}"/>
            </c:ext>
          </c:extLst>
        </c:ser>
        <c:ser>
          <c:idx val="4"/>
          <c:order val="3"/>
          <c:tx>
            <c:strRef>
              <c:f>Hoja1!$E$1</c:f>
              <c:strCache>
                <c:ptCount val="1"/>
                <c:pt idx="0">
                  <c:v>Corticoides sistémicos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invertIfNegative val="0"/>
          <c:cat>
            <c:strRef>
              <c:f>Hoja1!$A$2:$A$4</c:f>
              <c:strCache>
                <c:ptCount val="3"/>
                <c:pt idx="0">
                  <c:v>Benralizumab</c:v>
                </c:pt>
                <c:pt idx="1">
                  <c:v>Omalizumab</c:v>
                </c:pt>
                <c:pt idx="2">
                  <c:v>Mepolizumab</c:v>
                </c:pt>
              </c:strCache>
            </c:strRef>
          </c:cat>
          <c:val>
            <c:numRef>
              <c:f>Hoja1!$E$2:$E$4</c:f>
              <c:numCache>
                <c:formatCode>0.00%</c:formatCode>
                <c:ptCount val="3"/>
                <c:pt idx="0" formatCode="0%">
                  <c:v>0.17599999999999999</c:v>
                </c:pt>
                <c:pt idx="1">
                  <c:v>0.2</c:v>
                </c:pt>
                <c:pt idx="2">
                  <c:v>0.27800000000000002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102-41EC-A884-87753F0346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464336008"/>
        <c:axId val="464336664"/>
        <c:axId val="0"/>
      </c:bar3DChart>
      <c:catAx>
        <c:axId val="464336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64336664"/>
        <c:crosses val="autoZero"/>
        <c:auto val="0"/>
        <c:lblAlgn val="ctr"/>
        <c:lblOffset val="100"/>
        <c:noMultiLvlLbl val="0"/>
      </c:catAx>
      <c:valAx>
        <c:axId val="464336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64336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Ausencia respuesta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1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Exacerbaciones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Hoja1!$A$2:$A$4</c:f>
              <c:strCache>
                <c:ptCount val="3"/>
                <c:pt idx="0">
                  <c:v>Benralizumab</c:v>
                </c:pt>
                <c:pt idx="1">
                  <c:v>Omalizumab</c:v>
                </c:pt>
                <c:pt idx="2">
                  <c:v>Mepolizumab</c:v>
                </c:pt>
              </c:strCache>
            </c:strRef>
          </c:cat>
          <c:val>
            <c:numRef>
              <c:f>Hoja1!$B$2:$B$4</c:f>
              <c:numCache>
                <c:formatCode>0.00%</c:formatCode>
                <c:ptCount val="3"/>
                <c:pt idx="0">
                  <c:v>0</c:v>
                </c:pt>
                <c:pt idx="1">
                  <c:v>7.6999999999999999E-2</c:v>
                </c:pt>
                <c:pt idx="2">
                  <c:v>5.2999999999999999E-2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9D-41DA-B68D-8894822228E2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ACT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Hoja1!$A$2:$A$4</c:f>
              <c:strCache>
                <c:ptCount val="3"/>
                <c:pt idx="0">
                  <c:v>Benralizumab</c:v>
                </c:pt>
                <c:pt idx="1">
                  <c:v>Omalizumab</c:v>
                </c:pt>
                <c:pt idx="2">
                  <c:v>Mepolizumab</c:v>
                </c:pt>
              </c:strCache>
            </c:strRef>
          </c:cat>
          <c:val>
            <c:numRef>
              <c:f>Hoja1!$C$2:$C$4</c:f>
              <c:numCache>
                <c:formatCode>0.00%</c:formatCode>
                <c:ptCount val="3"/>
                <c:pt idx="0" formatCode="0%">
                  <c:v>0.4</c:v>
                </c:pt>
                <c:pt idx="1">
                  <c:v>0.54800000000000004</c:v>
                </c:pt>
                <c:pt idx="2">
                  <c:v>0.57799999999999996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9D-41DA-B68D-8894822228E2}"/>
            </c:ext>
          </c:extLst>
        </c:ser>
        <c:ser>
          <c:idx val="3"/>
          <c:order val="2"/>
          <c:tx>
            <c:strRef>
              <c:f>Hoja1!$D$1</c:f>
              <c:strCache>
                <c:ptCount val="1"/>
                <c:pt idx="0">
                  <c:v>FEV1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Hoja1!$A$2:$A$4</c:f>
              <c:strCache>
                <c:ptCount val="3"/>
                <c:pt idx="0">
                  <c:v>Benralizumab</c:v>
                </c:pt>
                <c:pt idx="1">
                  <c:v>Omalizumab</c:v>
                </c:pt>
                <c:pt idx="2">
                  <c:v>Mepolizumab</c:v>
                </c:pt>
              </c:strCache>
            </c:strRef>
          </c:cat>
          <c:val>
            <c:numRef>
              <c:f>Hoja1!$D$2:$D$4</c:f>
              <c:numCache>
                <c:formatCode>0.00%</c:formatCode>
                <c:ptCount val="3"/>
                <c:pt idx="0">
                  <c:v>0.308</c:v>
                </c:pt>
                <c:pt idx="1">
                  <c:v>0.65410000000000001</c:v>
                </c:pt>
                <c:pt idx="2">
                  <c:v>0.214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9D-41DA-B68D-8894822228E2}"/>
            </c:ext>
          </c:extLst>
        </c:ser>
        <c:ser>
          <c:idx val="4"/>
          <c:order val="3"/>
          <c:tx>
            <c:strRef>
              <c:f>Hoja1!$E$1</c:f>
              <c:strCache>
                <c:ptCount val="1"/>
                <c:pt idx="0">
                  <c:v>Corticoides sistémicos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invertIfNegative val="0"/>
          <c:cat>
            <c:strRef>
              <c:f>Hoja1!$A$2:$A$4</c:f>
              <c:strCache>
                <c:ptCount val="3"/>
                <c:pt idx="0">
                  <c:v>Benralizumab</c:v>
                </c:pt>
                <c:pt idx="1">
                  <c:v>Omalizumab</c:v>
                </c:pt>
                <c:pt idx="2">
                  <c:v>Mepolizumab</c:v>
                </c:pt>
              </c:strCache>
            </c:strRef>
          </c:cat>
          <c:val>
            <c:numRef>
              <c:f>Hoja1!$E$2:$E$4</c:f>
              <c:numCache>
                <c:formatCode>0.00%</c:formatCode>
                <c:ptCount val="3"/>
                <c:pt idx="0" formatCode="0%">
                  <c:v>0.11799999999999999</c:v>
                </c:pt>
                <c:pt idx="1">
                  <c:v>0.34300000000000003</c:v>
                </c:pt>
                <c:pt idx="2">
                  <c:v>0.38900000000000001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99D-41DA-B68D-8894822228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464336008"/>
        <c:axId val="464336664"/>
        <c:axId val="0"/>
      </c:bar3DChart>
      <c:catAx>
        <c:axId val="464336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64336664"/>
        <c:crosses val="autoZero"/>
        <c:auto val="1"/>
        <c:lblAlgn val="ctr"/>
        <c:lblOffset val="100"/>
        <c:noMultiLvlLbl val="0"/>
      </c:catAx>
      <c:valAx>
        <c:axId val="464336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64336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06/04/2022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4" descr="Tabla&#10;&#10;Descripción generada automáticamente">
            <a:extLst>
              <a:ext uri="{FF2B5EF4-FFF2-40B4-BE49-F238E27FC236}">
                <a16:creationId xmlns:a16="http://schemas.microsoft.com/office/drawing/2014/main" id="{187BDC3C-7D66-065C-2D33-C82B9315E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652" y="4107968"/>
            <a:ext cx="5438054" cy="245687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33A3651-F65D-541E-72AE-2F4C0E874385}"/>
              </a:ext>
            </a:extLst>
          </p:cNvPr>
          <p:cNvSpPr txBox="1"/>
          <p:nvPr/>
        </p:nvSpPr>
        <p:spPr>
          <a:xfrm>
            <a:off x="2497777" y="370114"/>
            <a:ext cx="786938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dirty="0">
                <a:latin typeface="Calibri"/>
                <a:cs typeface="Arial"/>
              </a:rPr>
              <a:t>ESTUDIO DE EVALUACIÓN DE RESPUESTA A FÁRMACOS BIOLÓGICOS EN EL ASMA GRAVE DE DIFÍCIL CONTROL (AGDC) EN EL HOSPITAL JUAN RAMÓN JIMÉNEZ.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E1785ED-6C93-15E6-165D-B6F89605FB42}"/>
              </a:ext>
            </a:extLst>
          </p:cNvPr>
          <p:cNvSpPr txBox="1"/>
          <p:nvPr/>
        </p:nvSpPr>
        <p:spPr>
          <a:xfrm>
            <a:off x="191345" y="1560970"/>
            <a:ext cx="6048670" cy="1015663"/>
          </a:xfrm>
          <a:prstGeom prst="rect">
            <a:avLst/>
          </a:prstGeom>
          <a:ln w="6350">
            <a:solidFill>
              <a:srgbClr val="92D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 b="1" dirty="0" err="1">
                <a:latin typeface="Calibri"/>
                <a:cs typeface="Arial"/>
              </a:rPr>
              <a:t>Introducción</a:t>
            </a:r>
            <a:endParaRPr lang="es-ES" sz="1200" dirty="0">
              <a:latin typeface="Calibri"/>
              <a:cs typeface="Calibri"/>
            </a:endParaRPr>
          </a:p>
          <a:p>
            <a:pPr algn="just"/>
            <a:r>
              <a:rPr lang="en-US" sz="1200" dirty="0" err="1">
                <a:latin typeface="Calibri"/>
                <a:cs typeface="Arial"/>
              </a:rPr>
              <a:t>Desde</a:t>
            </a:r>
            <a:r>
              <a:rPr lang="en-US" sz="1200" dirty="0">
                <a:latin typeface="Calibri"/>
                <a:cs typeface="Arial"/>
              </a:rPr>
              <a:t> 2006 </a:t>
            </a:r>
            <a:r>
              <a:rPr lang="en-US" sz="1200" dirty="0" err="1">
                <a:latin typeface="Calibri"/>
                <a:cs typeface="Arial"/>
              </a:rPr>
              <a:t>disponemos</a:t>
            </a:r>
            <a:r>
              <a:rPr lang="en-US" sz="1200" dirty="0">
                <a:latin typeface="Calibri"/>
                <a:cs typeface="Arial"/>
              </a:rPr>
              <a:t> de </a:t>
            </a:r>
            <a:r>
              <a:rPr lang="en-US" sz="1200" dirty="0" err="1">
                <a:latin typeface="Calibri"/>
                <a:cs typeface="Arial"/>
              </a:rPr>
              <a:t>los</a:t>
            </a:r>
            <a:r>
              <a:rPr lang="en-US" sz="1200" dirty="0">
                <a:latin typeface="Calibri"/>
                <a:cs typeface="Arial"/>
              </a:rPr>
              <a:t> </a:t>
            </a:r>
            <a:r>
              <a:rPr lang="en-US" sz="1200" dirty="0" err="1">
                <a:latin typeface="Calibri"/>
                <a:cs typeface="Arial"/>
              </a:rPr>
              <a:t>tratamientos</a:t>
            </a:r>
            <a:r>
              <a:rPr lang="en-US" sz="1200" dirty="0">
                <a:latin typeface="Calibri"/>
                <a:cs typeface="Arial"/>
              </a:rPr>
              <a:t> </a:t>
            </a:r>
            <a:r>
              <a:rPr lang="en-US" sz="1200" dirty="0" err="1">
                <a:latin typeface="Calibri"/>
                <a:cs typeface="Arial"/>
              </a:rPr>
              <a:t>biológicos</a:t>
            </a:r>
            <a:r>
              <a:rPr lang="en-US" sz="1200" dirty="0">
                <a:latin typeface="Calibri"/>
                <a:cs typeface="Arial"/>
              </a:rPr>
              <a:t> para </a:t>
            </a:r>
            <a:r>
              <a:rPr lang="en-US" sz="1200" dirty="0" err="1">
                <a:latin typeface="Calibri"/>
                <a:cs typeface="Arial"/>
              </a:rPr>
              <a:t>pacientes</a:t>
            </a:r>
            <a:r>
              <a:rPr lang="en-US" sz="1200" dirty="0">
                <a:latin typeface="Calibri"/>
                <a:cs typeface="Arial"/>
              </a:rPr>
              <a:t> con </a:t>
            </a:r>
            <a:r>
              <a:rPr lang="en-US" sz="1200" dirty="0" err="1">
                <a:latin typeface="Calibri"/>
                <a:cs typeface="Arial"/>
              </a:rPr>
              <a:t>asma</a:t>
            </a:r>
            <a:r>
              <a:rPr lang="en-US" sz="1200" dirty="0">
                <a:latin typeface="Calibri"/>
                <a:cs typeface="Arial"/>
              </a:rPr>
              <a:t> grave de </a:t>
            </a:r>
            <a:r>
              <a:rPr lang="en-US" sz="1200" dirty="0" err="1">
                <a:latin typeface="Calibri"/>
                <a:cs typeface="Arial"/>
              </a:rPr>
              <a:t>difícil</a:t>
            </a:r>
            <a:r>
              <a:rPr lang="en-US" sz="1200" dirty="0">
                <a:latin typeface="Calibri"/>
                <a:cs typeface="Arial"/>
              </a:rPr>
              <a:t> control (AGDC), con un </a:t>
            </a:r>
            <a:r>
              <a:rPr lang="en-US" sz="1200" dirty="0" err="1">
                <a:latin typeface="Calibri"/>
                <a:cs typeface="Arial"/>
              </a:rPr>
              <a:t>beneficio</a:t>
            </a:r>
            <a:r>
              <a:rPr lang="en-US" sz="1200" dirty="0">
                <a:latin typeface="Calibri"/>
                <a:cs typeface="Arial"/>
              </a:rPr>
              <a:t> </a:t>
            </a:r>
            <a:r>
              <a:rPr lang="en-US" sz="1200" dirty="0" err="1">
                <a:latin typeface="Calibri"/>
                <a:cs typeface="Arial"/>
              </a:rPr>
              <a:t>clínico</a:t>
            </a:r>
            <a:r>
              <a:rPr lang="en-US" sz="1200" dirty="0">
                <a:latin typeface="Calibri"/>
                <a:cs typeface="Arial"/>
              </a:rPr>
              <a:t> </a:t>
            </a:r>
            <a:r>
              <a:rPr lang="en-US" sz="1200" dirty="0" err="1">
                <a:latin typeface="Calibri"/>
                <a:cs typeface="Arial"/>
              </a:rPr>
              <a:t>evidente</a:t>
            </a:r>
            <a:r>
              <a:rPr lang="en-US" sz="1200" dirty="0">
                <a:latin typeface="Calibri"/>
                <a:cs typeface="Arial"/>
              </a:rPr>
              <a:t>. El anti Ig E, Omalizumab (O), se </a:t>
            </a:r>
            <a:r>
              <a:rPr lang="en-US" sz="1200" dirty="0" err="1">
                <a:latin typeface="Calibri"/>
                <a:cs typeface="Arial"/>
              </a:rPr>
              <a:t>empezó</a:t>
            </a:r>
            <a:r>
              <a:rPr lang="en-US" sz="1200" dirty="0">
                <a:latin typeface="Calibri"/>
                <a:cs typeface="Arial"/>
              </a:rPr>
              <a:t> a </a:t>
            </a:r>
            <a:r>
              <a:rPr lang="en-US" sz="1200" dirty="0" err="1">
                <a:latin typeface="Calibri"/>
                <a:cs typeface="Arial"/>
              </a:rPr>
              <a:t>prescribir</a:t>
            </a:r>
            <a:r>
              <a:rPr lang="en-US" sz="1200" dirty="0">
                <a:latin typeface="Calibri"/>
                <a:cs typeface="Arial"/>
              </a:rPr>
              <a:t> </a:t>
            </a:r>
            <a:r>
              <a:rPr lang="en-US" sz="1200" dirty="0" err="1">
                <a:latin typeface="Calibri"/>
                <a:cs typeface="Arial"/>
              </a:rPr>
              <a:t>en</a:t>
            </a:r>
            <a:r>
              <a:rPr lang="en-US" sz="1200" dirty="0">
                <a:latin typeface="Calibri"/>
                <a:cs typeface="Arial"/>
              </a:rPr>
              <a:t> </a:t>
            </a:r>
            <a:r>
              <a:rPr lang="en-US" sz="1200" dirty="0" err="1">
                <a:latin typeface="Calibri"/>
                <a:cs typeface="Arial"/>
              </a:rPr>
              <a:t>nuestro</a:t>
            </a:r>
            <a:r>
              <a:rPr lang="en-US" sz="1200" dirty="0">
                <a:latin typeface="Calibri"/>
                <a:cs typeface="Arial"/>
              </a:rPr>
              <a:t> hospital </a:t>
            </a:r>
            <a:r>
              <a:rPr lang="en-US" sz="1200" dirty="0" err="1">
                <a:latin typeface="Calibri"/>
                <a:cs typeface="Arial"/>
              </a:rPr>
              <a:t>en</a:t>
            </a:r>
            <a:r>
              <a:rPr lang="en-US" sz="1200" dirty="0">
                <a:latin typeface="Calibri"/>
                <a:cs typeface="Arial"/>
              </a:rPr>
              <a:t> 2007 y </a:t>
            </a:r>
            <a:r>
              <a:rPr lang="en-US" sz="1200" dirty="0" err="1">
                <a:latin typeface="Calibri"/>
                <a:cs typeface="Arial"/>
              </a:rPr>
              <a:t>posteriormente</a:t>
            </a:r>
            <a:r>
              <a:rPr lang="en-US" sz="1200" dirty="0">
                <a:latin typeface="Calibri"/>
                <a:cs typeface="Arial"/>
              </a:rPr>
              <a:t> </a:t>
            </a:r>
            <a:r>
              <a:rPr lang="en-US" sz="1200" dirty="0" err="1">
                <a:latin typeface="Calibri"/>
                <a:cs typeface="Arial"/>
              </a:rPr>
              <a:t>los</a:t>
            </a:r>
            <a:r>
              <a:rPr lang="en-US" sz="1200" dirty="0">
                <a:latin typeface="Calibri"/>
                <a:cs typeface="Arial"/>
              </a:rPr>
              <a:t> anti IL5,  Mepolizumab (M) </a:t>
            </a:r>
            <a:r>
              <a:rPr lang="en-US" sz="1200" dirty="0" err="1">
                <a:latin typeface="Calibri"/>
                <a:cs typeface="Arial"/>
              </a:rPr>
              <a:t>en</a:t>
            </a:r>
            <a:r>
              <a:rPr lang="en-US" sz="1200" dirty="0">
                <a:latin typeface="Calibri"/>
                <a:cs typeface="Arial"/>
              </a:rPr>
              <a:t> 2010 y </a:t>
            </a:r>
            <a:r>
              <a:rPr lang="en-US" sz="1200" dirty="0" err="1">
                <a:latin typeface="Calibri"/>
                <a:cs typeface="Arial"/>
              </a:rPr>
              <a:t>más</a:t>
            </a:r>
            <a:r>
              <a:rPr lang="en-US" sz="1200" dirty="0">
                <a:latin typeface="Calibri"/>
                <a:cs typeface="Arial"/>
              </a:rPr>
              <a:t> </a:t>
            </a:r>
            <a:r>
              <a:rPr lang="en-US" sz="1200" dirty="0" err="1">
                <a:latin typeface="Calibri"/>
                <a:cs typeface="Arial"/>
              </a:rPr>
              <a:t>recientemente</a:t>
            </a:r>
            <a:r>
              <a:rPr lang="en-US" sz="1200" dirty="0">
                <a:latin typeface="Calibri"/>
                <a:cs typeface="Arial"/>
              </a:rPr>
              <a:t> </a:t>
            </a:r>
            <a:r>
              <a:rPr lang="en-US" sz="1200" dirty="0" err="1">
                <a:latin typeface="Calibri"/>
                <a:cs typeface="Arial"/>
              </a:rPr>
              <a:t>Benralizumab</a:t>
            </a:r>
            <a:r>
              <a:rPr lang="en-US" sz="1200" dirty="0">
                <a:latin typeface="Calibri"/>
                <a:cs typeface="Arial"/>
              </a:rPr>
              <a:t> (B) </a:t>
            </a:r>
            <a:r>
              <a:rPr lang="en-US" sz="1200" dirty="0" err="1">
                <a:latin typeface="Calibri"/>
                <a:cs typeface="Arial"/>
              </a:rPr>
              <a:t>en</a:t>
            </a:r>
            <a:r>
              <a:rPr lang="en-US" sz="1200" dirty="0">
                <a:latin typeface="Calibri"/>
                <a:cs typeface="Arial"/>
              </a:rPr>
              <a:t> 2018.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1AACDAC-41FF-31FE-6632-B5F4680E1F1A}"/>
              </a:ext>
            </a:extLst>
          </p:cNvPr>
          <p:cNvSpPr txBox="1"/>
          <p:nvPr/>
        </p:nvSpPr>
        <p:spPr>
          <a:xfrm>
            <a:off x="6600056" y="1560970"/>
            <a:ext cx="5281245" cy="646331"/>
          </a:xfrm>
          <a:prstGeom prst="rect">
            <a:avLst/>
          </a:prstGeom>
          <a:ln w="6350">
            <a:solidFill>
              <a:srgbClr val="92D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 b="1" dirty="0" err="1">
                <a:latin typeface="Calibri"/>
                <a:cs typeface="Arial"/>
              </a:rPr>
              <a:t>Objetivo</a:t>
            </a:r>
            <a:r>
              <a:rPr lang="en-US" sz="1200" b="1" dirty="0">
                <a:latin typeface="Calibri"/>
                <a:cs typeface="Arial"/>
              </a:rPr>
              <a:t>:</a:t>
            </a:r>
          </a:p>
          <a:p>
            <a:pPr algn="just"/>
            <a:r>
              <a:rPr lang="en-US" sz="1200" dirty="0">
                <a:latin typeface="Calibri"/>
                <a:cs typeface="Arial"/>
              </a:rPr>
              <a:t> </a:t>
            </a:r>
            <a:r>
              <a:rPr lang="en-US" sz="1200" dirty="0" err="1">
                <a:latin typeface="Calibri"/>
                <a:cs typeface="Arial"/>
              </a:rPr>
              <a:t>Analizar</a:t>
            </a:r>
            <a:r>
              <a:rPr lang="en-US" sz="1200" dirty="0">
                <a:latin typeface="Calibri"/>
                <a:cs typeface="Arial"/>
              </a:rPr>
              <a:t> la </a:t>
            </a:r>
            <a:r>
              <a:rPr lang="en-US" sz="1200" dirty="0" err="1">
                <a:latin typeface="Calibri"/>
                <a:cs typeface="Arial"/>
              </a:rPr>
              <a:t>eficacia</a:t>
            </a:r>
            <a:r>
              <a:rPr lang="en-US" sz="1200" dirty="0">
                <a:latin typeface="Calibri"/>
                <a:cs typeface="Arial"/>
              </a:rPr>
              <a:t> del </a:t>
            </a:r>
            <a:r>
              <a:rPr lang="en-US" sz="1200" dirty="0" err="1">
                <a:latin typeface="Calibri"/>
                <a:cs typeface="Arial"/>
              </a:rPr>
              <a:t>tratamiento</a:t>
            </a:r>
            <a:r>
              <a:rPr lang="en-US" sz="1200" dirty="0">
                <a:latin typeface="Calibri"/>
                <a:cs typeface="Arial"/>
              </a:rPr>
              <a:t> </a:t>
            </a:r>
            <a:r>
              <a:rPr lang="en-US" sz="1200" dirty="0" err="1">
                <a:latin typeface="Calibri"/>
                <a:cs typeface="Arial"/>
              </a:rPr>
              <a:t>biológico</a:t>
            </a:r>
            <a:r>
              <a:rPr lang="en-US" sz="1200" dirty="0">
                <a:latin typeface="Calibri"/>
                <a:cs typeface="Arial"/>
              </a:rPr>
              <a:t> </a:t>
            </a:r>
            <a:r>
              <a:rPr lang="en-US" sz="1200" dirty="0" err="1">
                <a:latin typeface="Calibri"/>
                <a:cs typeface="Arial"/>
              </a:rPr>
              <a:t>en</a:t>
            </a:r>
            <a:r>
              <a:rPr lang="en-US" sz="1200" dirty="0">
                <a:latin typeface="Calibri"/>
                <a:cs typeface="Arial"/>
              </a:rPr>
              <a:t> la </a:t>
            </a:r>
            <a:r>
              <a:rPr lang="en-US" sz="1200" dirty="0" err="1">
                <a:latin typeface="Calibri"/>
                <a:cs typeface="Arial"/>
              </a:rPr>
              <a:t>cohorte</a:t>
            </a:r>
            <a:r>
              <a:rPr lang="en-US" sz="1200" dirty="0">
                <a:latin typeface="Calibri"/>
                <a:cs typeface="Arial"/>
              </a:rPr>
              <a:t> de </a:t>
            </a:r>
            <a:r>
              <a:rPr lang="en-US" sz="1200" dirty="0" err="1">
                <a:latin typeface="Calibri"/>
                <a:cs typeface="Arial"/>
              </a:rPr>
              <a:t>pacientes</a:t>
            </a:r>
            <a:r>
              <a:rPr lang="en-US" sz="1200" dirty="0">
                <a:latin typeface="Calibri"/>
                <a:cs typeface="Arial"/>
              </a:rPr>
              <a:t> con AGDC del hospital Juan Ramón Jiménez (HJRJ) de Huelva </a:t>
            </a:r>
            <a:r>
              <a:rPr lang="en-US" sz="1200" dirty="0" err="1">
                <a:latin typeface="Calibri"/>
                <a:cs typeface="Arial"/>
              </a:rPr>
              <a:t>desde</a:t>
            </a:r>
            <a:r>
              <a:rPr lang="en-US" sz="1200" dirty="0">
                <a:latin typeface="Calibri"/>
                <a:cs typeface="Arial"/>
              </a:rPr>
              <a:t> 2007-2021</a:t>
            </a:r>
            <a:endParaRPr lang="en-US" sz="1200" dirty="0">
              <a:latin typeface="Calibri"/>
              <a:cs typeface="Calibri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26862AB-CAD5-D01F-2B35-07A29F523F1C}"/>
              </a:ext>
            </a:extLst>
          </p:cNvPr>
          <p:cNvSpPr txBox="1"/>
          <p:nvPr/>
        </p:nvSpPr>
        <p:spPr>
          <a:xfrm>
            <a:off x="191344" y="2666191"/>
            <a:ext cx="6048671" cy="1384995"/>
          </a:xfrm>
          <a:prstGeom prst="rect">
            <a:avLst/>
          </a:prstGeom>
          <a:noFill/>
          <a:ln w="6350">
            <a:solidFill>
              <a:srgbClr val="92D05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 b="1" dirty="0" err="1">
                <a:latin typeface="Calibri"/>
                <a:cs typeface="Arial"/>
              </a:rPr>
              <a:t>Metodología</a:t>
            </a:r>
            <a:endParaRPr lang="en-US" sz="1200" b="1" dirty="0">
              <a:latin typeface="Calibri"/>
              <a:cs typeface="Arial"/>
            </a:endParaRPr>
          </a:p>
          <a:p>
            <a:pPr algn="just"/>
            <a:r>
              <a:rPr lang="en-US" sz="1200" dirty="0" err="1">
                <a:latin typeface="Calibri"/>
                <a:cs typeface="Arial"/>
              </a:rPr>
              <a:t>Hemos</a:t>
            </a:r>
            <a:r>
              <a:rPr lang="en-US" sz="1200" dirty="0">
                <a:latin typeface="Calibri"/>
                <a:cs typeface="Arial"/>
              </a:rPr>
              <a:t> </a:t>
            </a:r>
            <a:r>
              <a:rPr lang="en-US" sz="1200" dirty="0" err="1">
                <a:latin typeface="Calibri"/>
                <a:cs typeface="Arial"/>
              </a:rPr>
              <a:t>revisado</a:t>
            </a:r>
            <a:r>
              <a:rPr lang="en-US" sz="1200" dirty="0">
                <a:latin typeface="Calibri"/>
                <a:cs typeface="Arial"/>
              </a:rPr>
              <a:t> </a:t>
            </a:r>
            <a:r>
              <a:rPr lang="en-US" sz="1200" dirty="0" err="1">
                <a:latin typeface="Calibri"/>
                <a:cs typeface="Arial"/>
              </a:rPr>
              <a:t>en</a:t>
            </a:r>
            <a:r>
              <a:rPr lang="en-US" sz="1200" dirty="0">
                <a:latin typeface="Calibri"/>
                <a:cs typeface="Arial"/>
              </a:rPr>
              <a:t> </a:t>
            </a:r>
            <a:r>
              <a:rPr lang="en-US" sz="1200" dirty="0" err="1">
                <a:latin typeface="Calibri"/>
                <a:cs typeface="Arial"/>
              </a:rPr>
              <a:t>nuestra</a:t>
            </a:r>
            <a:r>
              <a:rPr lang="en-US" sz="1200" dirty="0">
                <a:latin typeface="Calibri"/>
                <a:cs typeface="Arial"/>
              </a:rPr>
              <a:t> base de </a:t>
            </a:r>
            <a:r>
              <a:rPr lang="en-US" sz="1200" dirty="0" err="1">
                <a:latin typeface="Calibri"/>
                <a:cs typeface="Arial"/>
              </a:rPr>
              <a:t>datos</a:t>
            </a:r>
            <a:r>
              <a:rPr lang="en-US" sz="1200" dirty="0">
                <a:latin typeface="Calibri"/>
                <a:cs typeface="Arial"/>
              </a:rPr>
              <a:t> de AGDC </a:t>
            </a:r>
            <a:r>
              <a:rPr lang="en-US" sz="1200" dirty="0" err="1">
                <a:latin typeface="Calibri"/>
                <a:cs typeface="Arial"/>
              </a:rPr>
              <a:t>los</a:t>
            </a:r>
            <a:r>
              <a:rPr lang="en-US" sz="1200" dirty="0">
                <a:latin typeface="Calibri"/>
                <a:cs typeface="Arial"/>
              </a:rPr>
              <a:t> </a:t>
            </a:r>
            <a:r>
              <a:rPr lang="en-US" sz="1200" dirty="0" err="1">
                <a:latin typeface="Calibri"/>
                <a:cs typeface="Arial"/>
              </a:rPr>
              <a:t>pacientes</a:t>
            </a:r>
            <a:r>
              <a:rPr lang="en-US" sz="1200" dirty="0">
                <a:latin typeface="Calibri"/>
                <a:cs typeface="Arial"/>
              </a:rPr>
              <a:t> que </a:t>
            </a:r>
            <a:r>
              <a:rPr lang="en-US" sz="1200" dirty="0" err="1">
                <a:latin typeface="Calibri"/>
                <a:cs typeface="Arial"/>
              </a:rPr>
              <a:t>en</a:t>
            </a:r>
            <a:r>
              <a:rPr lang="en-US" sz="1200" dirty="0">
                <a:latin typeface="Calibri"/>
                <a:cs typeface="Arial"/>
              </a:rPr>
              <a:t> </a:t>
            </a:r>
            <a:r>
              <a:rPr lang="en-US" sz="1200" dirty="0" err="1">
                <a:latin typeface="Calibri"/>
                <a:cs typeface="Arial"/>
              </a:rPr>
              <a:t>alguna</a:t>
            </a:r>
            <a:r>
              <a:rPr lang="en-US" sz="1200" dirty="0">
                <a:latin typeface="Calibri"/>
                <a:cs typeface="Arial"/>
              </a:rPr>
              <a:t> </a:t>
            </a:r>
            <a:r>
              <a:rPr lang="en-US" sz="1200" dirty="0" err="1">
                <a:latin typeface="Calibri"/>
                <a:cs typeface="Arial"/>
              </a:rPr>
              <a:t>ocasión</a:t>
            </a:r>
            <a:r>
              <a:rPr lang="en-US" sz="1200" dirty="0">
                <a:latin typeface="Calibri"/>
                <a:cs typeface="Arial"/>
              </a:rPr>
              <a:t> </a:t>
            </a:r>
            <a:r>
              <a:rPr lang="en-US" sz="1200" dirty="0" err="1">
                <a:latin typeface="Calibri"/>
                <a:cs typeface="Arial"/>
              </a:rPr>
              <a:t>han</a:t>
            </a:r>
            <a:r>
              <a:rPr lang="en-US" sz="1200" dirty="0">
                <a:latin typeface="Calibri"/>
                <a:cs typeface="Arial"/>
              </a:rPr>
              <a:t> </a:t>
            </a:r>
            <a:r>
              <a:rPr lang="en-US" sz="1200" dirty="0" err="1">
                <a:latin typeface="Calibri"/>
                <a:cs typeface="Arial"/>
              </a:rPr>
              <a:t>recibido</a:t>
            </a:r>
            <a:r>
              <a:rPr lang="en-US" sz="1200" dirty="0">
                <a:latin typeface="Calibri"/>
                <a:cs typeface="Arial"/>
              </a:rPr>
              <a:t> </a:t>
            </a:r>
            <a:r>
              <a:rPr lang="en-US" sz="1200" dirty="0" err="1">
                <a:latin typeface="Calibri"/>
                <a:cs typeface="Arial"/>
              </a:rPr>
              <a:t>terapias</a:t>
            </a:r>
            <a:r>
              <a:rPr lang="en-US" sz="1200" dirty="0">
                <a:latin typeface="Calibri"/>
                <a:cs typeface="Arial"/>
              </a:rPr>
              <a:t> </a:t>
            </a:r>
            <a:r>
              <a:rPr lang="en-US" sz="1200" dirty="0" err="1">
                <a:latin typeface="Calibri"/>
                <a:cs typeface="Arial"/>
              </a:rPr>
              <a:t>biológicas</a:t>
            </a:r>
            <a:r>
              <a:rPr lang="en-US" sz="1200" dirty="0">
                <a:latin typeface="Calibri"/>
                <a:cs typeface="Arial"/>
              </a:rPr>
              <a:t> para </a:t>
            </a:r>
            <a:r>
              <a:rPr lang="en-US" sz="1200" dirty="0" err="1">
                <a:latin typeface="Calibri"/>
                <a:cs typeface="Arial"/>
              </a:rPr>
              <a:t>el</a:t>
            </a:r>
            <a:r>
              <a:rPr lang="en-US" sz="1200" dirty="0">
                <a:latin typeface="Calibri"/>
                <a:cs typeface="Arial"/>
              </a:rPr>
              <a:t> </a:t>
            </a:r>
            <a:r>
              <a:rPr lang="en-US" sz="1200" dirty="0" err="1">
                <a:latin typeface="Calibri"/>
                <a:cs typeface="Arial"/>
              </a:rPr>
              <a:t>asma</a:t>
            </a:r>
            <a:r>
              <a:rPr lang="en-US" sz="1200" dirty="0">
                <a:latin typeface="Calibri"/>
                <a:cs typeface="Arial"/>
              </a:rPr>
              <a:t> </a:t>
            </a:r>
            <a:r>
              <a:rPr lang="en-US" sz="1200" dirty="0" err="1">
                <a:latin typeface="Calibri"/>
                <a:cs typeface="Arial"/>
              </a:rPr>
              <a:t>desde</a:t>
            </a:r>
            <a:r>
              <a:rPr lang="en-US" sz="1200" dirty="0">
                <a:latin typeface="Calibri"/>
                <a:cs typeface="Arial"/>
              </a:rPr>
              <a:t> 2007 hasta la </a:t>
            </a:r>
            <a:r>
              <a:rPr lang="en-US" sz="1200" dirty="0" err="1">
                <a:latin typeface="Calibri"/>
                <a:cs typeface="Arial"/>
              </a:rPr>
              <a:t>actualidad</a:t>
            </a:r>
            <a:r>
              <a:rPr lang="en-US" sz="1200" dirty="0">
                <a:latin typeface="Calibri"/>
                <a:cs typeface="Arial"/>
              </a:rPr>
              <a:t>. </a:t>
            </a:r>
            <a:r>
              <a:rPr lang="en-US" sz="1200" dirty="0" err="1">
                <a:latin typeface="Calibri"/>
                <a:cs typeface="Arial"/>
              </a:rPr>
              <a:t>Hemos</a:t>
            </a:r>
            <a:r>
              <a:rPr lang="en-US" sz="1200" dirty="0">
                <a:latin typeface="Calibri"/>
                <a:cs typeface="Arial"/>
              </a:rPr>
              <a:t> </a:t>
            </a:r>
            <a:r>
              <a:rPr lang="en-US" sz="1200" dirty="0" err="1">
                <a:latin typeface="Calibri"/>
                <a:cs typeface="Arial"/>
              </a:rPr>
              <a:t>valorado</a:t>
            </a:r>
            <a:r>
              <a:rPr lang="en-US" sz="1200" dirty="0">
                <a:latin typeface="Calibri"/>
                <a:cs typeface="Arial"/>
              </a:rPr>
              <a:t> la </a:t>
            </a:r>
            <a:r>
              <a:rPr lang="en-US" sz="1200" dirty="0" err="1">
                <a:latin typeface="Calibri"/>
                <a:cs typeface="Arial"/>
              </a:rPr>
              <a:t>eficacia</a:t>
            </a:r>
            <a:r>
              <a:rPr lang="en-US" sz="1200" dirty="0">
                <a:latin typeface="Calibri"/>
                <a:cs typeface="Arial"/>
              </a:rPr>
              <a:t> a </a:t>
            </a:r>
            <a:r>
              <a:rPr lang="en-US" sz="1200" dirty="0" err="1">
                <a:latin typeface="Calibri"/>
                <a:cs typeface="Arial"/>
              </a:rPr>
              <a:t>los</a:t>
            </a:r>
            <a:r>
              <a:rPr lang="en-US" sz="1200" dirty="0">
                <a:latin typeface="Calibri"/>
                <a:cs typeface="Arial"/>
              </a:rPr>
              <a:t> 6 meses </a:t>
            </a:r>
            <a:r>
              <a:rPr lang="en-US" sz="1200" dirty="0" err="1">
                <a:latin typeface="Calibri"/>
                <a:cs typeface="Arial"/>
              </a:rPr>
              <a:t>según</a:t>
            </a:r>
            <a:r>
              <a:rPr lang="en-US" sz="1200" dirty="0">
                <a:latin typeface="Calibri"/>
                <a:cs typeface="Arial"/>
              </a:rPr>
              <a:t> 4 </a:t>
            </a:r>
            <a:r>
              <a:rPr lang="en-US" sz="1200" dirty="0" err="1">
                <a:latin typeface="Calibri"/>
                <a:cs typeface="Arial"/>
              </a:rPr>
              <a:t>criterios</a:t>
            </a:r>
            <a:r>
              <a:rPr lang="en-US" sz="1200" dirty="0">
                <a:latin typeface="Calibri"/>
                <a:cs typeface="Arial"/>
              </a:rPr>
              <a:t>: </a:t>
            </a:r>
            <a:r>
              <a:rPr lang="en-US" sz="1200" dirty="0" err="1">
                <a:latin typeface="Calibri"/>
                <a:cs typeface="Arial"/>
              </a:rPr>
              <a:t>exacerbaciones</a:t>
            </a:r>
            <a:r>
              <a:rPr lang="en-US" sz="1200" dirty="0">
                <a:latin typeface="Calibri"/>
                <a:cs typeface="Arial"/>
              </a:rPr>
              <a:t>, test de control del </a:t>
            </a:r>
            <a:r>
              <a:rPr lang="en-US" sz="1200" dirty="0" err="1">
                <a:latin typeface="Calibri"/>
                <a:cs typeface="Arial"/>
              </a:rPr>
              <a:t>asma</a:t>
            </a:r>
            <a:r>
              <a:rPr lang="en-US" sz="1200" dirty="0">
                <a:latin typeface="Calibri"/>
                <a:cs typeface="Arial"/>
              </a:rPr>
              <a:t> (ACT), valor de FEV1 y </a:t>
            </a:r>
            <a:r>
              <a:rPr lang="en-US" sz="1200" dirty="0" err="1">
                <a:latin typeface="Calibri"/>
                <a:cs typeface="Arial"/>
              </a:rPr>
              <a:t>reducción</a:t>
            </a:r>
            <a:r>
              <a:rPr lang="en-US" sz="1200" dirty="0">
                <a:latin typeface="Calibri"/>
                <a:cs typeface="Arial"/>
              </a:rPr>
              <a:t> de </a:t>
            </a:r>
            <a:r>
              <a:rPr lang="en-US" sz="1200" dirty="0" err="1">
                <a:latin typeface="Calibri"/>
                <a:cs typeface="Arial"/>
              </a:rPr>
              <a:t>corticoides</a:t>
            </a:r>
            <a:r>
              <a:rPr lang="en-US" sz="1200" dirty="0">
                <a:latin typeface="Calibri"/>
                <a:cs typeface="Arial"/>
              </a:rPr>
              <a:t> </a:t>
            </a:r>
            <a:r>
              <a:rPr lang="en-US" sz="1200" dirty="0" err="1">
                <a:latin typeface="Calibri"/>
                <a:cs typeface="Arial"/>
              </a:rPr>
              <a:t>orales</a:t>
            </a:r>
            <a:r>
              <a:rPr lang="en-US" sz="1200" dirty="0">
                <a:latin typeface="Calibri"/>
                <a:cs typeface="Arial"/>
              </a:rPr>
              <a:t> (CO). Se ha </a:t>
            </a:r>
            <a:r>
              <a:rPr lang="en-US" sz="1200" dirty="0" err="1">
                <a:latin typeface="Calibri"/>
                <a:cs typeface="Arial"/>
              </a:rPr>
              <a:t>determinado</a:t>
            </a:r>
            <a:r>
              <a:rPr lang="en-US" sz="1200" dirty="0">
                <a:latin typeface="Calibri"/>
                <a:cs typeface="Arial"/>
              </a:rPr>
              <a:t> la </a:t>
            </a:r>
            <a:r>
              <a:rPr lang="en-US" sz="1200" dirty="0" err="1">
                <a:latin typeface="Calibri"/>
                <a:cs typeface="Arial"/>
              </a:rPr>
              <a:t>respuesta</a:t>
            </a:r>
            <a:r>
              <a:rPr lang="en-US" sz="1200" dirty="0">
                <a:latin typeface="Calibri"/>
                <a:cs typeface="Arial"/>
              </a:rPr>
              <a:t> </a:t>
            </a:r>
            <a:r>
              <a:rPr lang="en-US" sz="1200" dirty="0" err="1">
                <a:latin typeface="Calibri"/>
                <a:cs typeface="Arial"/>
              </a:rPr>
              <a:t>completa</a:t>
            </a:r>
            <a:r>
              <a:rPr lang="en-US" sz="1200" dirty="0">
                <a:latin typeface="Calibri"/>
                <a:cs typeface="Arial"/>
              </a:rPr>
              <a:t> (RC), </a:t>
            </a:r>
            <a:r>
              <a:rPr lang="en-US" sz="1200" dirty="0" err="1">
                <a:latin typeface="Calibri"/>
                <a:cs typeface="Arial"/>
              </a:rPr>
              <a:t>respuesta</a:t>
            </a:r>
            <a:r>
              <a:rPr lang="en-US" sz="1200" dirty="0">
                <a:latin typeface="Calibri"/>
                <a:cs typeface="Arial"/>
              </a:rPr>
              <a:t> </a:t>
            </a:r>
            <a:r>
              <a:rPr lang="en-US" sz="1200" dirty="0" err="1">
                <a:latin typeface="Calibri"/>
                <a:cs typeface="Arial"/>
              </a:rPr>
              <a:t>parcial</a:t>
            </a:r>
            <a:r>
              <a:rPr lang="en-US" sz="1200" dirty="0">
                <a:latin typeface="Calibri"/>
                <a:cs typeface="Arial"/>
              </a:rPr>
              <a:t> (RP) o </a:t>
            </a:r>
            <a:r>
              <a:rPr lang="en-US" sz="1200" dirty="0" err="1">
                <a:latin typeface="Calibri"/>
                <a:cs typeface="Arial"/>
              </a:rPr>
              <a:t>ausencia</a:t>
            </a:r>
            <a:r>
              <a:rPr lang="en-US" sz="1200" dirty="0">
                <a:latin typeface="Calibri"/>
                <a:cs typeface="Arial"/>
              </a:rPr>
              <a:t> de </a:t>
            </a:r>
            <a:r>
              <a:rPr lang="en-US" sz="1200" dirty="0" err="1">
                <a:latin typeface="Calibri"/>
                <a:cs typeface="Arial"/>
              </a:rPr>
              <a:t>respuesta</a:t>
            </a:r>
            <a:r>
              <a:rPr lang="en-US" sz="1200" dirty="0">
                <a:latin typeface="Calibri"/>
                <a:cs typeface="Arial"/>
              </a:rPr>
              <a:t> (AR) para </a:t>
            </a:r>
            <a:r>
              <a:rPr lang="en-US" sz="1200" dirty="0" err="1">
                <a:latin typeface="Calibri"/>
                <a:cs typeface="Arial"/>
              </a:rPr>
              <a:t>cada</a:t>
            </a:r>
            <a:r>
              <a:rPr lang="en-US" sz="1200" dirty="0">
                <a:latin typeface="Calibri"/>
                <a:cs typeface="Arial"/>
              </a:rPr>
              <a:t> </a:t>
            </a:r>
            <a:r>
              <a:rPr lang="en-US" sz="1200" dirty="0" err="1">
                <a:latin typeface="Calibri"/>
                <a:cs typeface="Arial"/>
              </a:rPr>
              <a:t>biológico</a:t>
            </a:r>
            <a:r>
              <a:rPr lang="en-US" sz="1200" dirty="0">
                <a:latin typeface="Calibri"/>
                <a:cs typeface="Arial"/>
              </a:rPr>
              <a:t>. Para </a:t>
            </a:r>
            <a:r>
              <a:rPr lang="en-US" sz="1200" dirty="0" err="1">
                <a:latin typeface="Calibri"/>
                <a:cs typeface="Arial"/>
              </a:rPr>
              <a:t>valorar</a:t>
            </a:r>
            <a:r>
              <a:rPr lang="en-US" sz="1200" dirty="0">
                <a:latin typeface="Calibri"/>
                <a:cs typeface="Arial"/>
              </a:rPr>
              <a:t> la </a:t>
            </a:r>
            <a:r>
              <a:rPr lang="en-US" sz="1200" dirty="0" err="1">
                <a:latin typeface="Calibri"/>
                <a:cs typeface="Arial"/>
              </a:rPr>
              <a:t>eficacia</a:t>
            </a:r>
            <a:r>
              <a:rPr lang="en-US" sz="1200" dirty="0">
                <a:latin typeface="Calibri"/>
                <a:cs typeface="Arial"/>
              </a:rPr>
              <a:t> se </a:t>
            </a:r>
            <a:r>
              <a:rPr lang="en-US" sz="1200" dirty="0" err="1">
                <a:latin typeface="Calibri"/>
                <a:cs typeface="Arial"/>
              </a:rPr>
              <a:t>exigía</a:t>
            </a:r>
            <a:r>
              <a:rPr lang="en-US" sz="1200" dirty="0">
                <a:latin typeface="Calibri"/>
                <a:cs typeface="Arial"/>
              </a:rPr>
              <a:t> que se </a:t>
            </a:r>
            <a:r>
              <a:rPr lang="en-US" sz="1200" dirty="0" err="1">
                <a:latin typeface="Calibri"/>
                <a:cs typeface="Arial"/>
              </a:rPr>
              <a:t>cumplieran</a:t>
            </a:r>
            <a:r>
              <a:rPr lang="en-US" sz="1200" dirty="0">
                <a:latin typeface="Calibri"/>
                <a:cs typeface="Arial"/>
              </a:rPr>
              <a:t> </a:t>
            </a:r>
            <a:r>
              <a:rPr lang="en-US" sz="1200" dirty="0" err="1">
                <a:latin typeface="Calibri"/>
                <a:cs typeface="Arial"/>
              </a:rPr>
              <a:t>todos</a:t>
            </a:r>
            <a:r>
              <a:rPr lang="en-US" sz="1200" dirty="0">
                <a:latin typeface="Calibri"/>
                <a:cs typeface="Arial"/>
              </a:rPr>
              <a:t> </a:t>
            </a:r>
            <a:r>
              <a:rPr lang="en-US" sz="1200" dirty="0" err="1">
                <a:latin typeface="Calibri"/>
                <a:cs typeface="Arial"/>
              </a:rPr>
              <a:t>los</a:t>
            </a:r>
            <a:r>
              <a:rPr lang="en-US" sz="1200" dirty="0">
                <a:latin typeface="Calibri"/>
                <a:cs typeface="Arial"/>
              </a:rPr>
              <a:t> </a:t>
            </a:r>
            <a:r>
              <a:rPr lang="en-US" sz="1200" dirty="0" err="1">
                <a:latin typeface="Calibri"/>
                <a:cs typeface="Arial"/>
              </a:rPr>
              <a:t>requisitos</a:t>
            </a:r>
            <a:r>
              <a:rPr lang="en-US" sz="1200" dirty="0">
                <a:latin typeface="Calibri"/>
                <a:cs typeface="Arial"/>
              </a:rPr>
              <a:t> de la </a:t>
            </a:r>
            <a:r>
              <a:rPr lang="en-US" sz="1200" dirty="0" err="1">
                <a:latin typeface="Calibri"/>
                <a:cs typeface="Arial"/>
              </a:rPr>
              <a:t>tabla</a:t>
            </a:r>
            <a:r>
              <a:rPr lang="en-US" sz="1200" dirty="0">
                <a:latin typeface="Calibri"/>
                <a:cs typeface="Arial"/>
              </a:rPr>
              <a:t> 1 para </a:t>
            </a:r>
            <a:r>
              <a:rPr lang="en-US" sz="1200" dirty="0" err="1">
                <a:latin typeface="Calibri"/>
                <a:cs typeface="Arial"/>
              </a:rPr>
              <a:t>cada</a:t>
            </a:r>
            <a:r>
              <a:rPr lang="en-US" sz="1200" dirty="0">
                <a:latin typeface="Calibri"/>
                <a:cs typeface="Arial"/>
              </a:rPr>
              <a:t> </a:t>
            </a:r>
            <a:r>
              <a:rPr lang="en-US" sz="1200" dirty="0" err="1">
                <a:latin typeface="Calibri"/>
                <a:cs typeface="Arial"/>
              </a:rPr>
              <a:t>supuesto</a:t>
            </a:r>
            <a:r>
              <a:rPr lang="en-US" sz="1200" dirty="0">
                <a:latin typeface="Calibri"/>
                <a:cs typeface="Arial"/>
              </a:rPr>
              <a:t>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F06DE42-9CB7-3771-6ECD-3DB45A5A5EF6}"/>
              </a:ext>
            </a:extLst>
          </p:cNvPr>
          <p:cNvSpPr txBox="1"/>
          <p:nvPr/>
        </p:nvSpPr>
        <p:spPr>
          <a:xfrm>
            <a:off x="2405744" y="1055914"/>
            <a:ext cx="8098971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50" dirty="0">
                <a:latin typeface="Arial"/>
                <a:cs typeface="Arial"/>
              </a:rPr>
              <a:t>A. González Hernández, J. Romero López, C. Romero Sayago, M. A. Díaz Santos, C. </a:t>
            </a:r>
            <a:r>
              <a:rPr lang="en-US" sz="1050" dirty="0" err="1">
                <a:latin typeface="Arial"/>
                <a:cs typeface="Arial"/>
              </a:rPr>
              <a:t>Puchaes</a:t>
            </a:r>
            <a:r>
              <a:rPr lang="en-US" sz="1050" dirty="0">
                <a:latin typeface="Arial"/>
                <a:cs typeface="Arial"/>
              </a:rPr>
              <a:t> </a:t>
            </a:r>
            <a:r>
              <a:rPr lang="en-US" sz="1050" dirty="0" err="1">
                <a:latin typeface="Arial"/>
                <a:cs typeface="Arial"/>
              </a:rPr>
              <a:t>Manchón</a:t>
            </a:r>
            <a:r>
              <a:rPr lang="en-US" sz="1050" dirty="0">
                <a:latin typeface="Arial"/>
                <a:cs typeface="Arial"/>
              </a:rPr>
              <a:t>,  A. Pereira Vega. </a:t>
            </a:r>
            <a:r>
              <a:rPr lang="en-US" sz="1050" dirty="0" err="1">
                <a:latin typeface="Arial"/>
                <a:cs typeface="Arial"/>
              </a:rPr>
              <a:t>Servicio</a:t>
            </a:r>
            <a:r>
              <a:rPr lang="en-US" sz="1050" dirty="0">
                <a:latin typeface="Arial"/>
                <a:cs typeface="Arial"/>
              </a:rPr>
              <a:t> de </a:t>
            </a:r>
            <a:r>
              <a:rPr lang="en-US" sz="1050" dirty="0" err="1">
                <a:latin typeface="Arial"/>
                <a:cs typeface="Arial"/>
              </a:rPr>
              <a:t>Neumología</a:t>
            </a:r>
            <a:r>
              <a:rPr lang="en-US" sz="1050" dirty="0">
                <a:latin typeface="Arial"/>
                <a:cs typeface="Arial"/>
              </a:rPr>
              <a:t>. Hospital Juan Ramón Jiménez. Huelva. </a:t>
            </a:r>
            <a:endParaRPr lang="es-ES" dirty="0">
              <a:cs typeface="Calibri"/>
            </a:endParaRPr>
          </a:p>
        </p:txBody>
      </p:sp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240BB2F5-D592-41A7-A54C-83AF433B5B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8920188"/>
              </p:ext>
            </p:extLst>
          </p:nvPr>
        </p:nvGraphicFramePr>
        <p:xfrm>
          <a:off x="6756039" y="2576633"/>
          <a:ext cx="4969277" cy="37146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8C531171-CAFC-47DD-ADC3-EBB6CF96BE62}"/>
              </a:ext>
            </a:extLst>
          </p:cNvPr>
          <p:cNvSpPr txBox="1"/>
          <p:nvPr/>
        </p:nvSpPr>
        <p:spPr>
          <a:xfrm>
            <a:off x="6625944" y="2420888"/>
            <a:ext cx="10681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/>
              <a:t>Resultados: </a:t>
            </a:r>
          </a:p>
        </p:txBody>
      </p:sp>
    </p:spTree>
    <p:extLst>
      <p:ext uri="{BB962C8B-B14F-4D97-AF65-F5344CB8AC3E}">
        <p14:creationId xmlns:p14="http://schemas.microsoft.com/office/powerpoint/2010/main" val="3693772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">
            <a:extLst>
              <a:ext uri="{FF2B5EF4-FFF2-40B4-BE49-F238E27FC236}">
                <a16:creationId xmlns:a16="http://schemas.microsoft.com/office/drawing/2014/main" id="{FF171021-B030-6EE2-B1B3-A6402904B041}"/>
              </a:ext>
            </a:extLst>
          </p:cNvPr>
          <p:cNvSpPr txBox="1"/>
          <p:nvPr/>
        </p:nvSpPr>
        <p:spPr>
          <a:xfrm>
            <a:off x="1381002" y="4948448"/>
            <a:ext cx="9429996" cy="1384995"/>
          </a:xfrm>
          <a:prstGeom prst="rect">
            <a:avLst/>
          </a:prstGeom>
          <a:ln w="6350">
            <a:solidFill>
              <a:srgbClr val="92D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400" b="1" dirty="0" err="1">
                <a:latin typeface="Arial"/>
                <a:cs typeface="Arial"/>
              </a:rPr>
              <a:t>Conclusiones</a:t>
            </a:r>
          </a:p>
          <a:p>
            <a:pPr algn="just"/>
            <a:r>
              <a:rPr lang="en-US" sz="1400" dirty="0">
                <a:latin typeface="Arial"/>
                <a:cs typeface="Arial"/>
              </a:rPr>
              <a:t>- Los </a:t>
            </a:r>
            <a:r>
              <a:rPr lang="en-US" sz="1400" dirty="0" err="1">
                <a:latin typeface="Arial"/>
                <a:cs typeface="Arial"/>
              </a:rPr>
              <a:t>tratamientos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biológicos</a:t>
            </a:r>
            <a:r>
              <a:rPr lang="en-US" sz="1400" dirty="0">
                <a:latin typeface="Arial"/>
                <a:cs typeface="Arial"/>
              </a:rPr>
              <a:t> son </a:t>
            </a:r>
            <a:r>
              <a:rPr lang="en-US" sz="1400" dirty="0" err="1">
                <a:latin typeface="Arial"/>
                <a:cs typeface="Arial"/>
              </a:rPr>
              <a:t>eficaces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en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el</a:t>
            </a:r>
            <a:r>
              <a:rPr lang="en-US" sz="1400" dirty="0">
                <a:latin typeface="Arial"/>
                <a:cs typeface="Arial"/>
              </a:rPr>
              <a:t> AGDC.</a:t>
            </a:r>
            <a:endParaRPr lang="en-US" sz="1400" b="1" dirty="0">
              <a:latin typeface="Arial"/>
              <a:cs typeface="Arial"/>
            </a:endParaRPr>
          </a:p>
          <a:p>
            <a:pPr algn="just"/>
            <a:r>
              <a:rPr lang="en-US" sz="1400" dirty="0">
                <a:latin typeface="Arial"/>
                <a:cs typeface="Arial"/>
              </a:rPr>
              <a:t>- La </a:t>
            </a:r>
            <a:r>
              <a:rPr lang="en-US" sz="1400" dirty="0" err="1">
                <a:latin typeface="Arial"/>
                <a:cs typeface="Arial"/>
              </a:rPr>
              <a:t>respuesta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completa</a:t>
            </a:r>
            <a:r>
              <a:rPr lang="en-US" sz="1400" dirty="0">
                <a:latin typeface="Arial"/>
                <a:cs typeface="Arial"/>
              </a:rPr>
              <a:t> global </a:t>
            </a:r>
            <a:r>
              <a:rPr lang="en-US" sz="1400" dirty="0" err="1">
                <a:latin typeface="Arial"/>
                <a:cs typeface="Arial"/>
              </a:rPr>
              <a:t>en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nuestra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cohorte</a:t>
            </a:r>
            <a:r>
              <a:rPr lang="en-US" sz="1400" dirty="0">
                <a:latin typeface="Arial"/>
                <a:cs typeface="Arial"/>
              </a:rPr>
              <a:t> ha </a:t>
            </a:r>
            <a:r>
              <a:rPr lang="en-US" sz="1400" dirty="0" err="1">
                <a:latin typeface="Arial"/>
                <a:cs typeface="Arial"/>
              </a:rPr>
              <a:t>sido</a:t>
            </a:r>
            <a:r>
              <a:rPr lang="en-US" sz="1400" dirty="0">
                <a:latin typeface="Arial"/>
                <a:cs typeface="Arial"/>
              </a:rPr>
              <a:t> del 26.9% </a:t>
            </a:r>
            <a:r>
              <a:rPr lang="en-US" sz="1400" dirty="0" err="1">
                <a:latin typeface="Arial"/>
                <a:cs typeface="Arial"/>
              </a:rPr>
              <a:t>en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pacientes</a:t>
            </a:r>
            <a:r>
              <a:rPr lang="en-US" sz="1400" dirty="0">
                <a:latin typeface="Arial"/>
                <a:cs typeface="Arial"/>
              </a:rPr>
              <a:t> con Omalizumab, 33.3% con Mepolizumab y 53.8% con </a:t>
            </a:r>
            <a:r>
              <a:rPr lang="en-US" sz="1400" dirty="0" err="1">
                <a:latin typeface="Arial"/>
                <a:cs typeface="Arial"/>
              </a:rPr>
              <a:t>Benralizumab</a:t>
            </a:r>
            <a:r>
              <a:rPr lang="en-US" sz="1400" dirty="0">
                <a:latin typeface="Arial"/>
                <a:cs typeface="Arial"/>
              </a:rPr>
              <a:t>.</a:t>
            </a:r>
            <a:endParaRPr lang="en-US" sz="1400" b="1" dirty="0">
              <a:latin typeface="Arial"/>
              <a:cs typeface="Arial"/>
            </a:endParaRPr>
          </a:p>
          <a:p>
            <a:pPr algn="just"/>
            <a:r>
              <a:rPr lang="en-US" sz="1400" dirty="0">
                <a:latin typeface="Arial"/>
                <a:cs typeface="Arial"/>
              </a:rPr>
              <a:t>- La </a:t>
            </a:r>
            <a:r>
              <a:rPr lang="en-US" sz="1400" dirty="0" err="1">
                <a:latin typeface="Arial"/>
                <a:cs typeface="Arial"/>
              </a:rPr>
              <a:t>menor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eficacia</a:t>
            </a:r>
            <a:r>
              <a:rPr lang="en-US" sz="1400" dirty="0">
                <a:latin typeface="Arial"/>
                <a:cs typeface="Arial"/>
              </a:rPr>
              <a:t> de Omalizumab </a:t>
            </a:r>
            <a:r>
              <a:rPr lang="en-US" sz="1400" dirty="0" err="1">
                <a:latin typeface="Arial"/>
                <a:cs typeface="Arial"/>
              </a:rPr>
              <a:t>esté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probablemente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en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relación</a:t>
            </a:r>
            <a:r>
              <a:rPr lang="en-US" sz="1400" dirty="0">
                <a:latin typeface="Arial"/>
                <a:cs typeface="Arial"/>
              </a:rPr>
              <a:t> con </a:t>
            </a:r>
            <a:r>
              <a:rPr lang="en-US" sz="1400" dirty="0" err="1">
                <a:latin typeface="Arial"/>
                <a:cs typeface="Arial"/>
              </a:rPr>
              <a:t>una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prescripción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inicial</a:t>
            </a:r>
            <a:r>
              <a:rPr lang="en-US" sz="1400" dirty="0">
                <a:latin typeface="Arial"/>
                <a:cs typeface="Arial"/>
              </a:rPr>
              <a:t> del </a:t>
            </a:r>
            <a:r>
              <a:rPr lang="en-US" sz="1400" dirty="0" err="1">
                <a:latin typeface="Arial"/>
                <a:cs typeface="Arial"/>
              </a:rPr>
              <a:t>mismo</a:t>
            </a:r>
            <a:r>
              <a:rPr lang="en-US" sz="1400" dirty="0">
                <a:latin typeface="Arial"/>
                <a:cs typeface="Arial"/>
              </a:rPr>
              <a:t> sin </a:t>
            </a:r>
            <a:r>
              <a:rPr lang="en-US" sz="1400" dirty="0" err="1">
                <a:latin typeface="Arial"/>
                <a:cs typeface="Arial"/>
              </a:rPr>
              <a:t>tener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en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cuenta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el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fenotipo</a:t>
            </a:r>
            <a:r>
              <a:rPr lang="en-US" sz="1400" dirty="0">
                <a:latin typeface="Arial"/>
                <a:cs typeface="Arial"/>
              </a:rPr>
              <a:t> del </a:t>
            </a:r>
            <a:r>
              <a:rPr lang="en-US" sz="1400" dirty="0" err="1">
                <a:latin typeface="Arial"/>
                <a:cs typeface="Arial"/>
              </a:rPr>
              <a:t>paciente</a:t>
            </a:r>
            <a:endParaRPr lang="en-US" sz="1100" dirty="0">
              <a:cs typeface="Calibri"/>
            </a:endParaRP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CDD3E523-B166-46BF-8EC0-65ED74FD61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3862079"/>
              </p:ext>
            </p:extLst>
          </p:nvPr>
        </p:nvGraphicFramePr>
        <p:xfrm>
          <a:off x="551384" y="836712"/>
          <a:ext cx="5150098" cy="39220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11ADA365-2C45-402B-9A60-1E122A088C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1153121"/>
              </p:ext>
            </p:extLst>
          </p:nvPr>
        </p:nvGraphicFramePr>
        <p:xfrm>
          <a:off x="6096000" y="836711"/>
          <a:ext cx="4975840" cy="3922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339</Words>
  <Application>Microsoft Office PowerPoint</Application>
  <PresentationFormat>Panorámica</PresentationFormat>
  <Paragraphs>16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alberto gonzalez hernandez</cp:lastModifiedBy>
  <cp:revision>144</cp:revision>
  <dcterms:created xsi:type="dcterms:W3CDTF">2022-01-11T08:55:46Z</dcterms:created>
  <dcterms:modified xsi:type="dcterms:W3CDTF">2022-04-06T14:40:16Z</dcterms:modified>
</cp:coreProperties>
</file>