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7" autoAdjust="0"/>
    <p:restoredTop sz="94660"/>
  </p:normalViewPr>
  <p:slideViewPr>
    <p:cSldViewPr>
      <p:cViewPr varScale="1">
        <p:scale>
          <a:sx n="86" d="100"/>
          <a:sy n="86" d="100"/>
        </p:scale>
        <p:origin x="102" y="14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845252521514973E-2"/>
          <c:y val="8.149604783383077E-2"/>
          <c:w val="0.8923094949569701"/>
          <c:h val="0.56115340793228197"/>
        </c:manualLayout>
      </c:layout>
      <c:ofPieChart>
        <c:ofPieType val="bar"/>
        <c:varyColors val="1"/>
        <c:ser>
          <c:idx val="0"/>
          <c:order val="0"/>
          <c:tx>
            <c:strRef>
              <c:f>Hoja1!$B$1</c:f>
              <c:strCache>
                <c:ptCount val="1"/>
                <c:pt idx="0">
                  <c:v>Ventas</c:v>
                </c:pt>
              </c:strCache>
            </c:strRef>
          </c:tx>
          <c:dPt>
            <c:idx val="0"/>
            <c:bubble3D val="0"/>
            <c:explosion val="1"/>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736A-4DCE-A130-4BC980D7FD18}"/>
              </c:ext>
            </c:extLst>
          </c:dPt>
          <c:dPt>
            <c:idx val="1"/>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736A-4DCE-A130-4BC980D7FD18}"/>
              </c:ext>
            </c:extLst>
          </c:dPt>
          <c:dPt>
            <c:idx val="2"/>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5-736A-4DCE-A130-4BC980D7FD18}"/>
              </c:ext>
            </c:extLst>
          </c:dPt>
          <c:cat>
            <c:strRef>
              <c:f>Hoja1!$A$2:$A$3</c:f>
              <c:strCache>
                <c:ptCount val="2"/>
                <c:pt idx="0">
                  <c:v>Total</c:v>
                </c:pt>
                <c:pt idx="1">
                  <c:v>SARS-COV-2</c:v>
                </c:pt>
              </c:strCache>
            </c:strRef>
          </c:cat>
          <c:val>
            <c:numRef>
              <c:f>Hoja1!$B$2:$B$3</c:f>
              <c:numCache>
                <c:formatCode>General</c:formatCode>
                <c:ptCount val="2"/>
                <c:pt idx="0">
                  <c:v>316</c:v>
                </c:pt>
                <c:pt idx="1">
                  <c:v>21</c:v>
                </c:pt>
              </c:numCache>
            </c:numRef>
          </c:val>
          <c:extLst>
            <c:ext xmlns:c16="http://schemas.microsoft.com/office/drawing/2014/chart" uri="{C3380CC4-5D6E-409C-BE32-E72D297353CC}">
              <c16:uniqueId val="{00000006-736A-4DCE-A130-4BC980D7FD18}"/>
            </c:ext>
          </c:extLst>
        </c:ser>
        <c:dLbls>
          <c:showLegendKey val="0"/>
          <c:showVal val="0"/>
          <c:showCatName val="0"/>
          <c:showSerName val="0"/>
          <c:showPercent val="0"/>
          <c:showBubbleSize val="0"/>
          <c:showLeaderLines val="1"/>
        </c:dLbls>
        <c:gapWidth val="100"/>
        <c:secondPieSize val="75"/>
        <c:serLines>
          <c:spPr>
            <a:ln w="9525">
              <a:solidFill>
                <a:schemeClr val="tx1">
                  <a:lumMod val="35000"/>
                  <a:lumOff val="65000"/>
                </a:schemeClr>
              </a:solidFill>
              <a:prstDash val="dash"/>
            </a:ln>
            <a:effectLst/>
          </c:spPr>
        </c:serLines>
      </c:ofPieChart>
      <c:spPr>
        <a:noFill/>
        <a:ln>
          <a:noFill/>
        </a:ln>
        <a:effectLst/>
      </c:spPr>
    </c:plotArea>
    <c:legend>
      <c:legendPos val="b"/>
      <c:layout>
        <c:manualLayout>
          <c:xMode val="edge"/>
          <c:yMode val="edge"/>
          <c:x val="1.7515659356985798E-2"/>
          <c:y val="0.70535562432605414"/>
          <c:w val="0.98248434064301415"/>
          <c:h val="0.2946443756739460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7.7861090942781611E-2"/>
          <c:y val="9.6238203008329096E-2"/>
          <c:w val="0.88136397431316704"/>
          <c:h val="0.67924499253306236"/>
        </c:manualLayout>
      </c:layout>
      <c:barChart>
        <c:barDir val="col"/>
        <c:grouping val="clustered"/>
        <c:varyColors val="0"/>
        <c:ser>
          <c:idx val="0"/>
          <c:order val="0"/>
          <c:tx>
            <c:strRef>
              <c:f>Hoja1!$B$1</c:f>
              <c:strCache>
                <c:ptCount val="1"/>
                <c:pt idx="0">
                  <c:v>FEV1</c:v>
                </c:pt>
              </c:strCache>
            </c:strRef>
          </c:tx>
          <c:spPr>
            <a:solidFill>
              <a:schemeClr val="accent3"/>
            </a:solidFill>
            <a:ln>
              <a:noFill/>
            </a:ln>
            <a:effectLst/>
          </c:spPr>
          <c:invertIfNegative val="0"/>
          <c:cat>
            <c:strRef>
              <c:f>Hoja1!$A$2:$A$3</c:f>
              <c:strCache>
                <c:ptCount val="2"/>
                <c:pt idx="0">
                  <c:v>Previo a la infección</c:v>
                </c:pt>
                <c:pt idx="1">
                  <c:v>Tras la infección</c:v>
                </c:pt>
              </c:strCache>
            </c:strRef>
          </c:cat>
          <c:val>
            <c:numRef>
              <c:f>Hoja1!$B$2:$B$3</c:f>
              <c:numCache>
                <c:formatCode>General</c:formatCode>
                <c:ptCount val="2"/>
                <c:pt idx="0">
                  <c:v>66.959999999999994</c:v>
                </c:pt>
                <c:pt idx="1">
                  <c:v>64.88</c:v>
                </c:pt>
              </c:numCache>
            </c:numRef>
          </c:val>
          <c:extLst>
            <c:ext xmlns:c16="http://schemas.microsoft.com/office/drawing/2014/chart" uri="{C3380CC4-5D6E-409C-BE32-E72D297353CC}">
              <c16:uniqueId val="{00000000-E023-4DBC-8924-F1A59F8FD6E8}"/>
            </c:ext>
          </c:extLst>
        </c:ser>
        <c:dLbls>
          <c:showLegendKey val="0"/>
          <c:showVal val="0"/>
          <c:showCatName val="0"/>
          <c:showSerName val="0"/>
          <c:showPercent val="0"/>
          <c:showBubbleSize val="0"/>
        </c:dLbls>
        <c:gapWidth val="219"/>
        <c:axId val="549880208"/>
        <c:axId val="549880536"/>
      </c:barChart>
      <c:catAx>
        <c:axId val="54988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549880536"/>
        <c:crosses val="autoZero"/>
        <c:auto val="1"/>
        <c:lblAlgn val="ctr"/>
        <c:lblOffset val="100"/>
        <c:noMultiLvlLbl val="0"/>
      </c:catAx>
      <c:valAx>
        <c:axId val="54988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54988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accent6"/>
            </a:solidFill>
            <a:ln>
              <a:noFill/>
            </a:ln>
            <a:effectLst/>
          </c:spPr>
          <c:invertIfNegative val="0"/>
          <c:cat>
            <c:strRef>
              <c:f>Hoja1!$A$2:$A$3</c:f>
              <c:strCache>
                <c:ptCount val="2"/>
                <c:pt idx="0">
                  <c:v>Previo a la infección</c:v>
                </c:pt>
                <c:pt idx="1">
                  <c:v>Tras la infección</c:v>
                </c:pt>
              </c:strCache>
            </c:strRef>
          </c:cat>
          <c:val>
            <c:numRef>
              <c:f>Hoja1!$B$2:$B$3</c:f>
              <c:numCache>
                <c:formatCode>General</c:formatCode>
                <c:ptCount val="2"/>
                <c:pt idx="0">
                  <c:v>23.28</c:v>
                </c:pt>
                <c:pt idx="1">
                  <c:v>22.69</c:v>
                </c:pt>
              </c:numCache>
            </c:numRef>
          </c:val>
          <c:extLst>
            <c:ext xmlns:c16="http://schemas.microsoft.com/office/drawing/2014/chart" uri="{C3380CC4-5D6E-409C-BE32-E72D297353CC}">
              <c16:uniqueId val="{00000000-1D50-4FE9-B6C9-B71519504895}"/>
            </c:ext>
          </c:extLst>
        </c:ser>
        <c:dLbls>
          <c:showLegendKey val="0"/>
          <c:showVal val="0"/>
          <c:showCatName val="0"/>
          <c:showSerName val="0"/>
          <c:showPercent val="0"/>
          <c:showBubbleSize val="0"/>
        </c:dLbls>
        <c:gapWidth val="219"/>
        <c:overlap val="-27"/>
        <c:axId val="745924408"/>
        <c:axId val="745924736"/>
      </c:barChart>
      <c:catAx>
        <c:axId val="74592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45924736"/>
        <c:crosses val="autoZero"/>
        <c:auto val="1"/>
        <c:lblAlgn val="ctr"/>
        <c:lblOffset val="100"/>
        <c:noMultiLvlLbl val="0"/>
      </c:catAx>
      <c:valAx>
        <c:axId val="74592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45924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accent2"/>
            </a:solidFill>
            <a:ln>
              <a:noFill/>
            </a:ln>
            <a:effectLst/>
          </c:spPr>
          <c:invertIfNegative val="0"/>
          <c:cat>
            <c:strRef>
              <c:f>Hoja1!$A$2:$A$7</c:f>
              <c:strCache>
                <c:ptCount val="6"/>
                <c:pt idx="0">
                  <c:v>1º</c:v>
                </c:pt>
                <c:pt idx="1">
                  <c:v>2º </c:v>
                </c:pt>
                <c:pt idx="2">
                  <c:v>3º </c:v>
                </c:pt>
                <c:pt idx="3">
                  <c:v>4º </c:v>
                </c:pt>
                <c:pt idx="4">
                  <c:v>5º</c:v>
                </c:pt>
                <c:pt idx="5">
                  <c:v>6º </c:v>
                </c:pt>
              </c:strCache>
            </c:strRef>
          </c:cat>
          <c:val>
            <c:numRef>
              <c:f>Hoja1!$B$2:$B$7</c:f>
              <c:numCache>
                <c:formatCode>General</c:formatCode>
                <c:ptCount val="6"/>
                <c:pt idx="0">
                  <c:v>0</c:v>
                </c:pt>
                <c:pt idx="1">
                  <c:v>2</c:v>
                </c:pt>
                <c:pt idx="2">
                  <c:v>6</c:v>
                </c:pt>
                <c:pt idx="3">
                  <c:v>0</c:v>
                </c:pt>
                <c:pt idx="4">
                  <c:v>0</c:v>
                </c:pt>
                <c:pt idx="5">
                  <c:v>13</c:v>
                </c:pt>
              </c:numCache>
            </c:numRef>
          </c:val>
          <c:extLst>
            <c:ext xmlns:c16="http://schemas.microsoft.com/office/drawing/2014/chart" uri="{C3380CC4-5D6E-409C-BE32-E72D297353CC}">
              <c16:uniqueId val="{00000000-883D-433E-80D6-6F1470DEE17F}"/>
            </c:ext>
          </c:extLst>
        </c:ser>
        <c:dLbls>
          <c:showLegendKey val="0"/>
          <c:showVal val="0"/>
          <c:showCatName val="0"/>
          <c:showSerName val="0"/>
          <c:showPercent val="0"/>
          <c:showBubbleSize val="0"/>
        </c:dLbls>
        <c:gapWidth val="219"/>
        <c:overlap val="-27"/>
        <c:axId val="575361536"/>
        <c:axId val="575363832"/>
      </c:barChart>
      <c:catAx>
        <c:axId val="57536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575363832"/>
        <c:crosses val="autoZero"/>
        <c:auto val="1"/>
        <c:lblAlgn val="ctr"/>
        <c:lblOffset val="100"/>
        <c:noMultiLvlLbl val="0"/>
      </c:catAx>
      <c:valAx>
        <c:axId val="57536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5753615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9">
  <a:schemeClr val="accent6"/>
</cs:colorStyle>
</file>

<file path=ppt/charts/colors4.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35">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0.84837</cdr:y>
    </cdr:from>
    <cdr:to>
      <cdr:x>0.17349</cdr:x>
      <cdr:y>1</cdr:y>
    </cdr:to>
    <cdr:sp macro="" textlink="">
      <cdr:nvSpPr>
        <cdr:cNvPr id="2" name="CuadroTexto 37">
          <a:extLst xmlns:a="http://schemas.openxmlformats.org/drawingml/2006/main">
            <a:ext uri="{FF2B5EF4-FFF2-40B4-BE49-F238E27FC236}">
              <a16:creationId xmlns:a16="http://schemas.microsoft.com/office/drawing/2014/main" id="{FDD12D89-1401-42B3-84CF-927A9379D6A3}"/>
            </a:ext>
          </a:extLst>
        </cdr:cNvPr>
        <cdr:cNvSpPr txBox="1"/>
      </cdr:nvSpPr>
      <cdr:spPr>
        <a:xfrm xmlns:a="http://schemas.openxmlformats.org/drawingml/2006/main">
          <a:off x="-4572000" y="1377604"/>
          <a:ext cx="756495"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000" dirty="0">
              <a:solidFill>
                <a:schemeClr val="tx1">
                  <a:lumMod val="50000"/>
                  <a:lumOff val="50000"/>
                </a:schemeClr>
              </a:solidFill>
              <a:latin typeface="Arial" panose="020B0604020202020204" pitchFamily="34" charset="0"/>
              <a:ea typeface="MS Mincho" panose="02020609040205080304" pitchFamily="49" charset="-128"/>
              <a:cs typeface="Arial" panose="020B0604020202020204" pitchFamily="34" charset="0"/>
            </a:rPr>
            <a:t>FEV</a:t>
          </a:r>
          <a:r>
            <a:rPr lang="es-ES" sz="1000" baseline="-25000" dirty="0">
              <a:solidFill>
                <a:schemeClr val="tx1">
                  <a:lumMod val="50000"/>
                  <a:lumOff val="50000"/>
                </a:schemeClr>
              </a:solidFill>
              <a:latin typeface="Arial" panose="020B0604020202020204" pitchFamily="34" charset="0"/>
              <a:ea typeface="MS Mincho" panose="02020609040205080304" pitchFamily="49" charset="-128"/>
              <a:cs typeface="Arial" panose="020B0604020202020204" pitchFamily="34" charset="0"/>
            </a:rPr>
            <a:t>1 </a:t>
          </a:r>
          <a:r>
            <a:rPr lang="es-ES" sz="1000" dirty="0">
              <a:solidFill>
                <a:schemeClr val="tx1">
                  <a:lumMod val="50000"/>
                  <a:lumOff val="50000"/>
                </a:schemeClr>
              </a:solidFill>
              <a:latin typeface="Arial" panose="020B0604020202020204" pitchFamily="34" charset="0"/>
              <a:cs typeface="Arial" panose="020B0604020202020204" pitchFamily="34" charset="0"/>
            </a:rPr>
            <a:t>(%)</a:t>
          </a:r>
          <a:endParaRPr lang="es-ES" sz="1000" dirty="0">
            <a:solidFill>
              <a:schemeClr val="tx1">
                <a:lumMod val="50000"/>
                <a:lumOff val="50000"/>
              </a:schemeClr>
            </a:solidFill>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06/04/2022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BD80EB9-F7BA-411E-90A9-0F2293D94095}"/>
              </a:ext>
            </a:extLst>
          </p:cNvPr>
          <p:cNvSpPr txBox="1"/>
          <p:nvPr/>
        </p:nvSpPr>
        <p:spPr>
          <a:xfrm>
            <a:off x="0" y="411510"/>
            <a:ext cx="9036496" cy="384721"/>
          </a:xfrm>
          <a:prstGeom prst="rect">
            <a:avLst/>
          </a:prstGeom>
          <a:noFill/>
        </p:spPr>
        <p:txBody>
          <a:bodyPr wrap="square" rtlCol="0">
            <a:spAutoFit/>
          </a:bodyPr>
          <a:lstStyle/>
          <a:p>
            <a:pPr algn="ctr"/>
            <a:r>
              <a:rPr lang="es-ES" sz="700" i="1"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Laura Carrasco Hernández</a:t>
            </a:r>
            <a:r>
              <a:rPr lang="es-ES" sz="700" i="1" baseline="30000"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1-2</a:t>
            </a:r>
            <a:r>
              <a:rPr lang="es-ES" sz="700" i="1"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 Isabel Delgado Pecellín</a:t>
            </a:r>
            <a:r>
              <a:rPr lang="es-ES" sz="700" i="1" baseline="30000"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2-</a:t>
            </a:r>
            <a:r>
              <a:rPr lang="es-ES" sz="700" i="1" baseline="30000" dirty="0">
                <a:solidFill>
                  <a:schemeClr val="tx1">
                    <a:lumMod val="50000"/>
                    <a:lumOff val="50000"/>
                  </a:schemeClr>
                </a:solidFill>
                <a:latin typeface="Arial" panose="020B0604020202020204" pitchFamily="34" charset="0"/>
                <a:ea typeface="MS Mincho" panose="02020609040205080304" pitchFamily="49" charset="-128"/>
                <a:cs typeface="Arial" panose="020B0604020202020204" pitchFamily="34" charset="0"/>
              </a:rPr>
              <a:t>3</a:t>
            </a:r>
            <a:r>
              <a:rPr lang="es-ES" sz="700" i="1"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  Esther Quintana Gallego</a:t>
            </a:r>
            <a:r>
              <a:rPr lang="es-ES" sz="700" i="1" baseline="30000"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1-2 </a:t>
            </a:r>
          </a:p>
          <a:p>
            <a:pPr algn="ctr"/>
            <a:r>
              <a:rPr lang="es-ES" sz="6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1.Unidad Médico-Quirúrgica de Enfermedades Respiratorias. Hospital Universitario Virgen del Rocío. Sevilla. 2.CIBER de Enfermedades Respiratorias (CIBERES), Instituto de Salud Carlos III, Madrid, España.  </a:t>
            </a:r>
          </a:p>
          <a:p>
            <a:pPr algn="ctr"/>
            <a:r>
              <a:rPr lang="es-ES" sz="6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3. </a:t>
            </a:r>
            <a:r>
              <a:rPr lang="es-ES" sz="600" dirty="0">
                <a:solidFill>
                  <a:schemeClr val="tx1">
                    <a:lumMod val="50000"/>
                    <a:lumOff val="50000"/>
                  </a:schemeClr>
                </a:solidFill>
                <a:effectLst/>
                <a:latin typeface="Arial" panose="020B0604020202020204" pitchFamily="34" charset="0"/>
                <a:ea typeface="Cambria" panose="02040503050406030204" pitchFamily="18" charset="0"/>
                <a:cs typeface="Arial" panose="020B0604020202020204" pitchFamily="34" charset="0"/>
              </a:rPr>
              <a:t>Unidad de Neumología y Alergias del Hospital Infantil Virgen del Rocío.  Sevilla.  </a:t>
            </a:r>
            <a:endParaRPr lang="es-ES" sz="6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359128BD-A305-40DD-8B4D-A700F9F7FB2D}"/>
              </a:ext>
            </a:extLst>
          </p:cNvPr>
          <p:cNvSpPr txBox="1"/>
          <p:nvPr/>
        </p:nvSpPr>
        <p:spPr>
          <a:xfrm>
            <a:off x="1547664" y="133592"/>
            <a:ext cx="7200800" cy="338554"/>
          </a:xfrm>
          <a:prstGeom prst="rect">
            <a:avLst/>
          </a:prstGeom>
          <a:noFill/>
        </p:spPr>
        <p:txBody>
          <a:bodyPr wrap="square" rtlCol="0">
            <a:spAutoFit/>
          </a:bodyPr>
          <a:lstStyle/>
          <a:p>
            <a:pPr algn="ctr"/>
            <a:r>
              <a:rPr lang="es-ES" sz="16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INFECCIÓN POR SARS-COV-2 EN PACIENTES CON FIBROSIS QUÍSTICA</a:t>
            </a:r>
          </a:p>
        </p:txBody>
      </p:sp>
      <p:pic>
        <p:nvPicPr>
          <p:cNvPr id="4" name="Imagen 3">
            <a:extLst>
              <a:ext uri="{FF2B5EF4-FFF2-40B4-BE49-F238E27FC236}">
                <a16:creationId xmlns:a16="http://schemas.microsoft.com/office/drawing/2014/main" id="{3F16803C-F0AB-44BF-9A65-366F9F530A8A}"/>
              </a:ext>
            </a:extLst>
          </p:cNvPr>
          <p:cNvPicPr>
            <a:picLocks noChangeAspect="1"/>
          </p:cNvPicPr>
          <p:nvPr/>
        </p:nvPicPr>
        <p:blipFill>
          <a:blip r:embed="rId2"/>
          <a:stretch>
            <a:fillRect/>
          </a:stretch>
        </p:blipFill>
        <p:spPr>
          <a:xfrm>
            <a:off x="66653" y="4788911"/>
            <a:ext cx="2059245" cy="371306"/>
          </a:xfrm>
          <a:prstGeom prst="rect">
            <a:avLst/>
          </a:prstGeom>
        </p:spPr>
      </p:pic>
      <p:pic>
        <p:nvPicPr>
          <p:cNvPr id="5" name="Picture 3">
            <a:extLst>
              <a:ext uri="{FF2B5EF4-FFF2-40B4-BE49-F238E27FC236}">
                <a16:creationId xmlns:a16="http://schemas.microsoft.com/office/drawing/2014/main" id="{AD0C3626-25B0-4269-9A30-FBA5DD8485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108" y="4881737"/>
            <a:ext cx="577537" cy="23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9881AD18-E1B1-4F9F-9933-42A39FA5AB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8895" y="4893717"/>
            <a:ext cx="577537" cy="18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A3B08B20-E7F7-487F-8E44-180E6B0960EF}"/>
              </a:ext>
            </a:extLst>
          </p:cNvPr>
          <p:cNvSpPr txBox="1"/>
          <p:nvPr/>
        </p:nvSpPr>
        <p:spPr>
          <a:xfrm>
            <a:off x="66653" y="895797"/>
            <a:ext cx="1658679" cy="307777"/>
          </a:xfrm>
          <a:prstGeom prst="rect">
            <a:avLst/>
          </a:prstGeom>
          <a:noFill/>
        </p:spPr>
        <p:txBody>
          <a:bodyPr wrap="square" rtlCol="0">
            <a:spAutoFit/>
          </a:bodyPr>
          <a:lstStyle/>
          <a:p>
            <a:r>
              <a:rPr lang="es-ES" sz="1400" u="sng"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INTRODUCCIÓN </a:t>
            </a:r>
          </a:p>
        </p:txBody>
      </p:sp>
      <p:sp>
        <p:nvSpPr>
          <p:cNvPr id="8" name="CuadroTexto 7">
            <a:extLst>
              <a:ext uri="{FF2B5EF4-FFF2-40B4-BE49-F238E27FC236}">
                <a16:creationId xmlns:a16="http://schemas.microsoft.com/office/drawing/2014/main" id="{0E20F7AC-608A-48A2-994F-30E1D0FC8746}"/>
              </a:ext>
            </a:extLst>
          </p:cNvPr>
          <p:cNvSpPr txBox="1"/>
          <p:nvPr/>
        </p:nvSpPr>
        <p:spPr>
          <a:xfrm>
            <a:off x="5004048" y="895796"/>
            <a:ext cx="1658679" cy="307777"/>
          </a:xfrm>
          <a:prstGeom prst="rect">
            <a:avLst/>
          </a:prstGeom>
          <a:noFill/>
        </p:spPr>
        <p:txBody>
          <a:bodyPr wrap="square" rtlCol="0">
            <a:spAutoFit/>
          </a:bodyPr>
          <a:lstStyle/>
          <a:p>
            <a:r>
              <a:rPr lang="es-ES" sz="1400" u="sng"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RESULTADOS</a:t>
            </a:r>
          </a:p>
        </p:txBody>
      </p:sp>
      <p:sp>
        <p:nvSpPr>
          <p:cNvPr id="9" name="CuadroTexto 8">
            <a:extLst>
              <a:ext uri="{FF2B5EF4-FFF2-40B4-BE49-F238E27FC236}">
                <a16:creationId xmlns:a16="http://schemas.microsoft.com/office/drawing/2014/main" id="{879239E1-F3CF-49E9-B22F-E9A9757C492C}"/>
              </a:ext>
            </a:extLst>
          </p:cNvPr>
          <p:cNvSpPr txBox="1"/>
          <p:nvPr/>
        </p:nvSpPr>
        <p:spPr>
          <a:xfrm>
            <a:off x="66653" y="3175075"/>
            <a:ext cx="1658679" cy="307777"/>
          </a:xfrm>
          <a:prstGeom prst="rect">
            <a:avLst/>
          </a:prstGeom>
          <a:noFill/>
        </p:spPr>
        <p:txBody>
          <a:bodyPr wrap="square" rtlCol="0">
            <a:spAutoFit/>
          </a:bodyPr>
          <a:lstStyle/>
          <a:p>
            <a:r>
              <a:rPr lang="es-ES" sz="1400" u="sng"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METODOLOGÍA</a:t>
            </a:r>
          </a:p>
        </p:txBody>
      </p:sp>
      <p:sp>
        <p:nvSpPr>
          <p:cNvPr id="10" name="CuadroTexto 9">
            <a:extLst>
              <a:ext uri="{FF2B5EF4-FFF2-40B4-BE49-F238E27FC236}">
                <a16:creationId xmlns:a16="http://schemas.microsoft.com/office/drawing/2014/main" id="{BCDC3041-0495-4C47-85B1-9A2D6E3AE47F}"/>
              </a:ext>
            </a:extLst>
          </p:cNvPr>
          <p:cNvSpPr txBox="1"/>
          <p:nvPr/>
        </p:nvSpPr>
        <p:spPr>
          <a:xfrm>
            <a:off x="177309" y="1168364"/>
            <a:ext cx="4248472" cy="1938992"/>
          </a:xfrm>
          <a:prstGeom prst="rect">
            <a:avLst/>
          </a:prstGeom>
          <a:noFill/>
        </p:spPr>
        <p:txBody>
          <a:bodyPr wrap="square" rtlCol="0">
            <a:spAutoFit/>
          </a:bodyPr>
          <a:lstStyle/>
          <a:p>
            <a:r>
              <a:rPr lang="es-ES" sz="1200" dirty="0">
                <a:effectLst/>
                <a:latin typeface="Arial" panose="020B0604020202020204" pitchFamily="34" charset="0"/>
                <a:ea typeface="MS Mincho" panose="02020609040205080304" pitchFamily="49" charset="-128"/>
              </a:rPr>
              <a:t>La infección por SARS-COV-2 es una enfermedad con alta incidencia que está causando alta mortalidad a nivel mundial, sobre todo en pacientes ancianos y con ciertas comorbilidades. </a:t>
            </a:r>
          </a:p>
          <a:p>
            <a:endParaRPr lang="es-ES" sz="1200" dirty="0">
              <a:latin typeface="Arial" panose="020B0604020202020204" pitchFamily="34" charset="0"/>
              <a:ea typeface="MS Mincho" panose="02020609040205080304" pitchFamily="49" charset="-128"/>
            </a:endParaRPr>
          </a:p>
          <a:p>
            <a:r>
              <a:rPr lang="es-ES" sz="1200" b="1" dirty="0">
                <a:solidFill>
                  <a:schemeClr val="tx1">
                    <a:lumMod val="50000"/>
                    <a:lumOff val="50000"/>
                  </a:schemeClr>
                </a:solidFill>
                <a:latin typeface="Arial" panose="020B0604020202020204" pitchFamily="34" charset="0"/>
                <a:ea typeface="MS Mincho" panose="02020609040205080304" pitchFamily="49" charset="-128"/>
              </a:rPr>
              <a:t>Objetivos</a:t>
            </a:r>
            <a:r>
              <a:rPr lang="es-ES" sz="1200" dirty="0">
                <a:latin typeface="Arial" panose="020B0604020202020204" pitchFamily="34" charset="0"/>
                <a:ea typeface="MS Mincho" panose="02020609040205080304" pitchFamily="49" charset="-128"/>
              </a:rPr>
              <a:t>: </a:t>
            </a:r>
            <a:r>
              <a:rPr lang="es-ES" sz="1200" dirty="0">
                <a:effectLst/>
                <a:latin typeface="Arial" panose="020B0604020202020204" pitchFamily="34" charset="0"/>
                <a:ea typeface="MS Mincho" panose="02020609040205080304" pitchFamily="49" charset="-128"/>
              </a:rPr>
              <a:t>Analizar la prevalencia de la infección por SARS-COV-2 en pacientes con FQ seguidos en la Unidad de Fibrosis Quística del Hospital Virgen del Rocío, desde marzo de 2020 hasta Enero de 2022, así como conocer las características de la población afectada.</a:t>
            </a:r>
            <a:endParaRPr lang="es-ES" sz="1200" dirty="0"/>
          </a:p>
        </p:txBody>
      </p:sp>
      <p:sp>
        <p:nvSpPr>
          <p:cNvPr id="11" name="CuadroTexto 10">
            <a:extLst>
              <a:ext uri="{FF2B5EF4-FFF2-40B4-BE49-F238E27FC236}">
                <a16:creationId xmlns:a16="http://schemas.microsoft.com/office/drawing/2014/main" id="{A2EF3499-6BAA-41A6-9A62-393DB09DC419}"/>
              </a:ext>
            </a:extLst>
          </p:cNvPr>
          <p:cNvSpPr txBox="1"/>
          <p:nvPr/>
        </p:nvSpPr>
        <p:spPr>
          <a:xfrm>
            <a:off x="177309" y="3514699"/>
            <a:ext cx="4137816" cy="830997"/>
          </a:xfrm>
          <a:prstGeom prst="rect">
            <a:avLst/>
          </a:prstGeom>
          <a:noFill/>
        </p:spPr>
        <p:txBody>
          <a:bodyPr wrap="square" rtlCol="0">
            <a:spAutoFit/>
          </a:bodyPr>
          <a:lstStyle/>
          <a:p>
            <a:pPr marL="171450" indent="-171450">
              <a:buClr>
                <a:schemeClr val="accent4">
                  <a:lumMod val="75000"/>
                </a:schemeClr>
              </a:buClr>
              <a:buFont typeface="Wingdings" panose="05000000000000000000" pitchFamily="2" charset="2"/>
              <a:buChar char="§"/>
            </a:pPr>
            <a:r>
              <a:rPr lang="es-ES" sz="1200" dirty="0">
                <a:effectLst/>
                <a:latin typeface="Arial" panose="020B0604020202020204" pitchFamily="34" charset="0"/>
                <a:ea typeface="MS Mincho" panose="02020609040205080304" pitchFamily="49" charset="-128"/>
              </a:rPr>
              <a:t>Estudio de cohortes observacional retrospectivo. </a:t>
            </a:r>
          </a:p>
          <a:p>
            <a:pPr marL="171450" indent="-171450">
              <a:buClr>
                <a:schemeClr val="accent4">
                  <a:lumMod val="75000"/>
                </a:schemeClr>
              </a:buClr>
              <a:buFont typeface="Wingdings" panose="05000000000000000000" pitchFamily="2" charset="2"/>
              <a:buChar char="§"/>
            </a:pPr>
            <a:r>
              <a:rPr lang="es-ES" sz="1200" dirty="0">
                <a:solidFill>
                  <a:srgbClr val="000000"/>
                </a:solidFill>
                <a:effectLst/>
                <a:latin typeface="Arial" panose="020B0604020202020204" pitchFamily="34" charset="0"/>
                <a:ea typeface="MS Mincho" panose="02020609040205080304" pitchFamily="49" charset="-128"/>
              </a:rPr>
              <a:t>Variables analizadas: edad, sexo, comorbilidades, función pulmonar, parámetros nutricionales, previo y posterior a la infección por SARS-COV-2. </a:t>
            </a:r>
            <a:endParaRPr lang="es-ES" sz="1200" dirty="0"/>
          </a:p>
        </p:txBody>
      </p:sp>
      <p:sp>
        <p:nvSpPr>
          <p:cNvPr id="12" name="CuadroTexto 11">
            <a:extLst>
              <a:ext uri="{FF2B5EF4-FFF2-40B4-BE49-F238E27FC236}">
                <a16:creationId xmlns:a16="http://schemas.microsoft.com/office/drawing/2014/main" id="{B037377C-39B2-442B-9C87-A39E9104481E}"/>
              </a:ext>
            </a:extLst>
          </p:cNvPr>
          <p:cNvSpPr txBox="1"/>
          <p:nvPr/>
        </p:nvSpPr>
        <p:spPr>
          <a:xfrm>
            <a:off x="5004048" y="1138908"/>
            <a:ext cx="2779486" cy="276999"/>
          </a:xfrm>
          <a:prstGeom prst="rect">
            <a:avLst/>
          </a:prstGeom>
          <a:noFill/>
        </p:spPr>
        <p:txBody>
          <a:bodyPr wrap="square" rtlCol="0">
            <a:spAutoFit/>
          </a:bodyPr>
          <a:lstStyle/>
          <a:p>
            <a:r>
              <a:rPr lang="es-ES" sz="1200" dirty="0">
                <a:latin typeface="Arial" panose="020B0604020202020204" pitchFamily="34" charset="0"/>
                <a:cs typeface="Arial" panose="020B0604020202020204" pitchFamily="34" charset="0"/>
              </a:rPr>
              <a:t>Gráfico 1. Distribución de la población</a:t>
            </a:r>
          </a:p>
        </p:txBody>
      </p:sp>
      <p:grpSp>
        <p:nvGrpSpPr>
          <p:cNvPr id="13" name="Grupo 12">
            <a:extLst>
              <a:ext uri="{FF2B5EF4-FFF2-40B4-BE49-F238E27FC236}">
                <a16:creationId xmlns:a16="http://schemas.microsoft.com/office/drawing/2014/main" id="{DE011EC1-BC46-489F-9DFF-6F4792DF7399}"/>
              </a:ext>
            </a:extLst>
          </p:cNvPr>
          <p:cNvGrpSpPr/>
          <p:nvPr/>
        </p:nvGrpSpPr>
        <p:grpSpPr>
          <a:xfrm>
            <a:off x="4845382" y="1362597"/>
            <a:ext cx="3402153" cy="1140670"/>
            <a:chOff x="195539" y="1087969"/>
            <a:chExt cx="3402153" cy="1140670"/>
          </a:xfrm>
        </p:grpSpPr>
        <p:grpSp>
          <p:nvGrpSpPr>
            <p:cNvPr id="14" name="Grupo 13">
              <a:extLst>
                <a:ext uri="{FF2B5EF4-FFF2-40B4-BE49-F238E27FC236}">
                  <a16:creationId xmlns:a16="http://schemas.microsoft.com/office/drawing/2014/main" id="{AAAC5089-4AB5-431A-BF25-A28DD214D5DD}"/>
                </a:ext>
              </a:extLst>
            </p:cNvPr>
            <p:cNvGrpSpPr/>
            <p:nvPr/>
          </p:nvGrpSpPr>
          <p:grpSpPr>
            <a:xfrm>
              <a:off x="755576" y="1177015"/>
              <a:ext cx="2842116" cy="625546"/>
              <a:chOff x="5569567" y="3417724"/>
              <a:chExt cx="2787722" cy="582106"/>
            </a:xfrm>
          </p:grpSpPr>
          <p:sp>
            <p:nvSpPr>
              <p:cNvPr id="18" name="CuadroTexto 17">
                <a:extLst>
                  <a:ext uri="{FF2B5EF4-FFF2-40B4-BE49-F238E27FC236}">
                    <a16:creationId xmlns:a16="http://schemas.microsoft.com/office/drawing/2014/main" id="{89310EE9-BA04-4147-B6B8-5F1AE4E95671}"/>
                  </a:ext>
                </a:extLst>
              </p:cNvPr>
              <p:cNvSpPr txBox="1"/>
              <p:nvPr/>
            </p:nvSpPr>
            <p:spPr>
              <a:xfrm>
                <a:off x="5569567" y="3417724"/>
                <a:ext cx="619409" cy="229123"/>
              </a:xfrm>
              <a:prstGeom prst="rect">
                <a:avLst/>
              </a:prstGeom>
              <a:noFill/>
            </p:spPr>
            <p:txBody>
              <a:bodyPr wrap="square" rtlCol="0">
                <a:spAutoFit/>
              </a:bodyPr>
              <a:lstStyle/>
              <a:p>
                <a:r>
                  <a:rPr lang="es-ES" sz="1000" dirty="0">
                    <a:latin typeface="Arial" panose="020B0604020202020204" pitchFamily="34" charset="0"/>
                    <a:cs typeface="Arial" panose="020B0604020202020204" pitchFamily="34" charset="0"/>
                  </a:rPr>
                  <a:t>316</a:t>
                </a:r>
              </a:p>
            </p:txBody>
          </p:sp>
          <p:sp>
            <p:nvSpPr>
              <p:cNvPr id="19" name="CuadroTexto 18">
                <a:extLst>
                  <a:ext uri="{FF2B5EF4-FFF2-40B4-BE49-F238E27FC236}">
                    <a16:creationId xmlns:a16="http://schemas.microsoft.com/office/drawing/2014/main" id="{AB01B139-DF40-419E-9F5F-54F35E5C0066}"/>
                  </a:ext>
                </a:extLst>
              </p:cNvPr>
              <p:cNvSpPr txBox="1"/>
              <p:nvPr/>
            </p:nvSpPr>
            <p:spPr>
              <a:xfrm>
                <a:off x="5879272" y="3599972"/>
                <a:ext cx="446698" cy="229123"/>
              </a:xfrm>
              <a:prstGeom prst="rect">
                <a:avLst/>
              </a:prstGeom>
              <a:noFill/>
            </p:spPr>
            <p:txBody>
              <a:bodyPr wrap="square" rtlCol="0">
                <a:spAutoFit/>
              </a:bodyPr>
              <a:lstStyle/>
              <a:p>
                <a:r>
                  <a:rPr lang="es-ES" sz="1000" dirty="0">
                    <a:latin typeface="Arial" panose="020B0604020202020204" pitchFamily="34" charset="0"/>
                    <a:cs typeface="Arial" panose="020B0604020202020204" pitchFamily="34" charset="0"/>
                  </a:rPr>
                  <a:t>21</a:t>
                </a:r>
              </a:p>
            </p:txBody>
          </p:sp>
          <p:sp>
            <p:nvSpPr>
              <p:cNvPr id="20" name="CuadroTexto 19">
                <a:extLst>
                  <a:ext uri="{FF2B5EF4-FFF2-40B4-BE49-F238E27FC236}">
                    <a16:creationId xmlns:a16="http://schemas.microsoft.com/office/drawing/2014/main" id="{4A21CE7D-46E3-435B-B2EB-1D4918CEC357}"/>
                  </a:ext>
                </a:extLst>
              </p:cNvPr>
              <p:cNvSpPr txBox="1"/>
              <p:nvPr/>
            </p:nvSpPr>
            <p:spPr>
              <a:xfrm>
                <a:off x="6554912" y="3477693"/>
                <a:ext cx="1802377" cy="229123"/>
              </a:xfrm>
              <a:prstGeom prst="rect">
                <a:avLst/>
              </a:prstGeom>
              <a:noFill/>
            </p:spPr>
            <p:txBody>
              <a:bodyPr wrap="square" rtlCol="0">
                <a:spAutoFit/>
              </a:bodyPr>
              <a:lstStyle/>
              <a:p>
                <a:r>
                  <a:rPr lang="es-ES" sz="1000" dirty="0">
                    <a:latin typeface="Arial" panose="020B0604020202020204" pitchFamily="34" charset="0"/>
                    <a:cs typeface="Arial" panose="020B0604020202020204" pitchFamily="34" charset="0"/>
                  </a:rPr>
                  <a:t>&lt;18 años: 4 (19%)</a:t>
                </a:r>
              </a:p>
            </p:txBody>
          </p:sp>
          <p:sp>
            <p:nvSpPr>
              <p:cNvPr id="21" name="CuadroTexto 20">
                <a:extLst>
                  <a:ext uri="{FF2B5EF4-FFF2-40B4-BE49-F238E27FC236}">
                    <a16:creationId xmlns:a16="http://schemas.microsoft.com/office/drawing/2014/main" id="{31B14FBF-1D5D-4BE9-8728-61C4E4499FD9}"/>
                  </a:ext>
                </a:extLst>
              </p:cNvPr>
              <p:cNvSpPr txBox="1"/>
              <p:nvPr/>
            </p:nvSpPr>
            <p:spPr>
              <a:xfrm>
                <a:off x="6554912" y="3770707"/>
                <a:ext cx="1802377" cy="229123"/>
              </a:xfrm>
              <a:prstGeom prst="rect">
                <a:avLst/>
              </a:prstGeom>
              <a:noFill/>
            </p:spPr>
            <p:txBody>
              <a:bodyPr wrap="square" rtlCol="0">
                <a:spAutoFit/>
              </a:bodyPr>
              <a:lstStyle/>
              <a:p>
                <a:r>
                  <a:rPr lang="es-ES" sz="1000" dirty="0">
                    <a:solidFill>
                      <a:srgbClr val="000000"/>
                    </a:solidFill>
                    <a:latin typeface="Arial" panose="020B0604020202020204" pitchFamily="34" charset="0"/>
                    <a:ea typeface="MS Mincho" panose="02020609040205080304" pitchFamily="49" charset="-128"/>
                    <a:cs typeface="Arial" panose="020B0604020202020204" pitchFamily="34" charset="0"/>
                  </a:rPr>
                  <a:t>≥</a:t>
                </a:r>
                <a:r>
                  <a:rPr lang="es-ES" sz="10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 </a:t>
                </a:r>
                <a:r>
                  <a:rPr lang="es-ES" sz="1000" dirty="0">
                    <a:latin typeface="Arial" panose="020B0604020202020204" pitchFamily="34" charset="0"/>
                    <a:cs typeface="Arial" panose="020B0604020202020204" pitchFamily="34" charset="0"/>
                  </a:rPr>
                  <a:t>18 años: 17 (81%)</a:t>
                </a:r>
              </a:p>
            </p:txBody>
          </p:sp>
        </p:grpSp>
        <p:grpSp>
          <p:nvGrpSpPr>
            <p:cNvPr id="15" name="Grupo 14">
              <a:extLst>
                <a:ext uri="{FF2B5EF4-FFF2-40B4-BE49-F238E27FC236}">
                  <a16:creationId xmlns:a16="http://schemas.microsoft.com/office/drawing/2014/main" id="{1B42B83E-A52B-4AE5-BD0B-F2D6142F0976}"/>
                </a:ext>
              </a:extLst>
            </p:cNvPr>
            <p:cNvGrpSpPr/>
            <p:nvPr/>
          </p:nvGrpSpPr>
          <p:grpSpPr>
            <a:xfrm>
              <a:off x="195539" y="1087969"/>
              <a:ext cx="2103375" cy="1140670"/>
              <a:chOff x="195539" y="1087969"/>
              <a:chExt cx="2103375" cy="1140670"/>
            </a:xfrm>
          </p:grpSpPr>
          <p:graphicFrame>
            <p:nvGraphicFramePr>
              <p:cNvPr id="16" name="Gráfico 15">
                <a:extLst>
                  <a:ext uri="{FF2B5EF4-FFF2-40B4-BE49-F238E27FC236}">
                    <a16:creationId xmlns:a16="http://schemas.microsoft.com/office/drawing/2014/main" id="{78654269-BA0F-4033-B559-D91731B2DABC}"/>
                  </a:ext>
                </a:extLst>
              </p:cNvPr>
              <p:cNvGraphicFramePr/>
              <p:nvPr>
                <p:extLst>
                  <p:ext uri="{D42A27DB-BD31-4B8C-83A1-F6EECF244321}">
                    <p14:modId xmlns:p14="http://schemas.microsoft.com/office/powerpoint/2010/main" val="1346953296"/>
                  </p:ext>
                </p:extLst>
              </p:nvPr>
            </p:nvGraphicFramePr>
            <p:xfrm>
              <a:off x="195539" y="1087969"/>
              <a:ext cx="2103375" cy="1140670"/>
            </p:xfrm>
            <a:graphic>
              <a:graphicData uri="http://schemas.openxmlformats.org/drawingml/2006/chart">
                <c:chart xmlns:c="http://schemas.openxmlformats.org/drawingml/2006/chart" xmlns:r="http://schemas.openxmlformats.org/officeDocument/2006/relationships" r:id="rId5"/>
              </a:graphicData>
            </a:graphic>
          </p:graphicFrame>
          <p:sp>
            <p:nvSpPr>
              <p:cNvPr id="17" name="Rectángulo 16">
                <a:extLst>
                  <a:ext uri="{FF2B5EF4-FFF2-40B4-BE49-F238E27FC236}">
                    <a16:creationId xmlns:a16="http://schemas.microsoft.com/office/drawing/2014/main" id="{3E266D48-3C82-4678-869A-B58F5AC3EFC3}"/>
                  </a:ext>
                </a:extLst>
              </p:cNvPr>
              <p:cNvSpPr/>
              <p:nvPr/>
            </p:nvSpPr>
            <p:spPr>
              <a:xfrm>
                <a:off x="1520442" y="1272201"/>
                <a:ext cx="223824" cy="99473"/>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sp>
        <p:nvSpPr>
          <p:cNvPr id="22" name="CuadroTexto 21">
            <a:extLst>
              <a:ext uri="{FF2B5EF4-FFF2-40B4-BE49-F238E27FC236}">
                <a16:creationId xmlns:a16="http://schemas.microsoft.com/office/drawing/2014/main" id="{91E33E7E-69BD-4D8D-86CE-CE37995C2437}"/>
              </a:ext>
            </a:extLst>
          </p:cNvPr>
          <p:cNvSpPr txBox="1"/>
          <p:nvPr/>
        </p:nvSpPr>
        <p:spPr>
          <a:xfrm>
            <a:off x="5936891" y="1337633"/>
            <a:ext cx="770822" cy="246221"/>
          </a:xfrm>
          <a:prstGeom prst="rect">
            <a:avLst/>
          </a:prstGeom>
          <a:noFill/>
        </p:spPr>
        <p:txBody>
          <a:bodyPr wrap="square" rtlCol="0">
            <a:spAutoFit/>
          </a:bodyPr>
          <a:lstStyle/>
          <a:p>
            <a:r>
              <a:rPr lang="es-ES" sz="1000" dirty="0"/>
              <a:t>21 (6,64%)</a:t>
            </a:r>
          </a:p>
        </p:txBody>
      </p:sp>
      <p:sp>
        <p:nvSpPr>
          <p:cNvPr id="23" name="CuadroTexto 22">
            <a:extLst>
              <a:ext uri="{FF2B5EF4-FFF2-40B4-BE49-F238E27FC236}">
                <a16:creationId xmlns:a16="http://schemas.microsoft.com/office/drawing/2014/main" id="{FF80CCF0-D28D-4DFE-BDDF-F99B9FD017AE}"/>
              </a:ext>
            </a:extLst>
          </p:cNvPr>
          <p:cNvSpPr txBox="1"/>
          <p:nvPr/>
        </p:nvSpPr>
        <p:spPr>
          <a:xfrm>
            <a:off x="5422684" y="1786528"/>
            <a:ext cx="383714" cy="246221"/>
          </a:xfrm>
          <a:prstGeom prst="rect">
            <a:avLst/>
          </a:prstGeom>
          <a:noFill/>
        </p:spPr>
        <p:txBody>
          <a:bodyPr wrap="square" rtlCol="0">
            <a:spAutoFit/>
          </a:bodyPr>
          <a:lstStyle/>
          <a:p>
            <a:r>
              <a:rPr lang="es-ES" sz="1000" dirty="0"/>
              <a:t>316</a:t>
            </a:r>
          </a:p>
        </p:txBody>
      </p:sp>
      <p:sp>
        <p:nvSpPr>
          <p:cNvPr id="24" name="CuadroTexto 23">
            <a:extLst>
              <a:ext uri="{FF2B5EF4-FFF2-40B4-BE49-F238E27FC236}">
                <a16:creationId xmlns:a16="http://schemas.microsoft.com/office/drawing/2014/main" id="{9ADDE2B5-AAFD-4F75-BE0C-682F35CCFE9F}"/>
              </a:ext>
            </a:extLst>
          </p:cNvPr>
          <p:cNvSpPr txBox="1"/>
          <p:nvPr/>
        </p:nvSpPr>
        <p:spPr>
          <a:xfrm>
            <a:off x="5077919" y="2381827"/>
            <a:ext cx="3169616" cy="276999"/>
          </a:xfrm>
          <a:prstGeom prst="rect">
            <a:avLst/>
          </a:prstGeom>
          <a:noFill/>
        </p:spPr>
        <p:txBody>
          <a:bodyPr wrap="square" rtlCol="0">
            <a:spAutoFit/>
          </a:bodyPr>
          <a:lstStyle/>
          <a:p>
            <a:r>
              <a:rPr lang="es-ES" sz="1200" dirty="0">
                <a:latin typeface="Arial" panose="020B0604020202020204" pitchFamily="34" charset="0"/>
                <a:cs typeface="Arial" panose="020B0604020202020204" pitchFamily="34" charset="0"/>
              </a:rPr>
              <a:t>Tabla 1. Características de la población</a:t>
            </a:r>
          </a:p>
        </p:txBody>
      </p:sp>
      <p:graphicFrame>
        <p:nvGraphicFramePr>
          <p:cNvPr id="25" name="Tabla 10">
            <a:extLst>
              <a:ext uri="{FF2B5EF4-FFF2-40B4-BE49-F238E27FC236}">
                <a16:creationId xmlns:a16="http://schemas.microsoft.com/office/drawing/2014/main" id="{9E7B67A3-617D-4EA1-A0E4-8107300F53A3}"/>
              </a:ext>
            </a:extLst>
          </p:cNvPr>
          <p:cNvGraphicFramePr>
            <a:graphicFrameLocks noGrp="1"/>
          </p:cNvGraphicFramePr>
          <p:nvPr>
            <p:extLst>
              <p:ext uri="{D42A27DB-BD31-4B8C-83A1-F6EECF244321}">
                <p14:modId xmlns:p14="http://schemas.microsoft.com/office/powerpoint/2010/main" val="3188385996"/>
              </p:ext>
            </p:extLst>
          </p:nvPr>
        </p:nvGraphicFramePr>
        <p:xfrm>
          <a:off x="5148064" y="2629237"/>
          <a:ext cx="2890793" cy="2437181"/>
        </p:xfrm>
        <a:graphic>
          <a:graphicData uri="http://schemas.openxmlformats.org/drawingml/2006/table">
            <a:tbl>
              <a:tblPr firstRow="1" bandRow="1">
                <a:tableStyleId>{F2DE63D5-997A-4646-A377-4702673A728D}</a:tableStyleId>
              </a:tblPr>
              <a:tblGrid>
                <a:gridCol w="1814006">
                  <a:extLst>
                    <a:ext uri="{9D8B030D-6E8A-4147-A177-3AD203B41FA5}">
                      <a16:colId xmlns:a16="http://schemas.microsoft.com/office/drawing/2014/main" val="3246816780"/>
                    </a:ext>
                  </a:extLst>
                </a:gridCol>
                <a:gridCol w="1076787">
                  <a:extLst>
                    <a:ext uri="{9D8B030D-6E8A-4147-A177-3AD203B41FA5}">
                      <a16:colId xmlns:a16="http://schemas.microsoft.com/office/drawing/2014/main" val="1567761806"/>
                    </a:ext>
                  </a:extLst>
                </a:gridCol>
              </a:tblGrid>
              <a:tr h="209340">
                <a:tc>
                  <a:txBody>
                    <a:bodyPr/>
                    <a:lstStyle/>
                    <a:p>
                      <a:r>
                        <a:rPr lang="es-ES" sz="800" dirty="0"/>
                        <a:t>Variables</a:t>
                      </a:r>
                      <a:endParaRPr lang="es-ES" sz="800" dirty="0">
                        <a:latin typeface="Arial" panose="020B0604020202020204" pitchFamily="34" charset="0"/>
                        <a:cs typeface="Arial" panose="020B0604020202020204" pitchFamily="34" charset="0"/>
                      </a:endParaRPr>
                    </a:p>
                  </a:txBody>
                  <a:tcPr/>
                </a:tc>
                <a:tc>
                  <a:txBody>
                    <a:bodyPr/>
                    <a:lstStyle/>
                    <a:p>
                      <a:r>
                        <a:rPr lang="es-ES" sz="800" dirty="0"/>
                        <a:t>Valor promedio</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2021347"/>
                  </a:ext>
                </a:extLst>
              </a:tr>
              <a:tr h="209340">
                <a:tc>
                  <a:txBody>
                    <a:bodyPr/>
                    <a:lstStyle/>
                    <a:p>
                      <a:r>
                        <a:rPr lang="es-ES" sz="800" dirty="0"/>
                        <a:t>Edad (años)</a:t>
                      </a:r>
                      <a:endParaRPr lang="es-ES" sz="800" dirty="0">
                        <a:latin typeface="Arial" panose="020B0604020202020204" pitchFamily="34" charset="0"/>
                        <a:cs typeface="Arial" panose="020B0604020202020204" pitchFamily="34" charset="0"/>
                      </a:endParaRPr>
                    </a:p>
                  </a:txBody>
                  <a:tcPr/>
                </a:tc>
                <a:tc>
                  <a:txBody>
                    <a:bodyPr/>
                    <a:lstStyle/>
                    <a:p>
                      <a:r>
                        <a:rPr lang="es-ES" sz="800" kern="1200" dirty="0">
                          <a:solidFill>
                            <a:schemeClr val="tx1"/>
                          </a:solidFill>
                          <a:effectLst/>
                        </a:rPr>
                        <a:t>27,8±12,86 </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79321835"/>
                  </a:ext>
                </a:extLst>
              </a:tr>
              <a:tr h="209340">
                <a:tc>
                  <a:txBody>
                    <a:bodyPr/>
                    <a:lstStyle/>
                    <a:p>
                      <a:r>
                        <a:rPr lang="es-ES" sz="800" dirty="0"/>
                        <a:t>Sexo (hombres)</a:t>
                      </a:r>
                      <a:endParaRPr lang="es-ES" sz="800" dirty="0">
                        <a:latin typeface="Arial" panose="020B0604020202020204" pitchFamily="34" charset="0"/>
                        <a:cs typeface="Arial" panose="020B0604020202020204" pitchFamily="34" charset="0"/>
                      </a:endParaRPr>
                    </a:p>
                  </a:txBody>
                  <a:tcPr/>
                </a:tc>
                <a:tc>
                  <a:txBody>
                    <a:bodyPr/>
                    <a:lstStyle/>
                    <a:p>
                      <a:r>
                        <a:rPr lang="es-ES" sz="800" kern="1200" dirty="0">
                          <a:solidFill>
                            <a:schemeClr val="tx1"/>
                          </a:solidFill>
                          <a:effectLst/>
                        </a:rPr>
                        <a:t>10 (47,6%)</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1416923"/>
                  </a:ext>
                </a:extLst>
              </a:tr>
              <a:tr h="448585">
                <a:tc>
                  <a:txBody>
                    <a:bodyPr/>
                    <a:lstStyle/>
                    <a:p>
                      <a:r>
                        <a:rPr lang="es-ES" sz="800" dirty="0"/>
                        <a:t>Mutaciones</a:t>
                      </a:r>
                    </a:p>
                    <a:p>
                      <a:pPr marL="171450" indent="-171450">
                        <a:buFont typeface="Arial" panose="020B0604020202020204" pitchFamily="34" charset="0"/>
                        <a:buChar char="•"/>
                      </a:pPr>
                      <a:r>
                        <a:rPr lang="es-ES" sz="800" kern="1200" dirty="0">
                          <a:solidFill>
                            <a:schemeClr val="tx1"/>
                          </a:solidFill>
                          <a:effectLst/>
                        </a:rPr>
                        <a:t>DeltaF508 en homocigosis</a:t>
                      </a:r>
                    </a:p>
                    <a:p>
                      <a:pPr marL="171450" indent="-171450">
                        <a:buFont typeface="Arial" panose="020B0604020202020204" pitchFamily="34" charset="0"/>
                        <a:buChar char="•"/>
                      </a:pPr>
                      <a:r>
                        <a:rPr lang="es-ES" sz="800" kern="1200" dirty="0">
                          <a:solidFill>
                            <a:schemeClr val="tx1"/>
                          </a:solidFill>
                          <a:effectLst/>
                        </a:rPr>
                        <a:t>DeltaF508 en heterocigosis</a:t>
                      </a:r>
                      <a:endParaRPr lang="es-ES" sz="800" dirty="0">
                        <a:latin typeface="Arial" panose="020B0604020202020204" pitchFamily="34" charset="0"/>
                        <a:cs typeface="Arial" panose="020B0604020202020204" pitchFamily="34" charset="0"/>
                      </a:endParaRPr>
                    </a:p>
                  </a:txBody>
                  <a:tcPr/>
                </a:tc>
                <a:tc>
                  <a:txBody>
                    <a:bodyPr/>
                    <a:lstStyle/>
                    <a:p>
                      <a:pPr marL="0" indent="0">
                        <a:buFont typeface="Arial" panose="020B0604020202020204" pitchFamily="34" charset="0"/>
                        <a:buNone/>
                      </a:pPr>
                      <a:endParaRPr lang="es-ES" sz="800" kern="1200" dirty="0">
                        <a:solidFill>
                          <a:schemeClr val="tx1"/>
                        </a:solidFill>
                        <a:effectLst/>
                      </a:endParaRPr>
                    </a:p>
                    <a:p>
                      <a:pPr marL="0" indent="0">
                        <a:buFont typeface="Arial" panose="020B0604020202020204" pitchFamily="34" charset="0"/>
                        <a:buNone/>
                      </a:pPr>
                      <a:r>
                        <a:rPr lang="es-ES" sz="800" kern="1200" dirty="0">
                          <a:solidFill>
                            <a:schemeClr val="tx1"/>
                          </a:solidFill>
                          <a:effectLst/>
                        </a:rPr>
                        <a:t>12 (55%) </a:t>
                      </a:r>
                    </a:p>
                    <a:p>
                      <a:pPr marL="0" indent="0">
                        <a:buFont typeface="Arial" panose="020B0604020202020204" pitchFamily="34" charset="0"/>
                        <a:buNone/>
                      </a:pPr>
                      <a:r>
                        <a:rPr lang="es-ES" sz="800" kern="1200" dirty="0">
                          <a:solidFill>
                            <a:schemeClr val="tx1"/>
                          </a:solidFill>
                          <a:effectLst/>
                        </a:rPr>
                        <a:t>9 (45%)</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87877909"/>
                  </a:ext>
                </a:extLst>
              </a:tr>
              <a:tr h="687830">
                <a:tc>
                  <a:txBody>
                    <a:bodyPr/>
                    <a:lstStyle/>
                    <a:p>
                      <a:r>
                        <a:rPr lang="es-ES" sz="800" dirty="0"/>
                        <a:t>Comorbilidades</a:t>
                      </a:r>
                    </a:p>
                    <a:p>
                      <a:pPr marL="171450" indent="-171450">
                        <a:buFont typeface="Arial" panose="020B0604020202020204" pitchFamily="34" charset="0"/>
                        <a:buChar char="•"/>
                      </a:pPr>
                      <a:r>
                        <a:rPr lang="es-ES" sz="800" dirty="0"/>
                        <a:t>Intolerancia hidrocarbonada</a:t>
                      </a:r>
                    </a:p>
                    <a:p>
                      <a:pPr marL="171450" indent="-171450">
                        <a:buFont typeface="Arial" panose="020B0604020202020204" pitchFamily="34" charset="0"/>
                        <a:buChar char="•"/>
                      </a:pPr>
                      <a:r>
                        <a:rPr lang="es-ES" sz="800" dirty="0"/>
                        <a:t>DM asociada a la FQ</a:t>
                      </a:r>
                    </a:p>
                    <a:p>
                      <a:pPr marL="171450" indent="-171450">
                        <a:buFont typeface="Arial" panose="020B0604020202020204" pitchFamily="34" charset="0"/>
                        <a:buChar char="•"/>
                      </a:pPr>
                      <a:r>
                        <a:rPr lang="es-ES" sz="800" dirty="0"/>
                        <a:t>I. pancreática exocrina</a:t>
                      </a:r>
                    </a:p>
                    <a:p>
                      <a:pPr marL="171450" indent="-171450">
                        <a:buFont typeface="Arial" panose="020B0604020202020204" pitchFamily="34" charset="0"/>
                        <a:buChar char="•"/>
                      </a:pPr>
                      <a:r>
                        <a:rPr lang="es-ES" sz="800" dirty="0"/>
                        <a:t>Trasplante de pulmón</a:t>
                      </a:r>
                      <a:endParaRPr lang="es-ES" sz="800" dirty="0">
                        <a:latin typeface="Arial" panose="020B0604020202020204" pitchFamily="34" charset="0"/>
                        <a:cs typeface="Arial" panose="020B0604020202020204" pitchFamily="34" charset="0"/>
                      </a:endParaRPr>
                    </a:p>
                  </a:txBody>
                  <a:tcPr/>
                </a:tc>
                <a:tc>
                  <a:txBody>
                    <a:bodyPr/>
                    <a:lstStyle/>
                    <a:p>
                      <a:endParaRPr lang="es-ES" sz="800" dirty="0"/>
                    </a:p>
                    <a:p>
                      <a:r>
                        <a:rPr lang="es-ES" sz="800" dirty="0"/>
                        <a:t>3 (14,3%)</a:t>
                      </a:r>
                    </a:p>
                    <a:p>
                      <a:r>
                        <a:rPr lang="es-ES" sz="800" dirty="0"/>
                        <a:t>5 (23,8%)</a:t>
                      </a:r>
                    </a:p>
                    <a:p>
                      <a:r>
                        <a:rPr lang="es-ES" sz="800" dirty="0"/>
                        <a:t>7 (33,3%)</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92472480"/>
                  </a:ext>
                </a:extLst>
              </a:tr>
              <a:tr h="209340">
                <a:tc>
                  <a:txBody>
                    <a:bodyPr/>
                    <a:lstStyle/>
                    <a:p>
                      <a:r>
                        <a:rPr lang="es-ES" sz="800" dirty="0"/>
                        <a:t>Tratamiento con moduladores</a:t>
                      </a:r>
                    </a:p>
                  </a:txBody>
                  <a:tcPr/>
                </a:tc>
                <a:tc>
                  <a:txBody>
                    <a:bodyPr/>
                    <a:lstStyle/>
                    <a:p>
                      <a:r>
                        <a:rPr lang="es-ES" sz="800" dirty="0"/>
                        <a:t>6 (28,6%)</a:t>
                      </a:r>
                    </a:p>
                  </a:txBody>
                  <a:tcPr/>
                </a:tc>
                <a:extLst>
                  <a:ext uri="{0D108BD9-81ED-4DB2-BD59-A6C34878D82A}">
                    <a16:rowId xmlns:a16="http://schemas.microsoft.com/office/drawing/2014/main" val="1061736961"/>
                  </a:ext>
                </a:extLst>
              </a:tr>
              <a:tr h="425501">
                <a:tc>
                  <a:txBody>
                    <a:bodyPr/>
                    <a:lstStyle/>
                    <a:p>
                      <a:r>
                        <a:rPr lang="es-ES" sz="800" dirty="0"/>
                        <a:t>Infección bronquial crónica</a:t>
                      </a:r>
                      <a:endParaRPr lang="es-ES" sz="800" i="1" dirty="0"/>
                    </a:p>
                    <a:p>
                      <a:pPr marL="171450" indent="-171450">
                        <a:buFont typeface="Arial" panose="020B0604020202020204" pitchFamily="34" charset="0"/>
                        <a:buChar char="•"/>
                      </a:pPr>
                      <a:r>
                        <a:rPr lang="es-ES" sz="800" i="1" dirty="0" err="1"/>
                        <a:t>P.aeruginosa</a:t>
                      </a:r>
                      <a:endParaRPr lang="es-ES" sz="800" i="1" dirty="0">
                        <a:latin typeface="Arial" panose="020B0604020202020204" pitchFamily="34" charset="0"/>
                        <a:cs typeface="Arial" panose="020B0604020202020204" pitchFamily="34" charset="0"/>
                      </a:endParaRPr>
                    </a:p>
                  </a:txBody>
                  <a:tcPr/>
                </a:tc>
                <a:tc>
                  <a:txBody>
                    <a:bodyPr/>
                    <a:lstStyle/>
                    <a:p>
                      <a:endParaRPr lang="es-ES" sz="800" dirty="0"/>
                    </a:p>
                    <a:p>
                      <a:r>
                        <a:rPr lang="es-ES" sz="800" dirty="0"/>
                        <a:t>9 (42,9%)</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53946779"/>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52655A5-67F1-4CA4-B929-EC338576C9EC}"/>
              </a:ext>
            </a:extLst>
          </p:cNvPr>
          <p:cNvSpPr txBox="1"/>
          <p:nvPr/>
        </p:nvSpPr>
        <p:spPr>
          <a:xfrm>
            <a:off x="64472" y="3723878"/>
            <a:ext cx="1658679" cy="307777"/>
          </a:xfrm>
          <a:prstGeom prst="rect">
            <a:avLst/>
          </a:prstGeom>
          <a:noFill/>
        </p:spPr>
        <p:txBody>
          <a:bodyPr wrap="square" rtlCol="0">
            <a:spAutoFit/>
          </a:bodyPr>
          <a:lstStyle/>
          <a:p>
            <a:r>
              <a:rPr lang="es-ES" sz="1400" u="sng"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CONCLUSIONES</a:t>
            </a:r>
          </a:p>
        </p:txBody>
      </p:sp>
      <p:sp>
        <p:nvSpPr>
          <p:cNvPr id="4" name="CuadroTexto 3">
            <a:extLst>
              <a:ext uri="{FF2B5EF4-FFF2-40B4-BE49-F238E27FC236}">
                <a16:creationId xmlns:a16="http://schemas.microsoft.com/office/drawing/2014/main" id="{A05F59EA-F428-4703-B474-8422018DEFC1}"/>
              </a:ext>
            </a:extLst>
          </p:cNvPr>
          <p:cNvSpPr txBox="1"/>
          <p:nvPr/>
        </p:nvSpPr>
        <p:spPr>
          <a:xfrm>
            <a:off x="85587" y="4031655"/>
            <a:ext cx="8919814" cy="892552"/>
          </a:xfrm>
          <a:prstGeom prst="rect">
            <a:avLst/>
          </a:prstGeom>
          <a:noFill/>
        </p:spPr>
        <p:txBody>
          <a:bodyPr wrap="square" rtlCol="0">
            <a:spAutoFit/>
          </a:bodyPr>
          <a:lstStyle/>
          <a:p>
            <a:pPr marL="285750" indent="-285750">
              <a:buClr>
                <a:schemeClr val="accent4">
                  <a:lumMod val="75000"/>
                </a:schemeClr>
              </a:buClr>
              <a:buFont typeface="Wingdings" panose="05000000000000000000" pitchFamily="2" charset="2"/>
              <a:buChar char="v"/>
            </a:pPr>
            <a:r>
              <a:rPr lang="es-ES" sz="1300" dirty="0">
                <a:solidFill>
                  <a:srgbClr val="000000"/>
                </a:solidFill>
                <a:effectLst/>
                <a:latin typeface="Arial" panose="020B0604020202020204" pitchFamily="34" charset="0"/>
                <a:ea typeface="Times New Roman" panose="02020603050405020304" pitchFamily="18" charset="0"/>
              </a:rPr>
              <a:t>En nuestra muestra los pacientes infectados estaban bien vacunados en el 86,7% de los casos teniendo en cuanto el inicio de la vacunación en los pacientes con fibrosis quística. </a:t>
            </a:r>
          </a:p>
          <a:p>
            <a:pPr marL="285750" indent="-285750">
              <a:buClr>
                <a:schemeClr val="accent4">
                  <a:lumMod val="75000"/>
                </a:schemeClr>
              </a:buClr>
              <a:buFont typeface="Wingdings" panose="05000000000000000000" pitchFamily="2" charset="2"/>
              <a:buChar char="v"/>
            </a:pPr>
            <a:r>
              <a:rPr lang="es-ES" sz="1300" dirty="0">
                <a:solidFill>
                  <a:srgbClr val="000000"/>
                </a:solidFill>
                <a:effectLst/>
                <a:latin typeface="Arial" panose="020B0604020202020204" pitchFamily="34" charset="0"/>
                <a:ea typeface="Times New Roman" panose="02020603050405020304" pitchFamily="18" charset="0"/>
              </a:rPr>
              <a:t>Solo precisaron ingreso hospitalario en dos casos con necesidad de aporte de oxigenoterapia. </a:t>
            </a:r>
          </a:p>
          <a:p>
            <a:pPr marL="285750" indent="-285750">
              <a:buClr>
                <a:schemeClr val="accent4">
                  <a:lumMod val="75000"/>
                </a:schemeClr>
              </a:buClr>
              <a:buFont typeface="Wingdings" panose="05000000000000000000" pitchFamily="2" charset="2"/>
              <a:buChar char="v"/>
            </a:pPr>
            <a:r>
              <a:rPr lang="es-ES" sz="1300" dirty="0">
                <a:solidFill>
                  <a:srgbClr val="000000"/>
                </a:solidFill>
                <a:effectLst/>
                <a:latin typeface="Arial" panose="020B0604020202020204" pitchFamily="34" charset="0"/>
                <a:ea typeface="Times New Roman" panose="02020603050405020304" pitchFamily="18" charset="0"/>
              </a:rPr>
              <a:t>Se produce un empeoramiento del IMC y del FEV1 tras la infección siendo los resultados no significativos. </a:t>
            </a:r>
            <a:endParaRPr lang="es-ES" sz="1300" dirty="0"/>
          </a:p>
        </p:txBody>
      </p:sp>
      <p:sp>
        <p:nvSpPr>
          <p:cNvPr id="26" name="CuadroTexto 25">
            <a:extLst>
              <a:ext uri="{FF2B5EF4-FFF2-40B4-BE49-F238E27FC236}">
                <a16:creationId xmlns:a16="http://schemas.microsoft.com/office/drawing/2014/main" id="{0B60C310-2C54-49DA-880A-DB766FA55FB4}"/>
              </a:ext>
            </a:extLst>
          </p:cNvPr>
          <p:cNvSpPr txBox="1"/>
          <p:nvPr/>
        </p:nvSpPr>
        <p:spPr>
          <a:xfrm>
            <a:off x="4468275" y="71317"/>
            <a:ext cx="4593689" cy="276999"/>
          </a:xfrm>
          <a:prstGeom prst="rect">
            <a:avLst/>
          </a:prstGeom>
          <a:noFill/>
        </p:spPr>
        <p:txBody>
          <a:bodyPr wrap="square" rtlCol="0">
            <a:spAutoFit/>
          </a:bodyPr>
          <a:lstStyle/>
          <a:p>
            <a:r>
              <a:rPr lang="es-ES" sz="1200" dirty="0">
                <a:latin typeface="Arial" panose="020B0604020202020204" pitchFamily="34" charset="0"/>
                <a:cs typeface="Arial" panose="020B0604020202020204" pitchFamily="34" charset="0"/>
              </a:rPr>
              <a:t>Gráfico 3. </a:t>
            </a:r>
            <a:r>
              <a:rPr lang="es-ES" sz="1000" dirty="0">
                <a:effectLst/>
                <a:latin typeface="Arial" panose="020B0604020202020204" pitchFamily="34" charset="0"/>
                <a:ea typeface="MS Mincho" panose="02020609040205080304" pitchFamily="49" charset="-128"/>
                <a:cs typeface="Arial" panose="020B0604020202020204" pitchFamily="34" charset="0"/>
              </a:rPr>
              <a:t>FEV</a:t>
            </a:r>
            <a:r>
              <a:rPr lang="es-ES" sz="1000" baseline="-25000" dirty="0">
                <a:effectLst/>
                <a:latin typeface="Arial" panose="020B0604020202020204" pitchFamily="34" charset="0"/>
                <a:ea typeface="MS Mincho" panose="02020609040205080304" pitchFamily="49" charset="-128"/>
                <a:cs typeface="Arial" panose="020B0604020202020204" pitchFamily="34" charset="0"/>
              </a:rPr>
              <a:t>1</a:t>
            </a:r>
            <a:r>
              <a:rPr lang="es-ES" sz="1200" dirty="0">
                <a:latin typeface="Arial" panose="020B0604020202020204" pitchFamily="34" charset="0"/>
                <a:cs typeface="Arial" panose="020B0604020202020204" pitchFamily="34" charset="0"/>
              </a:rPr>
              <a:t> previo y tras la infección.</a:t>
            </a:r>
          </a:p>
        </p:txBody>
      </p:sp>
      <p:sp>
        <p:nvSpPr>
          <p:cNvPr id="27" name="CuadroTexto 26">
            <a:extLst>
              <a:ext uri="{FF2B5EF4-FFF2-40B4-BE49-F238E27FC236}">
                <a16:creationId xmlns:a16="http://schemas.microsoft.com/office/drawing/2014/main" id="{9FA9AFEB-9CA1-4F27-9736-34D09CE9DD24}"/>
              </a:ext>
            </a:extLst>
          </p:cNvPr>
          <p:cNvSpPr txBox="1"/>
          <p:nvPr/>
        </p:nvSpPr>
        <p:spPr>
          <a:xfrm>
            <a:off x="4480975" y="1959982"/>
            <a:ext cx="4593689" cy="276999"/>
          </a:xfrm>
          <a:prstGeom prst="rect">
            <a:avLst/>
          </a:prstGeom>
          <a:noFill/>
        </p:spPr>
        <p:txBody>
          <a:bodyPr wrap="square" rtlCol="0">
            <a:spAutoFit/>
          </a:bodyPr>
          <a:lstStyle/>
          <a:p>
            <a:r>
              <a:rPr lang="es-ES" sz="1200" dirty="0">
                <a:latin typeface="Arial" panose="020B0604020202020204" pitchFamily="34" charset="0"/>
                <a:cs typeface="Arial" panose="020B0604020202020204" pitchFamily="34" charset="0"/>
              </a:rPr>
              <a:t>Gráfico 4. IMC previo y tras la infección.</a:t>
            </a:r>
          </a:p>
        </p:txBody>
      </p:sp>
      <p:grpSp>
        <p:nvGrpSpPr>
          <p:cNvPr id="32" name="Grupo 31">
            <a:extLst>
              <a:ext uri="{FF2B5EF4-FFF2-40B4-BE49-F238E27FC236}">
                <a16:creationId xmlns:a16="http://schemas.microsoft.com/office/drawing/2014/main" id="{4B362146-A0CA-43AB-91C0-37E736335762}"/>
              </a:ext>
            </a:extLst>
          </p:cNvPr>
          <p:cNvGrpSpPr/>
          <p:nvPr/>
        </p:nvGrpSpPr>
        <p:grpSpPr>
          <a:xfrm>
            <a:off x="4506910" y="261317"/>
            <a:ext cx="4360522" cy="1623825"/>
            <a:chOff x="4572000" y="527508"/>
            <a:chExt cx="4360522" cy="1623825"/>
          </a:xfrm>
        </p:grpSpPr>
        <p:graphicFrame>
          <p:nvGraphicFramePr>
            <p:cNvPr id="28" name="Gráfico 27">
              <a:extLst>
                <a:ext uri="{FF2B5EF4-FFF2-40B4-BE49-F238E27FC236}">
                  <a16:creationId xmlns:a16="http://schemas.microsoft.com/office/drawing/2014/main" id="{305B6E86-12F3-4D4A-B81F-3A13D0F7A4A6}"/>
                </a:ext>
              </a:extLst>
            </p:cNvPr>
            <p:cNvGraphicFramePr/>
            <p:nvPr>
              <p:extLst>
                <p:ext uri="{D42A27DB-BD31-4B8C-83A1-F6EECF244321}">
                  <p14:modId xmlns:p14="http://schemas.microsoft.com/office/powerpoint/2010/main" val="4031060123"/>
                </p:ext>
              </p:extLst>
            </p:nvPr>
          </p:nvGraphicFramePr>
          <p:xfrm>
            <a:off x="4572000" y="527508"/>
            <a:ext cx="4360522" cy="1623825"/>
          </p:xfrm>
          <a:graphic>
            <a:graphicData uri="http://schemas.openxmlformats.org/drawingml/2006/chart">
              <c:chart xmlns:c="http://schemas.openxmlformats.org/drawingml/2006/chart" xmlns:r="http://schemas.openxmlformats.org/officeDocument/2006/relationships" r:id="rId2"/>
            </a:graphicData>
          </a:graphic>
        </p:graphicFrame>
        <p:sp>
          <p:nvSpPr>
            <p:cNvPr id="29" name="CuadroTexto 28">
              <a:extLst>
                <a:ext uri="{FF2B5EF4-FFF2-40B4-BE49-F238E27FC236}">
                  <a16:creationId xmlns:a16="http://schemas.microsoft.com/office/drawing/2014/main" id="{8A2693F4-716A-47D9-A70A-512284CACC48}"/>
                </a:ext>
              </a:extLst>
            </p:cNvPr>
            <p:cNvSpPr txBox="1"/>
            <p:nvPr/>
          </p:nvSpPr>
          <p:spPr>
            <a:xfrm>
              <a:off x="5364088" y="694565"/>
              <a:ext cx="1008112" cy="246221"/>
            </a:xfrm>
            <a:prstGeom prst="rect">
              <a:avLst/>
            </a:prstGeom>
            <a:noFill/>
          </p:spPr>
          <p:txBody>
            <a:bodyPr wrap="square" rtlCol="0">
              <a:spAutoFit/>
            </a:bodyPr>
            <a:lstStyle/>
            <a:p>
              <a:r>
                <a:rPr lang="es-ES" sz="1000" dirty="0">
                  <a:latin typeface="Arial" panose="020B0604020202020204" pitchFamily="34" charset="0"/>
                  <a:ea typeface="MS Mincho" panose="02020609040205080304" pitchFamily="49" charset="-128"/>
                  <a:cs typeface="Arial" panose="020B0604020202020204" pitchFamily="34" charset="0"/>
                </a:rPr>
                <a:t>66</a:t>
              </a:r>
              <a:r>
                <a:rPr lang="es-ES" sz="1000" dirty="0">
                  <a:effectLst/>
                  <a:latin typeface="Arial" panose="020B0604020202020204" pitchFamily="34" charset="0"/>
                  <a:ea typeface="MS Mincho" panose="02020609040205080304" pitchFamily="49" charset="-128"/>
                  <a:cs typeface="Arial" panose="020B0604020202020204" pitchFamily="34" charset="0"/>
                </a:rPr>
                <a:t>,96 ±18,64</a:t>
              </a:r>
              <a:endParaRPr lang="es-ES" sz="1000" dirty="0">
                <a:latin typeface="Arial" panose="020B0604020202020204" pitchFamily="34" charset="0"/>
                <a:cs typeface="Arial" panose="020B0604020202020204" pitchFamily="34" charset="0"/>
              </a:endParaRPr>
            </a:p>
          </p:txBody>
        </p:sp>
        <p:sp>
          <p:nvSpPr>
            <p:cNvPr id="30" name="CuadroTexto 29">
              <a:extLst>
                <a:ext uri="{FF2B5EF4-FFF2-40B4-BE49-F238E27FC236}">
                  <a16:creationId xmlns:a16="http://schemas.microsoft.com/office/drawing/2014/main" id="{F0DCFCF9-126B-4AF9-91D3-8A85C71D01B9}"/>
                </a:ext>
              </a:extLst>
            </p:cNvPr>
            <p:cNvSpPr txBox="1"/>
            <p:nvPr/>
          </p:nvSpPr>
          <p:spPr>
            <a:xfrm>
              <a:off x="7308304" y="1127154"/>
              <a:ext cx="1008112" cy="246221"/>
            </a:xfrm>
            <a:prstGeom prst="rect">
              <a:avLst/>
            </a:prstGeom>
            <a:noFill/>
          </p:spPr>
          <p:txBody>
            <a:bodyPr wrap="square" rtlCol="0">
              <a:spAutoFit/>
            </a:bodyPr>
            <a:lstStyle/>
            <a:p>
              <a:r>
                <a:rPr lang="es-ES" sz="1000" dirty="0">
                  <a:latin typeface="Arial" panose="020B0604020202020204" pitchFamily="34" charset="0"/>
                  <a:ea typeface="MS Mincho" panose="02020609040205080304" pitchFamily="49" charset="-128"/>
                  <a:cs typeface="Arial" panose="020B0604020202020204" pitchFamily="34" charset="0"/>
                </a:rPr>
                <a:t>64</a:t>
              </a:r>
              <a:r>
                <a:rPr lang="es-ES" sz="1000" dirty="0">
                  <a:effectLst/>
                  <a:latin typeface="Arial" panose="020B0604020202020204" pitchFamily="34" charset="0"/>
                  <a:ea typeface="MS Mincho" panose="02020609040205080304" pitchFamily="49" charset="-128"/>
                  <a:cs typeface="Arial" panose="020B0604020202020204" pitchFamily="34" charset="0"/>
                </a:rPr>
                <a:t>,88 ±18,54</a:t>
              </a:r>
              <a:endParaRPr lang="es-ES" sz="1000" dirty="0">
                <a:latin typeface="Arial" panose="020B0604020202020204" pitchFamily="34" charset="0"/>
                <a:cs typeface="Arial" panose="020B0604020202020204" pitchFamily="34" charset="0"/>
              </a:endParaRPr>
            </a:p>
          </p:txBody>
        </p:sp>
        <p:sp>
          <p:nvSpPr>
            <p:cNvPr id="31" name="CuadroTexto 30">
              <a:extLst>
                <a:ext uri="{FF2B5EF4-FFF2-40B4-BE49-F238E27FC236}">
                  <a16:creationId xmlns:a16="http://schemas.microsoft.com/office/drawing/2014/main" id="{46735A12-09D2-434B-A411-51C4CDFF7CA6}"/>
                </a:ext>
              </a:extLst>
            </p:cNvPr>
            <p:cNvSpPr txBox="1"/>
            <p:nvPr/>
          </p:nvSpPr>
          <p:spPr>
            <a:xfrm>
              <a:off x="6466656" y="689347"/>
              <a:ext cx="1008112" cy="246221"/>
            </a:xfrm>
            <a:prstGeom prst="rect">
              <a:avLst/>
            </a:prstGeom>
            <a:noFill/>
          </p:spPr>
          <p:txBody>
            <a:bodyPr wrap="square" rtlCol="0">
              <a:spAutoFit/>
            </a:bodyPr>
            <a:lstStyle/>
            <a:p>
              <a:r>
                <a:rPr lang="es-ES" sz="1000" dirty="0">
                  <a:effectLst/>
                  <a:latin typeface="Arial" panose="020B0604020202020204" pitchFamily="34" charset="0"/>
                  <a:ea typeface="MS Mincho" panose="02020609040205080304" pitchFamily="49" charset="-128"/>
                  <a:cs typeface="Arial" panose="020B0604020202020204" pitchFamily="34" charset="0"/>
                </a:rPr>
                <a:t>p=0,398</a:t>
              </a:r>
              <a:endParaRPr lang="es-ES" sz="1000" dirty="0">
                <a:latin typeface="Arial" panose="020B0604020202020204" pitchFamily="34" charset="0"/>
                <a:cs typeface="Arial" panose="020B0604020202020204" pitchFamily="34" charset="0"/>
              </a:endParaRPr>
            </a:p>
          </p:txBody>
        </p:sp>
      </p:grpSp>
      <p:grpSp>
        <p:nvGrpSpPr>
          <p:cNvPr id="33" name="Grupo 32">
            <a:extLst>
              <a:ext uri="{FF2B5EF4-FFF2-40B4-BE49-F238E27FC236}">
                <a16:creationId xmlns:a16="http://schemas.microsoft.com/office/drawing/2014/main" id="{7AE46EF0-0E44-4BBE-AF38-22930C748372}"/>
              </a:ext>
            </a:extLst>
          </p:cNvPr>
          <p:cNvGrpSpPr/>
          <p:nvPr/>
        </p:nvGrpSpPr>
        <p:grpSpPr>
          <a:xfrm>
            <a:off x="4381770" y="2148885"/>
            <a:ext cx="4485662" cy="1728881"/>
            <a:chOff x="4504032" y="2437199"/>
            <a:chExt cx="4485662" cy="1728881"/>
          </a:xfrm>
        </p:grpSpPr>
        <p:graphicFrame>
          <p:nvGraphicFramePr>
            <p:cNvPr id="34" name="Gráfico 33">
              <a:extLst>
                <a:ext uri="{FF2B5EF4-FFF2-40B4-BE49-F238E27FC236}">
                  <a16:creationId xmlns:a16="http://schemas.microsoft.com/office/drawing/2014/main" id="{6085CAA0-99F6-4302-A630-C7C224CE44EE}"/>
                </a:ext>
              </a:extLst>
            </p:cNvPr>
            <p:cNvGraphicFramePr/>
            <p:nvPr>
              <p:extLst>
                <p:ext uri="{D42A27DB-BD31-4B8C-83A1-F6EECF244321}">
                  <p14:modId xmlns:p14="http://schemas.microsoft.com/office/powerpoint/2010/main" val="698196318"/>
                </p:ext>
              </p:extLst>
            </p:nvPr>
          </p:nvGraphicFramePr>
          <p:xfrm>
            <a:off x="4654927" y="2437199"/>
            <a:ext cx="4334767" cy="1728881"/>
          </p:xfrm>
          <a:graphic>
            <a:graphicData uri="http://schemas.openxmlformats.org/drawingml/2006/chart">
              <c:chart xmlns:c="http://schemas.openxmlformats.org/drawingml/2006/chart" xmlns:r="http://schemas.openxmlformats.org/officeDocument/2006/relationships" r:id="rId3"/>
            </a:graphicData>
          </a:graphic>
        </p:graphicFrame>
        <p:sp>
          <p:nvSpPr>
            <p:cNvPr id="35" name="CuadroTexto 34">
              <a:extLst>
                <a:ext uri="{FF2B5EF4-FFF2-40B4-BE49-F238E27FC236}">
                  <a16:creationId xmlns:a16="http://schemas.microsoft.com/office/drawing/2014/main" id="{97A08140-C21D-4AE7-9D92-20B06AA603C6}"/>
                </a:ext>
              </a:extLst>
            </p:cNvPr>
            <p:cNvSpPr txBox="1"/>
            <p:nvPr/>
          </p:nvSpPr>
          <p:spPr>
            <a:xfrm>
              <a:off x="5641901" y="2489296"/>
              <a:ext cx="883518" cy="246221"/>
            </a:xfrm>
            <a:prstGeom prst="rect">
              <a:avLst/>
            </a:prstGeom>
            <a:noFill/>
          </p:spPr>
          <p:txBody>
            <a:bodyPr wrap="square">
              <a:spAutoFit/>
            </a:bodyPr>
            <a:lstStyle/>
            <a:p>
              <a:r>
                <a:rPr lang="es-ES" sz="1000" dirty="0">
                  <a:effectLst/>
                  <a:latin typeface="Arial" panose="020B0604020202020204" pitchFamily="34" charset="0"/>
                  <a:ea typeface="MS Mincho" panose="02020609040205080304" pitchFamily="49" charset="-128"/>
                  <a:cs typeface="Arial" panose="020B0604020202020204" pitchFamily="34" charset="0"/>
                </a:rPr>
                <a:t>23,28±3,07</a:t>
              </a:r>
              <a:endParaRPr lang="es-ES" sz="1000" dirty="0">
                <a:latin typeface="Arial" panose="020B0604020202020204" pitchFamily="34" charset="0"/>
                <a:cs typeface="Arial" panose="020B0604020202020204" pitchFamily="34" charset="0"/>
              </a:endParaRPr>
            </a:p>
          </p:txBody>
        </p:sp>
        <p:sp>
          <p:nvSpPr>
            <p:cNvPr id="36" name="CuadroTexto 35">
              <a:extLst>
                <a:ext uri="{FF2B5EF4-FFF2-40B4-BE49-F238E27FC236}">
                  <a16:creationId xmlns:a16="http://schemas.microsoft.com/office/drawing/2014/main" id="{87F22A25-8E74-44D9-BED8-B9A96664F4C9}"/>
                </a:ext>
              </a:extLst>
            </p:cNvPr>
            <p:cNvSpPr txBox="1"/>
            <p:nvPr/>
          </p:nvSpPr>
          <p:spPr>
            <a:xfrm>
              <a:off x="4504032" y="3862018"/>
              <a:ext cx="1024690" cy="246221"/>
            </a:xfrm>
            <a:prstGeom prst="rect">
              <a:avLst/>
            </a:prstGeom>
            <a:noFill/>
          </p:spPr>
          <p:txBody>
            <a:bodyPr wrap="square" rtlCol="0">
              <a:spAutoFit/>
            </a:bodyPr>
            <a:lstStyle/>
            <a:p>
              <a:r>
                <a:rPr lang="es-ES" sz="1000"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IMC (Kg/m</a:t>
              </a:r>
              <a:r>
                <a:rPr lang="es-ES" sz="1000" baseline="30000"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2</a:t>
              </a:r>
              <a:r>
                <a:rPr lang="es-ES" sz="1000"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a:t>
              </a:r>
              <a:endParaRPr lang="es-ES" sz="1000" dirty="0">
                <a:solidFill>
                  <a:schemeClr val="tx1">
                    <a:lumMod val="50000"/>
                    <a:lumOff val="50000"/>
                  </a:schemeClr>
                </a:solidFill>
              </a:endParaRPr>
            </a:p>
          </p:txBody>
        </p:sp>
        <p:sp>
          <p:nvSpPr>
            <p:cNvPr id="37" name="CuadroTexto 36">
              <a:extLst>
                <a:ext uri="{FF2B5EF4-FFF2-40B4-BE49-F238E27FC236}">
                  <a16:creationId xmlns:a16="http://schemas.microsoft.com/office/drawing/2014/main" id="{DE1EC223-CDE4-4540-A790-1403AD7B8DD8}"/>
                </a:ext>
              </a:extLst>
            </p:cNvPr>
            <p:cNvSpPr txBox="1"/>
            <p:nvPr/>
          </p:nvSpPr>
          <p:spPr>
            <a:xfrm>
              <a:off x="7515879" y="3027307"/>
              <a:ext cx="1019859" cy="246221"/>
            </a:xfrm>
            <a:prstGeom prst="rect">
              <a:avLst/>
            </a:prstGeom>
            <a:noFill/>
          </p:spPr>
          <p:txBody>
            <a:bodyPr wrap="square">
              <a:spAutoFit/>
            </a:bodyPr>
            <a:lstStyle/>
            <a:p>
              <a:r>
                <a:rPr lang="es-ES" sz="1000" dirty="0">
                  <a:effectLst/>
                  <a:latin typeface="Arial" panose="020B0604020202020204" pitchFamily="34" charset="0"/>
                  <a:ea typeface="MS Mincho" panose="02020609040205080304" pitchFamily="49" charset="-128"/>
                  <a:cs typeface="Arial" panose="020B0604020202020204" pitchFamily="34" charset="0"/>
                </a:rPr>
                <a:t>22,69±3,53 </a:t>
              </a:r>
              <a:endParaRPr lang="es-ES" sz="1000" dirty="0">
                <a:latin typeface="Arial" panose="020B0604020202020204" pitchFamily="34" charset="0"/>
                <a:cs typeface="Arial" panose="020B0604020202020204" pitchFamily="34" charset="0"/>
              </a:endParaRPr>
            </a:p>
          </p:txBody>
        </p:sp>
        <p:sp>
          <p:nvSpPr>
            <p:cNvPr id="38" name="CuadroTexto 37">
              <a:extLst>
                <a:ext uri="{FF2B5EF4-FFF2-40B4-BE49-F238E27FC236}">
                  <a16:creationId xmlns:a16="http://schemas.microsoft.com/office/drawing/2014/main" id="{95B23B66-1D52-45D5-8B86-E51BEA664FEE}"/>
                </a:ext>
              </a:extLst>
            </p:cNvPr>
            <p:cNvSpPr txBox="1"/>
            <p:nvPr/>
          </p:nvSpPr>
          <p:spPr>
            <a:xfrm>
              <a:off x="6783410" y="2692572"/>
              <a:ext cx="1059487" cy="246221"/>
            </a:xfrm>
            <a:prstGeom prst="rect">
              <a:avLst/>
            </a:prstGeom>
            <a:noFill/>
          </p:spPr>
          <p:txBody>
            <a:bodyPr wrap="square" rtlCol="0">
              <a:spAutoFit/>
            </a:bodyPr>
            <a:lstStyle/>
            <a:p>
              <a:r>
                <a:rPr lang="es-ES" sz="1000" dirty="0">
                  <a:effectLst/>
                  <a:latin typeface="Arial" panose="020B0604020202020204" pitchFamily="34" charset="0"/>
                  <a:ea typeface="MS Mincho" panose="02020609040205080304" pitchFamily="49" charset="-128"/>
                  <a:cs typeface="Arial" panose="020B0604020202020204" pitchFamily="34" charset="0"/>
                </a:rPr>
                <a:t>p=0,109</a:t>
              </a:r>
              <a:endParaRPr lang="es-ES" sz="1000" dirty="0">
                <a:latin typeface="Arial" panose="020B0604020202020204" pitchFamily="34" charset="0"/>
                <a:cs typeface="Arial" panose="020B0604020202020204" pitchFamily="34" charset="0"/>
              </a:endParaRPr>
            </a:p>
          </p:txBody>
        </p:sp>
      </p:grpSp>
      <p:sp>
        <p:nvSpPr>
          <p:cNvPr id="2" name="CuadroTexto 1">
            <a:extLst>
              <a:ext uri="{FF2B5EF4-FFF2-40B4-BE49-F238E27FC236}">
                <a16:creationId xmlns:a16="http://schemas.microsoft.com/office/drawing/2014/main" id="{913DB1B8-4F84-47FC-8CB5-7928D4E5A240}"/>
              </a:ext>
            </a:extLst>
          </p:cNvPr>
          <p:cNvSpPr txBox="1"/>
          <p:nvPr/>
        </p:nvSpPr>
        <p:spPr>
          <a:xfrm>
            <a:off x="85587" y="482999"/>
            <a:ext cx="1658679" cy="307777"/>
          </a:xfrm>
          <a:prstGeom prst="rect">
            <a:avLst/>
          </a:prstGeom>
          <a:noFill/>
        </p:spPr>
        <p:txBody>
          <a:bodyPr wrap="square" rtlCol="0">
            <a:spAutoFit/>
          </a:bodyPr>
          <a:lstStyle/>
          <a:p>
            <a:r>
              <a:rPr lang="es-ES" sz="1400" u="sng"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RESULTADOS</a:t>
            </a:r>
          </a:p>
        </p:txBody>
      </p:sp>
      <p:grpSp>
        <p:nvGrpSpPr>
          <p:cNvPr id="47" name="Grupo 46">
            <a:extLst>
              <a:ext uri="{FF2B5EF4-FFF2-40B4-BE49-F238E27FC236}">
                <a16:creationId xmlns:a16="http://schemas.microsoft.com/office/drawing/2014/main" id="{F8CE49CC-257F-4AAB-968B-5E47C9537E58}"/>
              </a:ext>
            </a:extLst>
          </p:cNvPr>
          <p:cNvGrpSpPr/>
          <p:nvPr/>
        </p:nvGrpSpPr>
        <p:grpSpPr>
          <a:xfrm>
            <a:off x="183674" y="976416"/>
            <a:ext cx="3227205" cy="1817452"/>
            <a:chOff x="194521" y="754298"/>
            <a:chExt cx="3227205" cy="1817452"/>
          </a:xfrm>
        </p:grpSpPr>
        <p:graphicFrame>
          <p:nvGraphicFramePr>
            <p:cNvPr id="41" name="Gráfico 40">
              <a:extLst>
                <a:ext uri="{FF2B5EF4-FFF2-40B4-BE49-F238E27FC236}">
                  <a16:creationId xmlns:a16="http://schemas.microsoft.com/office/drawing/2014/main" id="{92524E71-D52C-485A-9F45-DD31E6E2FEDB}"/>
                </a:ext>
              </a:extLst>
            </p:cNvPr>
            <p:cNvGraphicFramePr/>
            <p:nvPr>
              <p:extLst>
                <p:ext uri="{D42A27DB-BD31-4B8C-83A1-F6EECF244321}">
                  <p14:modId xmlns:p14="http://schemas.microsoft.com/office/powerpoint/2010/main" val="3355873233"/>
                </p:ext>
              </p:extLst>
            </p:nvPr>
          </p:nvGraphicFramePr>
          <p:xfrm>
            <a:off x="194521" y="754298"/>
            <a:ext cx="3173041" cy="1817452"/>
          </p:xfrm>
          <a:graphic>
            <a:graphicData uri="http://schemas.openxmlformats.org/drawingml/2006/chart">
              <c:chart xmlns:c="http://schemas.openxmlformats.org/drawingml/2006/chart" xmlns:r="http://schemas.openxmlformats.org/officeDocument/2006/relationships" r:id="rId4"/>
            </a:graphicData>
          </a:graphic>
        </p:graphicFrame>
        <p:grpSp>
          <p:nvGrpSpPr>
            <p:cNvPr id="45" name="Grupo 44">
              <a:extLst>
                <a:ext uri="{FF2B5EF4-FFF2-40B4-BE49-F238E27FC236}">
                  <a16:creationId xmlns:a16="http://schemas.microsoft.com/office/drawing/2014/main" id="{641DACE8-6201-4EF9-80B3-30CD6F422083}"/>
                </a:ext>
              </a:extLst>
            </p:cNvPr>
            <p:cNvGrpSpPr/>
            <p:nvPr/>
          </p:nvGrpSpPr>
          <p:grpSpPr>
            <a:xfrm>
              <a:off x="893811" y="1448570"/>
              <a:ext cx="1229917" cy="559761"/>
              <a:chOff x="893811" y="1448491"/>
              <a:chExt cx="1229917" cy="559761"/>
            </a:xfrm>
          </p:grpSpPr>
          <p:sp>
            <p:nvSpPr>
              <p:cNvPr id="42" name="CuadroTexto 41">
                <a:extLst>
                  <a:ext uri="{FF2B5EF4-FFF2-40B4-BE49-F238E27FC236}">
                    <a16:creationId xmlns:a16="http://schemas.microsoft.com/office/drawing/2014/main" id="{95E07AD1-3ACB-4C53-B52F-21E5BAAECC74}"/>
                  </a:ext>
                </a:extLst>
              </p:cNvPr>
              <p:cNvSpPr txBox="1"/>
              <p:nvPr/>
            </p:nvSpPr>
            <p:spPr>
              <a:xfrm>
                <a:off x="893811" y="1762031"/>
                <a:ext cx="704746" cy="246221"/>
              </a:xfrm>
              <a:prstGeom prst="rect">
                <a:avLst/>
              </a:prstGeom>
              <a:noFill/>
            </p:spPr>
            <p:txBody>
              <a:bodyPr wrap="square" rtlCol="0">
                <a:spAutoFit/>
              </a:bodyPr>
              <a:lstStyle/>
              <a:p>
                <a:r>
                  <a:rPr lang="es-ES" sz="1000" dirty="0">
                    <a:latin typeface="Arial" panose="020B0604020202020204" pitchFamily="34" charset="0"/>
                    <a:ea typeface="MS Mincho" panose="02020609040205080304" pitchFamily="49" charset="-128"/>
                    <a:cs typeface="Arial" panose="020B0604020202020204" pitchFamily="34" charset="0"/>
                  </a:rPr>
                  <a:t>2 (9,5%)</a:t>
                </a:r>
                <a:endParaRPr lang="es-ES" sz="1000" dirty="0">
                  <a:latin typeface="Arial" panose="020B0604020202020204" pitchFamily="34" charset="0"/>
                  <a:cs typeface="Arial" panose="020B0604020202020204" pitchFamily="34" charset="0"/>
                </a:endParaRPr>
              </a:p>
            </p:txBody>
          </p:sp>
          <p:sp>
            <p:nvSpPr>
              <p:cNvPr id="43" name="CuadroTexto 42">
                <a:extLst>
                  <a:ext uri="{FF2B5EF4-FFF2-40B4-BE49-F238E27FC236}">
                    <a16:creationId xmlns:a16="http://schemas.microsoft.com/office/drawing/2014/main" id="{C7253203-FBC4-4661-A256-08C49044CA69}"/>
                  </a:ext>
                </a:extLst>
              </p:cNvPr>
              <p:cNvSpPr txBox="1"/>
              <p:nvPr/>
            </p:nvSpPr>
            <p:spPr>
              <a:xfrm>
                <a:off x="1290471" y="1448491"/>
                <a:ext cx="833257" cy="246221"/>
              </a:xfrm>
              <a:prstGeom prst="rect">
                <a:avLst/>
              </a:prstGeom>
              <a:noFill/>
            </p:spPr>
            <p:txBody>
              <a:bodyPr wrap="square" rtlCol="0">
                <a:spAutoFit/>
              </a:bodyPr>
              <a:lstStyle/>
              <a:p>
                <a:r>
                  <a:rPr lang="es-ES" sz="1000" dirty="0">
                    <a:latin typeface="Arial" panose="020B0604020202020204" pitchFamily="34" charset="0"/>
                    <a:ea typeface="MS Mincho" panose="02020609040205080304" pitchFamily="49" charset="-128"/>
                    <a:cs typeface="Arial" panose="020B0604020202020204" pitchFamily="34" charset="0"/>
                  </a:rPr>
                  <a:t>6 (28,6%)</a:t>
                </a:r>
                <a:endParaRPr lang="es-ES" sz="1000" dirty="0">
                  <a:latin typeface="Arial" panose="020B0604020202020204" pitchFamily="34" charset="0"/>
                  <a:cs typeface="Arial" panose="020B0604020202020204" pitchFamily="34" charset="0"/>
                </a:endParaRPr>
              </a:p>
            </p:txBody>
          </p:sp>
        </p:grpSp>
        <p:sp>
          <p:nvSpPr>
            <p:cNvPr id="44" name="CuadroTexto 43">
              <a:extLst>
                <a:ext uri="{FF2B5EF4-FFF2-40B4-BE49-F238E27FC236}">
                  <a16:creationId xmlns:a16="http://schemas.microsoft.com/office/drawing/2014/main" id="{F06CAAE7-7839-4C57-9794-0AB1C1A792AA}"/>
                </a:ext>
              </a:extLst>
            </p:cNvPr>
            <p:cNvSpPr txBox="1"/>
            <p:nvPr/>
          </p:nvSpPr>
          <p:spPr>
            <a:xfrm>
              <a:off x="2588469" y="827087"/>
              <a:ext cx="833257" cy="246221"/>
            </a:xfrm>
            <a:prstGeom prst="rect">
              <a:avLst/>
            </a:prstGeom>
            <a:noFill/>
          </p:spPr>
          <p:txBody>
            <a:bodyPr wrap="square" rtlCol="0">
              <a:spAutoFit/>
            </a:bodyPr>
            <a:lstStyle/>
            <a:p>
              <a:r>
                <a:rPr lang="es-ES" sz="1000" dirty="0">
                  <a:latin typeface="Arial" panose="020B0604020202020204" pitchFamily="34" charset="0"/>
                  <a:ea typeface="MS Mincho" panose="02020609040205080304" pitchFamily="49" charset="-128"/>
                  <a:cs typeface="Arial" panose="020B0604020202020204" pitchFamily="34" charset="0"/>
                </a:rPr>
                <a:t>13 (61,9%)</a:t>
              </a:r>
              <a:endParaRPr lang="es-ES" sz="1000" dirty="0">
                <a:latin typeface="Arial" panose="020B0604020202020204" pitchFamily="34" charset="0"/>
                <a:cs typeface="Arial" panose="020B0604020202020204" pitchFamily="34" charset="0"/>
              </a:endParaRPr>
            </a:p>
          </p:txBody>
        </p:sp>
      </p:grpSp>
      <p:sp>
        <p:nvSpPr>
          <p:cNvPr id="48" name="CuadroTexto 47">
            <a:extLst>
              <a:ext uri="{FF2B5EF4-FFF2-40B4-BE49-F238E27FC236}">
                <a16:creationId xmlns:a16="http://schemas.microsoft.com/office/drawing/2014/main" id="{9227F940-3DE0-4F07-A177-7C94061C22FB}"/>
              </a:ext>
            </a:extLst>
          </p:cNvPr>
          <p:cNvSpPr txBox="1"/>
          <p:nvPr/>
        </p:nvSpPr>
        <p:spPr>
          <a:xfrm>
            <a:off x="85587" y="757259"/>
            <a:ext cx="4593689" cy="276999"/>
          </a:xfrm>
          <a:prstGeom prst="rect">
            <a:avLst/>
          </a:prstGeom>
          <a:noFill/>
        </p:spPr>
        <p:txBody>
          <a:bodyPr wrap="square" rtlCol="0">
            <a:spAutoFit/>
          </a:bodyPr>
          <a:lstStyle/>
          <a:p>
            <a:r>
              <a:rPr lang="es-ES" sz="1200">
                <a:latin typeface="Arial" panose="020B0604020202020204" pitchFamily="34" charset="0"/>
                <a:cs typeface="Arial" panose="020B0604020202020204" pitchFamily="34" charset="0"/>
              </a:rPr>
              <a:t>Gráfico </a:t>
            </a:r>
            <a:r>
              <a:rPr lang="es-ES" sz="1200" dirty="0">
                <a:latin typeface="Arial" panose="020B0604020202020204" pitchFamily="34" charset="0"/>
                <a:cs typeface="Arial" panose="020B0604020202020204" pitchFamily="34" charset="0"/>
              </a:rPr>
              <a:t>2</a:t>
            </a:r>
            <a:r>
              <a:rPr lang="es-ES" sz="1200">
                <a:latin typeface="Arial" panose="020B0604020202020204" pitchFamily="34" charset="0"/>
                <a:cs typeface="Arial" panose="020B0604020202020204" pitchFamily="34" charset="0"/>
              </a:rPr>
              <a:t>. </a:t>
            </a:r>
            <a:r>
              <a:rPr lang="es-ES" sz="1200" dirty="0">
                <a:latin typeface="Arial" panose="020B0604020202020204" pitchFamily="34" charset="0"/>
                <a:cs typeface="Arial" panose="020B0604020202020204" pitchFamily="34" charset="0"/>
              </a:rPr>
              <a:t>Distribución de pacientes por olas.</a:t>
            </a:r>
          </a:p>
        </p:txBody>
      </p:sp>
      <p:sp>
        <p:nvSpPr>
          <p:cNvPr id="49" name="CuadroTexto 48">
            <a:extLst>
              <a:ext uri="{FF2B5EF4-FFF2-40B4-BE49-F238E27FC236}">
                <a16:creationId xmlns:a16="http://schemas.microsoft.com/office/drawing/2014/main" id="{45E8D4C1-ED4C-4C87-A6B7-A111C0B3BB77}"/>
              </a:ext>
            </a:extLst>
          </p:cNvPr>
          <p:cNvSpPr txBox="1"/>
          <p:nvPr/>
        </p:nvSpPr>
        <p:spPr>
          <a:xfrm>
            <a:off x="183674" y="2830398"/>
            <a:ext cx="4198096"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sz="1200" dirty="0">
                <a:latin typeface="Arial" panose="020B0604020202020204" pitchFamily="34" charset="0"/>
                <a:cs typeface="Arial" panose="020B0604020202020204" pitchFamily="34" charset="0"/>
              </a:rPr>
              <a:t>Estado vacunal previo a la infección:</a:t>
            </a:r>
          </a:p>
          <a:p>
            <a:r>
              <a:rPr lang="es-ES" sz="1200" dirty="0">
                <a:effectLst/>
                <a:latin typeface="Arial" panose="020B0604020202020204" pitchFamily="34" charset="0"/>
                <a:ea typeface="MS Mincho" panose="02020609040205080304" pitchFamily="49" charset="-128"/>
              </a:rPr>
              <a:t>13 (86,7%) con 3 dosis de vacuna, 2 no vacunados, uno de ellos por edad y otro por decisión propia. </a:t>
            </a:r>
          </a:p>
          <a:p>
            <a:r>
              <a:rPr lang="es-ES" sz="1200" dirty="0">
                <a:effectLst/>
                <a:latin typeface="Arial" panose="020B0604020202020204" pitchFamily="34" charset="0"/>
                <a:ea typeface="MS Mincho" panose="02020609040205080304" pitchFamily="49" charset="-128"/>
              </a:rPr>
              <a:t>Ingresos: 2 (8,3%) con aporte de oxigenoterapia.</a:t>
            </a:r>
            <a:endParaRPr lang="es-ES" sz="1200" dirty="0">
              <a:latin typeface="Arial" panose="020B0604020202020204" pitchFamily="34" charset="0"/>
              <a:cs typeface="Arial" panose="020B0604020202020204" pitchFamily="34" charset="0"/>
            </a:endParaRPr>
          </a:p>
        </p:txBody>
      </p:sp>
      <p:sp>
        <p:nvSpPr>
          <p:cNvPr id="52" name="CuadroTexto 51">
            <a:extLst>
              <a:ext uri="{FF2B5EF4-FFF2-40B4-BE49-F238E27FC236}">
                <a16:creationId xmlns:a16="http://schemas.microsoft.com/office/drawing/2014/main" id="{DC090702-B407-450E-AB28-663080722577}"/>
              </a:ext>
            </a:extLst>
          </p:cNvPr>
          <p:cNvSpPr txBox="1"/>
          <p:nvPr/>
        </p:nvSpPr>
        <p:spPr>
          <a:xfrm>
            <a:off x="218179" y="2522158"/>
            <a:ext cx="1024690" cy="246221"/>
          </a:xfrm>
          <a:prstGeom prst="rect">
            <a:avLst/>
          </a:prstGeom>
          <a:noFill/>
        </p:spPr>
        <p:txBody>
          <a:bodyPr wrap="square" rtlCol="0">
            <a:spAutoFit/>
          </a:bodyPr>
          <a:lstStyle/>
          <a:p>
            <a:r>
              <a:rPr lang="es-ES" sz="1000" dirty="0">
                <a:solidFill>
                  <a:schemeClr val="tx1">
                    <a:lumMod val="50000"/>
                    <a:lumOff val="50000"/>
                  </a:schemeClr>
                </a:solidFill>
                <a:effectLst/>
                <a:latin typeface="Arial" panose="020B0604020202020204" pitchFamily="34" charset="0"/>
                <a:ea typeface="MS Mincho" panose="02020609040205080304" pitchFamily="49" charset="-128"/>
                <a:cs typeface="Arial" panose="020B0604020202020204" pitchFamily="34" charset="0"/>
              </a:rPr>
              <a:t>Olas</a:t>
            </a:r>
            <a:endParaRPr lang="es-ES" sz="1000" dirty="0">
              <a:solidFill>
                <a:schemeClr val="tx1">
                  <a:lumMod val="50000"/>
                  <a:lumOff val="50000"/>
                </a:schemeClr>
              </a:solidFill>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462</Words>
  <Application>Microsoft Office PowerPoint</Application>
  <PresentationFormat>Presentación en pantalla (16:9)</PresentationFormat>
  <Paragraphs>70</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Wingdings</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laura carrashernan</cp:lastModifiedBy>
  <cp:revision>6</cp:revision>
  <dcterms:created xsi:type="dcterms:W3CDTF">2022-01-11T08:55:46Z</dcterms:created>
  <dcterms:modified xsi:type="dcterms:W3CDTF">2022-04-06T12:15:51Z</dcterms:modified>
</cp:coreProperties>
</file>