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F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1"/>
  </p:normalViewPr>
  <p:slideViewPr>
    <p:cSldViewPr>
      <p:cViewPr varScale="1">
        <p:scale>
          <a:sx n="86" d="100"/>
          <a:sy n="86" d="100"/>
        </p:scale>
        <p:origin x="720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20974532670210941"/>
          <c:y val="0.19424401182900827"/>
          <c:w val="0.32562969287093718"/>
          <c:h val="0.65992167890921671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Causas mortalidad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599-4CDD-ABE2-7AB0BB9C811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599-4CDD-ABE2-7AB0BB9C811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599-4CDD-ABE2-7AB0BB9C811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599-4CDD-ABE2-7AB0BB9C811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599-4CDD-ABE2-7AB0BB9C811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4599-4CDD-ABE2-7AB0BB9C811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4599-4CDD-ABE2-7AB0BB9C811A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4599-4CDD-ABE2-7AB0BB9C811A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4599-4CDD-ABE2-7AB0BB9C811A}"/>
              </c:ext>
            </c:extLst>
          </c:dPt>
          <c:dLbls>
            <c:dLbl>
              <c:idx val="7"/>
              <c:layout>
                <c:manualLayout>
                  <c:x val="9.5430718871399051E-3"/>
                  <c:y val="7.64401303790027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F-4599-4CDD-ABE2-7AB0BB9C81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Hoja1!$A$2:$A$10</c:f>
              <c:strCache>
                <c:ptCount val="8"/>
                <c:pt idx="0">
                  <c:v>Agudizacion EPOC</c:v>
                </c:pt>
                <c:pt idx="1">
                  <c:v>COVID</c:v>
                </c:pt>
                <c:pt idx="2">
                  <c:v>Cáncer pulmón</c:v>
                </c:pt>
                <c:pt idx="3">
                  <c:v>Cáncer colon</c:v>
                </c:pt>
                <c:pt idx="4">
                  <c:v>Traumatismos</c:v>
                </c:pt>
                <c:pt idx="5">
                  <c:v>Isquemia arterial</c:v>
                </c:pt>
                <c:pt idx="6">
                  <c:v>EPOC terminal</c:v>
                </c:pt>
                <c:pt idx="7">
                  <c:v>Hemorragia digestiva </c:v>
                </c:pt>
              </c:strCache>
            </c:strRef>
          </c:cat>
          <c:val>
            <c:numRef>
              <c:f>Hoja1!$B$2:$B$10</c:f>
              <c:numCache>
                <c:formatCode>General</c:formatCode>
                <c:ptCount val="9"/>
                <c:pt idx="0">
                  <c:v>37</c:v>
                </c:pt>
                <c:pt idx="1">
                  <c:v>26</c:v>
                </c:pt>
                <c:pt idx="2">
                  <c:v>11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5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4599-4CDD-ABE2-7AB0BB9C811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8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9E74C3-80BF-0141-A565-A1D91CCF2674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7A919-C054-F44F-B424-349FE223D8E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0722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7A919-C054-F44F-B424-349FE223D8E7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1703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7A919-C054-F44F-B424-349FE223D8E7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2324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05/04/2022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redondeado 9"/>
          <p:cNvSpPr/>
          <p:nvPr/>
        </p:nvSpPr>
        <p:spPr>
          <a:xfrm>
            <a:off x="3779912" y="3153996"/>
            <a:ext cx="4896544" cy="5539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redondeado 6"/>
          <p:cNvSpPr/>
          <p:nvPr/>
        </p:nvSpPr>
        <p:spPr>
          <a:xfrm>
            <a:off x="541387" y="1637026"/>
            <a:ext cx="2808312" cy="179882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redondeado 5"/>
          <p:cNvSpPr/>
          <p:nvPr/>
        </p:nvSpPr>
        <p:spPr>
          <a:xfrm>
            <a:off x="3779912" y="1639128"/>
            <a:ext cx="4896544" cy="133080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/>
          <p:cNvSpPr txBox="1"/>
          <p:nvPr/>
        </p:nvSpPr>
        <p:spPr>
          <a:xfrm>
            <a:off x="395536" y="699542"/>
            <a:ext cx="7920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B0F0"/>
                </a:solidFill>
              </a:rPr>
              <a:t>INCIDENCIA DE COVID EN PACIENTES EPOC AMBULATORIOS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63302" y="1044060"/>
            <a:ext cx="792088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/>
              <a:t>M.G. Hurtado Gañán, M.M. Ignacio Expósito, J. Gordillo Fuentes, E. </a:t>
            </a:r>
            <a:r>
              <a:rPr lang="es-ES" sz="1100" dirty="0" err="1"/>
              <a:t>Viciana</a:t>
            </a:r>
            <a:r>
              <a:rPr lang="es-ES" sz="1100" dirty="0"/>
              <a:t> Martin, V. </a:t>
            </a:r>
            <a:r>
              <a:rPr lang="es-ES" sz="1100" dirty="0" err="1"/>
              <a:t>Almadana</a:t>
            </a:r>
            <a:r>
              <a:rPr lang="es-ES" sz="1100" dirty="0"/>
              <a:t> Pacheco</a:t>
            </a:r>
            <a:r>
              <a:rPr lang="es-ES" sz="1100" dirty="0" smtClean="0"/>
              <a:t>.</a:t>
            </a:r>
          </a:p>
          <a:p>
            <a:pPr algn="ctr"/>
            <a:r>
              <a:rPr lang="es-ES" sz="1100" dirty="0" smtClean="0"/>
              <a:t> </a:t>
            </a:r>
            <a:r>
              <a:rPr lang="es-ES" sz="1100" dirty="0"/>
              <a:t>U.G.C. </a:t>
            </a:r>
            <a:r>
              <a:rPr lang="es-ES" sz="1100" dirty="0" smtClean="0"/>
              <a:t>Neumología</a:t>
            </a:r>
            <a:r>
              <a:rPr lang="es-ES" sz="1100" dirty="0"/>
              <a:t>. H.U. Virgen Macarena, Sevilla.</a:t>
            </a:r>
          </a:p>
          <a:p>
            <a:pPr algn="ctr"/>
            <a:endParaRPr lang="es-ES" sz="1100" dirty="0"/>
          </a:p>
        </p:txBody>
      </p:sp>
      <p:sp>
        <p:nvSpPr>
          <p:cNvPr id="4" name="CuadroTexto 3"/>
          <p:cNvSpPr txBox="1"/>
          <p:nvPr/>
        </p:nvSpPr>
        <p:spPr>
          <a:xfrm>
            <a:off x="559389" y="1651421"/>
            <a:ext cx="27723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u="sng" dirty="0">
                <a:solidFill>
                  <a:srgbClr val="00B0F0"/>
                </a:solidFill>
              </a:rPr>
              <a:t>INTRODUCCIÓN</a:t>
            </a:r>
          </a:p>
          <a:p>
            <a:pPr algn="just"/>
            <a:r>
              <a:rPr lang="es-ES" sz="1200" dirty="0"/>
              <a:t>Parece establecido que la incidencia de EPOC entre pacientes ingresados por SARS-CoV-2 (COVID) a partir de la segunda ola no era mayor que la de la población general, sin embargo, los </a:t>
            </a:r>
            <a:r>
              <a:rPr lang="es-ES" sz="1200" u="sng" dirty="0"/>
              <a:t>datos de COVID </a:t>
            </a:r>
            <a:r>
              <a:rPr lang="es-ES" sz="1200" u="sng" dirty="0" smtClean="0"/>
              <a:t>entre los pacientes </a:t>
            </a:r>
            <a:r>
              <a:rPr lang="es-ES" sz="1200" u="sng" dirty="0"/>
              <a:t>EPOC de una consulta ambulatoria han sido evaluados en menor medida</a:t>
            </a:r>
            <a:r>
              <a:rPr lang="es-ES" sz="1200" dirty="0"/>
              <a:t>.</a:t>
            </a:r>
          </a:p>
          <a:p>
            <a:pPr algn="just"/>
            <a:endParaRPr lang="es-ES" sz="1200" u="sng" dirty="0">
              <a:solidFill>
                <a:srgbClr val="00B0F0"/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779912" y="1690811"/>
            <a:ext cx="4896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u="sng" dirty="0">
                <a:solidFill>
                  <a:srgbClr val="00B0F0"/>
                </a:solidFill>
              </a:rPr>
              <a:t>OBJETIVO</a:t>
            </a:r>
          </a:p>
          <a:p>
            <a:r>
              <a:rPr lang="es-ES" sz="1200" dirty="0"/>
              <a:t>Analizar la </a:t>
            </a:r>
            <a:r>
              <a:rPr lang="es-ES" sz="1200" b="1" u="sng" dirty="0"/>
              <a:t>incidencia y gravedad </a:t>
            </a:r>
            <a:r>
              <a:rPr lang="es-ES" sz="1200" dirty="0"/>
              <a:t>de infección por SARS-CoV-2 en la consulta de EPOC </a:t>
            </a:r>
            <a:r>
              <a:rPr lang="es-ES" sz="1200" dirty="0" smtClean="0"/>
              <a:t>ambulatoria monográfica del </a:t>
            </a:r>
            <a:r>
              <a:rPr lang="es-ES" sz="1200" dirty="0" err="1" smtClean="0"/>
              <a:t>HVMacarena</a:t>
            </a:r>
            <a:r>
              <a:rPr lang="es-ES" sz="1200" dirty="0" smtClean="0"/>
              <a:t>.</a:t>
            </a:r>
            <a:endParaRPr lang="es-ES" sz="1200" dirty="0"/>
          </a:p>
          <a:p>
            <a:r>
              <a:rPr lang="es-ES" sz="1200" u="sng" dirty="0">
                <a:solidFill>
                  <a:srgbClr val="00B0F0"/>
                </a:solidFill>
              </a:rPr>
              <a:t>METODOLOGÍA</a:t>
            </a:r>
          </a:p>
          <a:p>
            <a:r>
              <a:rPr lang="es-ES" sz="1200" dirty="0"/>
              <a:t>Estudio descriptivo retrospectivo </a:t>
            </a:r>
            <a:r>
              <a:rPr lang="es-ES" sz="1200" u="sng" dirty="0"/>
              <a:t>Marzo 2020 - Diciembre 2021</a:t>
            </a:r>
            <a:r>
              <a:rPr lang="es-ES" sz="1200" dirty="0"/>
              <a:t>.</a:t>
            </a:r>
          </a:p>
          <a:p>
            <a:r>
              <a:rPr lang="es-ES" sz="1200" dirty="0"/>
              <a:t>Criterios inclusión: diagnóstico </a:t>
            </a:r>
            <a:r>
              <a:rPr lang="es-ES" sz="1200" b="1" u="sng" dirty="0"/>
              <a:t>EPOC según </a:t>
            </a:r>
            <a:r>
              <a:rPr lang="es-ES" sz="1200" b="1" u="sng" dirty="0" smtClean="0"/>
              <a:t>GOLD</a:t>
            </a:r>
            <a:r>
              <a:rPr lang="es-ES" sz="1200" dirty="0"/>
              <a:t>.</a:t>
            </a:r>
            <a:endParaRPr lang="es-ES" sz="1200" dirty="0"/>
          </a:p>
        </p:txBody>
      </p:sp>
      <p:sp>
        <p:nvSpPr>
          <p:cNvPr id="9" name="CuadroTexto 8"/>
          <p:cNvSpPr txBox="1"/>
          <p:nvPr/>
        </p:nvSpPr>
        <p:spPr>
          <a:xfrm>
            <a:off x="3851920" y="3153996"/>
            <a:ext cx="47525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u="sng" dirty="0">
                <a:solidFill>
                  <a:srgbClr val="00B0F0"/>
                </a:solidFill>
              </a:rPr>
              <a:t>RESULTADOS</a:t>
            </a:r>
            <a:endParaRPr lang="es-ES" sz="1200" dirty="0">
              <a:solidFill>
                <a:srgbClr val="00B0F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u="sng" dirty="0"/>
              <a:t>439 pacientes</a:t>
            </a:r>
            <a:r>
              <a:rPr lang="es-ES" sz="1200" dirty="0"/>
              <a:t>: </a:t>
            </a:r>
            <a:r>
              <a:rPr lang="es-ES" b="1" dirty="0"/>
              <a:t>♀</a:t>
            </a:r>
            <a:r>
              <a:rPr lang="es-ES" sz="1200" dirty="0"/>
              <a:t>  16,85%, </a:t>
            </a:r>
            <a:r>
              <a:rPr lang="es-ES" dirty="0"/>
              <a:t>♂</a:t>
            </a:r>
            <a:r>
              <a:rPr lang="es-ES" sz="1200" dirty="0"/>
              <a:t> 83,15%. Edad media: 69,35 años.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EEAA2F1-86F2-8D40-AA82-210484F70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67" y="3584815"/>
            <a:ext cx="1292663" cy="1292663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554722A-F18A-EB44-ABA0-1FFBDC3D4EE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2"/>
          <a:stretch/>
        </p:blipFill>
        <p:spPr>
          <a:xfrm>
            <a:off x="2195437" y="3804383"/>
            <a:ext cx="1440160" cy="930156"/>
          </a:xfrm>
          <a:prstGeom prst="rect">
            <a:avLst/>
          </a:prstGeom>
        </p:spPr>
      </p:pic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E5FB008D-3E51-824C-A750-EA298DC6EEC9}"/>
              </a:ext>
            </a:extLst>
          </p:cNvPr>
          <p:cNvSpPr/>
          <p:nvPr/>
        </p:nvSpPr>
        <p:spPr>
          <a:xfrm>
            <a:off x="4716016" y="4067839"/>
            <a:ext cx="2880320" cy="6667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b="1" dirty="0"/>
              <a:t>Incidencia COVID 10%</a:t>
            </a:r>
            <a:r>
              <a:rPr lang="es-ES" sz="1400" dirty="0"/>
              <a:t> (44/439)  </a:t>
            </a:r>
            <a:r>
              <a:rPr lang="es-ES" sz="1400" b="1" dirty="0"/>
              <a:t>♀</a:t>
            </a:r>
            <a:r>
              <a:rPr lang="es-ES" sz="1400" dirty="0"/>
              <a:t>  11,37%  y  </a:t>
            </a:r>
            <a:r>
              <a:rPr lang="es-ES" sz="1400" b="1" dirty="0"/>
              <a:t>♂</a:t>
            </a:r>
            <a:r>
              <a:rPr lang="es-ES" sz="1400" dirty="0"/>
              <a:t> 88,63%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b="1" dirty="0"/>
              <a:t>51,5%</a:t>
            </a:r>
            <a:r>
              <a:rPr lang="es-ES" sz="1400" dirty="0"/>
              <a:t> </a:t>
            </a:r>
            <a:r>
              <a:rPr lang="es-ES" sz="1400" b="1" dirty="0"/>
              <a:t>ingreso hospitalario</a:t>
            </a:r>
            <a:r>
              <a:rPr lang="es-ES" sz="1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/>
          <p:cNvGrpSpPr/>
          <p:nvPr/>
        </p:nvGrpSpPr>
        <p:grpSpPr>
          <a:xfrm>
            <a:off x="4285663" y="3936004"/>
            <a:ext cx="4694500" cy="716452"/>
            <a:chOff x="5885333" y="3509741"/>
            <a:chExt cx="2989958" cy="716452"/>
          </a:xfrm>
        </p:grpSpPr>
        <p:sp>
          <p:nvSpPr>
            <p:cNvPr id="2" name="Rectángulo redondeado 1"/>
            <p:cNvSpPr/>
            <p:nvPr/>
          </p:nvSpPr>
          <p:spPr>
            <a:xfrm>
              <a:off x="5885333" y="3509741"/>
              <a:ext cx="2989958" cy="716452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CuadroTexto 10"/>
            <p:cNvSpPr txBox="1"/>
            <p:nvPr/>
          </p:nvSpPr>
          <p:spPr>
            <a:xfrm>
              <a:off x="5940152" y="3579862"/>
              <a:ext cx="28803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u="sng" dirty="0">
                  <a:solidFill>
                    <a:srgbClr val="00B0F0"/>
                  </a:solidFill>
                </a:rPr>
                <a:t>CONCLUSIONES</a:t>
              </a:r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s-ES" sz="1200" b="1" dirty="0"/>
                <a:t>Incidencia </a:t>
              </a:r>
              <a:r>
                <a:rPr lang="es-ES" sz="1200" dirty="0"/>
                <a:t>de COVID en nuestra muestra </a:t>
              </a:r>
              <a:r>
                <a:rPr lang="es-ES" sz="1200" dirty="0" smtClean="0"/>
                <a:t>fue</a:t>
              </a:r>
              <a:r>
                <a:rPr lang="es-ES" sz="1200" b="1" dirty="0" smtClean="0"/>
                <a:t> considerable.</a:t>
              </a:r>
              <a:endParaRPr lang="es-ES" sz="1200" b="1" dirty="0"/>
            </a:p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es-ES" sz="1200" b="1" dirty="0"/>
                <a:t>Gravedad importante</a:t>
              </a:r>
              <a:r>
                <a:rPr lang="es-ES" sz="1200" dirty="0"/>
                <a:t>: ½ pacientes requieren ingreso y 1/5 </a:t>
              </a:r>
              <a:r>
                <a:rPr lang="es-ES" sz="1200" dirty="0" smtClean="0"/>
                <a:t>fallece.</a:t>
              </a:r>
              <a:endParaRPr lang="es-ES" sz="1200" dirty="0"/>
            </a:p>
          </p:txBody>
        </p:sp>
      </p:grpSp>
      <p:grpSp>
        <p:nvGrpSpPr>
          <p:cNvPr id="14" name="Grupo 13"/>
          <p:cNvGrpSpPr/>
          <p:nvPr/>
        </p:nvGrpSpPr>
        <p:grpSpPr>
          <a:xfrm>
            <a:off x="4298198" y="2794353"/>
            <a:ext cx="4211960" cy="979177"/>
            <a:chOff x="6424166" y="1159052"/>
            <a:chExt cx="2911935" cy="1420409"/>
          </a:xfrm>
        </p:grpSpPr>
        <p:sp>
          <p:nvSpPr>
            <p:cNvPr id="12" name="Rectángulo redondeado 11"/>
            <p:cNvSpPr/>
            <p:nvPr/>
          </p:nvSpPr>
          <p:spPr>
            <a:xfrm>
              <a:off x="6424166" y="1159052"/>
              <a:ext cx="2396306" cy="1420409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" name="CuadroTexto 2"/>
            <p:cNvSpPr txBox="1"/>
            <p:nvPr/>
          </p:nvSpPr>
          <p:spPr>
            <a:xfrm>
              <a:off x="6578203" y="1297056"/>
              <a:ext cx="2757898" cy="1205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b="1" dirty="0"/>
                <a:t>Mortalidad Global 8% </a:t>
              </a:r>
              <a:r>
                <a:rPr lang="es-ES" sz="1200" dirty="0"/>
                <a:t>(35/439)</a:t>
              </a:r>
            </a:p>
            <a:p>
              <a:r>
                <a:rPr lang="es-ES" sz="1200" dirty="0"/>
                <a:t> </a:t>
              </a:r>
              <a:r>
                <a:rPr lang="es-ES" sz="1200" dirty="0">
                  <a:sym typeface="Wingdings" pitchFamily="2" charset="2"/>
                </a:rPr>
                <a:t> Por COVID 25,7% de todas las causas</a:t>
              </a:r>
              <a:endParaRPr lang="es-ES" sz="1200" dirty="0"/>
            </a:p>
            <a:p>
              <a:r>
                <a:rPr lang="es-ES" sz="1200" b="1" dirty="0"/>
                <a:t>Mortalidad en grupo COVID 20,4% </a:t>
              </a:r>
              <a:r>
                <a:rPr lang="es-ES" sz="1200" dirty="0"/>
                <a:t>(9/44)</a:t>
              </a:r>
            </a:p>
            <a:p>
              <a:r>
                <a:rPr lang="es-ES" sz="1200" dirty="0" smtClean="0">
                  <a:sym typeface="Wingdings" pitchFamily="2" charset="2"/>
                </a:rPr>
                <a:t>37,5 </a:t>
              </a:r>
              <a:r>
                <a:rPr lang="es-ES" sz="1200" dirty="0">
                  <a:sym typeface="Wingdings" pitchFamily="2" charset="2"/>
                </a:rPr>
                <a:t>% de los ingresados</a:t>
              </a:r>
              <a:endParaRPr lang="es-ES" sz="1200" dirty="0"/>
            </a:p>
          </p:txBody>
        </p:sp>
      </p:grpSp>
      <p:graphicFrame>
        <p:nvGraphicFramePr>
          <p:cNvPr id="16" name="Gráfico 15"/>
          <p:cNvGraphicFramePr/>
          <p:nvPr>
            <p:extLst>
              <p:ext uri="{D42A27DB-BD31-4B8C-83A1-F6EECF244321}">
                <p14:modId xmlns:p14="http://schemas.microsoft.com/office/powerpoint/2010/main" val="107586415"/>
              </p:ext>
            </p:extLst>
          </p:nvPr>
        </p:nvGraphicFramePr>
        <p:xfrm>
          <a:off x="3635896" y="291681"/>
          <a:ext cx="5183262" cy="2602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Gráfico 17"/>
          <p:cNvGraphicFramePr/>
          <p:nvPr>
            <p:extLst>
              <p:ext uri="{D42A27DB-BD31-4B8C-83A1-F6EECF244321}">
                <p14:modId xmlns:p14="http://schemas.microsoft.com/office/powerpoint/2010/main" val="1426495064"/>
              </p:ext>
            </p:extLst>
          </p:nvPr>
        </p:nvGraphicFramePr>
        <p:xfrm>
          <a:off x="3592761" y="328790"/>
          <a:ext cx="5364520" cy="2647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8" y="850500"/>
            <a:ext cx="3590449" cy="38019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3273</TotalTime>
  <Words>229</Words>
  <Application>Microsoft Office PowerPoint</Application>
  <PresentationFormat>Presentación en pantalla (16:9)</PresentationFormat>
  <Paragraphs>25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guadalupe hurtado gañan</cp:lastModifiedBy>
  <cp:revision>25</cp:revision>
  <dcterms:created xsi:type="dcterms:W3CDTF">2022-01-11T08:55:46Z</dcterms:created>
  <dcterms:modified xsi:type="dcterms:W3CDTF">2022-04-06T21:34:24Z</dcterms:modified>
</cp:coreProperties>
</file>