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E9DB"/>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04" d="100"/>
          <a:sy n="104" d="100"/>
        </p:scale>
        <p:origin x="-62" y="-79"/>
      </p:cViewPr>
      <p:guideLst>
        <p:guide orient="horz" pos="162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F9B74A6-16B8-452C-BF71-24EFF94512CD}" type="datetimeFigureOut">
              <a:rPr lang="es-ES" smtClean="0"/>
              <a:pPr/>
              <a:t>29/03/2022</a:t>
            </a:fld>
            <a:endParaRPr lang="es-ES"/>
          </a:p>
        </p:txBody>
      </p:sp>
      <p:sp>
        <p:nvSpPr>
          <p:cNvPr id="4" name="3 Marcador de imagen de diapositiva"/>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8ED2456-1929-456E-89A1-36683C238971}" type="slidenum">
              <a:rPr lang="es-ES" smtClean="0"/>
              <a:pPr/>
              <a:t>‹Nº›</a:t>
            </a:fld>
            <a:endParaRPr lang="es-E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B8ED2456-1929-456E-89A1-36683C238971}" type="slidenum">
              <a:rPr lang="es-ES" smtClean="0"/>
              <a:pPr/>
              <a:t>1</a:t>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1D046E52-A9FF-4E94-87B6-F8A38C2CA7DB}" type="datetimeFigureOut">
              <a:rPr lang="es-ES" smtClean="0"/>
              <a:pPr/>
              <a:t>29/03/2022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1D046E52-A9FF-4E94-87B6-F8A38C2CA7DB}" type="datetimeFigureOut">
              <a:rPr lang="es-ES" smtClean="0"/>
              <a:pPr/>
              <a:t>29/03/2022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pPr/>
              <a:t>29/03/2022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1D046E52-A9FF-4E94-87B6-F8A38C2CA7DB}" type="datetimeFigureOut">
              <a:rPr lang="es-ES" smtClean="0"/>
              <a:pPr/>
              <a:t>29/03/2022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1D046E52-A9FF-4E94-87B6-F8A38C2CA7DB}" type="datetimeFigureOut">
              <a:rPr lang="es-ES" smtClean="0"/>
              <a:pPr/>
              <a:t>29/03/2022</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1D046E52-A9FF-4E94-87B6-F8A38C2CA7DB}" type="datetimeFigureOut">
              <a:rPr lang="es-ES" smtClean="0"/>
              <a:pPr/>
              <a:t>29/03/2022</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D046E52-A9FF-4E94-87B6-F8A38C2CA7DB}" type="datetimeFigureOut">
              <a:rPr lang="es-ES" smtClean="0"/>
              <a:pPr/>
              <a:t>29/03/2022</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pPr/>
              <a:t>29/03/2022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pPr/>
              <a:t>29/03/2022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1D046E52-A9FF-4E94-87B6-F8A38C2CA7DB}" type="datetimeFigureOut">
              <a:rPr lang="es-ES" smtClean="0"/>
              <a:pPr/>
              <a:t>29/03/2022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1D046E52-A9FF-4E94-87B6-F8A38C2CA7DB}" type="datetimeFigureOut">
              <a:rPr lang="es-ES" smtClean="0"/>
              <a:pPr/>
              <a:t>29/03/2022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D046E52-A9FF-4E94-87B6-F8A38C2CA7DB}" type="datetimeFigureOut">
              <a:rPr lang="es-ES" smtClean="0"/>
              <a:pPr/>
              <a:t>29/03/2022</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2F72863-C26E-4823-AF1E-7F608103D6C7}"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643042" y="71420"/>
            <a:ext cx="6929486" cy="830997"/>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s-ES" sz="1600" b="1" dirty="0" smtClean="0"/>
              <a:t>EVALUACIÓN DEL RIESGO CARDIOVASCULAR Y DIFERENCIAS MINIMAMENTE IMPORTANTES  TRAS  UN PROGRAMA DE REHABILITACIÓN RESPIRATORIA EN PACIENTES EPOC</a:t>
            </a:r>
            <a:endParaRPr lang="es-ES" sz="1600" dirty="0" smtClean="0"/>
          </a:p>
        </p:txBody>
      </p:sp>
      <p:sp>
        <p:nvSpPr>
          <p:cNvPr id="3" name="2 CuadroTexto"/>
          <p:cNvSpPr txBox="1"/>
          <p:nvPr/>
        </p:nvSpPr>
        <p:spPr>
          <a:xfrm>
            <a:off x="142844" y="593369"/>
            <a:ext cx="1285884" cy="40011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s-ES" sz="1000" dirty="0" smtClean="0"/>
              <a:t>Beca Neumosur nº5/2018</a:t>
            </a:r>
          </a:p>
        </p:txBody>
      </p:sp>
      <p:sp>
        <p:nvSpPr>
          <p:cNvPr id="4" name="3 CuadroTexto"/>
          <p:cNvSpPr txBox="1"/>
          <p:nvPr/>
        </p:nvSpPr>
        <p:spPr>
          <a:xfrm>
            <a:off x="1643042" y="928676"/>
            <a:ext cx="6929486" cy="523220"/>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just"/>
            <a:r>
              <a:rPr lang="es-ES" sz="700" b="1" i="1" u="sng" dirty="0" smtClean="0"/>
              <a:t>Ana Muñoz Montiel </a:t>
            </a:r>
            <a:r>
              <a:rPr lang="es-ES" sz="700" i="1" dirty="0" smtClean="0"/>
              <a:t>(1), Marina Rubio Moreno (1), María Pérez Morales (1), Pedro Ruiz-Esteban (3), Miguel Ángel Sánchez Chaparro (4), Adolfo </a:t>
            </a:r>
            <a:r>
              <a:rPr lang="es-ES" sz="700" i="1" dirty="0" err="1" smtClean="0"/>
              <a:t>Doménech</a:t>
            </a:r>
            <a:r>
              <a:rPr lang="es-ES" sz="700" i="1" dirty="0" smtClean="0"/>
              <a:t> Del Río (5).</a:t>
            </a:r>
            <a:endParaRPr lang="es-ES" sz="700" dirty="0" smtClean="0"/>
          </a:p>
          <a:p>
            <a:pPr algn="just"/>
            <a:r>
              <a:rPr lang="es-ES" sz="700" i="1" dirty="0" smtClean="0"/>
              <a:t>1. Servicio de Neumología. Hospital Costa del Sol, Marbella, Málaga, España. 2. Servicio de Medicina Interna, Hospital Costa del Sol, Marbella, Málaga, España. 3. Departamento de Nefrología, Instituto de Investigación Biomédica de Málaga (IBIMA), Hospital Universitario Regional de Málaga, Universidad de Málaga, Málaga, España. 4.  Servicio/UGC Medicina Interna. Hospital Clínico Universitario Virgen de la Victoria, Málaga (Málaga) 5. Unidad de Gestión Clínica Enfermedades Respiratorias, Hospital Regional Universitario de Málaga.</a:t>
            </a:r>
            <a:endParaRPr lang="es-ES" sz="700" dirty="0" smtClean="0"/>
          </a:p>
        </p:txBody>
      </p:sp>
      <p:sp>
        <p:nvSpPr>
          <p:cNvPr id="5" name="4 CuadroTexto"/>
          <p:cNvSpPr txBox="1"/>
          <p:nvPr/>
        </p:nvSpPr>
        <p:spPr>
          <a:xfrm>
            <a:off x="214282" y="1643056"/>
            <a:ext cx="4572032" cy="2723823"/>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just"/>
            <a:r>
              <a:rPr lang="es-ES" sz="900" b="1" dirty="0" smtClean="0"/>
              <a:t>INTRODUCCIÓN Y OBJETIVO:</a:t>
            </a:r>
            <a:endParaRPr lang="es-ES" sz="900" dirty="0" smtClean="0"/>
          </a:p>
          <a:p>
            <a:pPr algn="just"/>
            <a:r>
              <a:rPr lang="es-ES" sz="900" dirty="0" smtClean="0"/>
              <a:t>La </a:t>
            </a:r>
            <a:r>
              <a:rPr lang="es-ES" sz="900" dirty="0" smtClean="0"/>
              <a:t>importancia de la rehabilitación </a:t>
            </a:r>
            <a:r>
              <a:rPr lang="es-ES" sz="900" dirty="0" smtClean="0"/>
              <a:t>respiratoria (RR</a:t>
            </a:r>
            <a:r>
              <a:rPr lang="es-ES" sz="900" dirty="0" smtClean="0"/>
              <a:t>) en el papel de la EPOC está ampliamente evaluada y la evidencia de su uso la avala, sin embargo  no existen </a:t>
            </a:r>
            <a:r>
              <a:rPr lang="es-ES" sz="900" dirty="0" smtClean="0"/>
              <a:t>referencias sobre el efecto de la RR y el  riesgo cardiovascular en pacientes con EPOC, por lo que nuestro objetivo será valorar la influencia del ejercicio sobre el riesgo cardiovascular y establecer si existen diferencias entre ambos grupos.</a:t>
            </a:r>
          </a:p>
          <a:p>
            <a:pPr algn="just"/>
            <a:r>
              <a:rPr lang="es-ES" sz="900" dirty="0" smtClean="0"/>
              <a:t>La evaluación de las MID </a:t>
            </a:r>
            <a:r>
              <a:rPr lang="es-ES" sz="900" dirty="0" smtClean="0"/>
              <a:t>(diferencia mínimamente importante) </a:t>
            </a:r>
            <a:r>
              <a:rPr lang="es-ES" sz="900" dirty="0" smtClean="0"/>
              <a:t>para nuestro trabajo son: para </a:t>
            </a:r>
            <a:r>
              <a:rPr lang="es-ES" sz="900" dirty="0" smtClean="0"/>
              <a:t>el test de marcha de los 6 minutos </a:t>
            </a:r>
            <a:r>
              <a:rPr lang="es-ES" sz="900" dirty="0" smtClean="0"/>
              <a:t> </a:t>
            </a:r>
            <a:r>
              <a:rPr lang="es-ES" sz="900" dirty="0" smtClean="0"/>
              <a:t>+ 30 metros, para el cuestionario de Saint George la MID es -4 puntos y para el CAT -2 puntos. Para el índice BODE, la disminución de un punto se considera clínicamente importante.</a:t>
            </a:r>
          </a:p>
          <a:p>
            <a:pPr algn="just"/>
            <a:endParaRPr lang="es-ES" sz="900" dirty="0" smtClean="0"/>
          </a:p>
          <a:p>
            <a:pPr algn="just"/>
            <a:r>
              <a:rPr lang="es-ES" sz="900" b="1" dirty="0" smtClean="0"/>
              <a:t>METODOLOGÍA:</a:t>
            </a:r>
            <a:endParaRPr lang="es-ES" sz="900" dirty="0" smtClean="0"/>
          </a:p>
          <a:p>
            <a:pPr algn="just"/>
            <a:r>
              <a:rPr lang="es-ES" sz="900" dirty="0" smtClean="0"/>
              <a:t>Estudio prospectivo y de intervención de dos grupos paralelos de 51 pacientes EPOC seguidos en una consulta monográfica que son enviados a un programa de RR por el Servicio de Medicina Física de Rehabilitación para realizarla durante un período de 8 semanas. Se recogieron datos de la anamnesis, exploración física, valores analíticos, tensión arterial, pruebas funcionales respiratorias, test de la marcha de los 6 minutos (TM6M) y número de agudizaciones. Se calculó el riesgo cardiovascular pre y post RR mediante el sistema </a:t>
            </a:r>
            <a:r>
              <a:rPr lang="es-ES" sz="900" dirty="0" err="1" smtClean="0"/>
              <a:t>Framingham</a:t>
            </a:r>
            <a:r>
              <a:rPr lang="es-ES" sz="900" dirty="0" smtClean="0"/>
              <a:t>, SCORE, SCORE-HDL, REGICOR y QRISK. </a:t>
            </a:r>
          </a:p>
        </p:txBody>
      </p:sp>
      <p:pic>
        <p:nvPicPr>
          <p:cNvPr id="11" name="10 Imagen"/>
          <p:cNvPicPr/>
          <p:nvPr/>
        </p:nvPicPr>
        <p:blipFill>
          <a:blip r:embed="rId3"/>
          <a:srcRect l="33823" t="22613" r="22617" b="20352"/>
          <a:stretch>
            <a:fillRect/>
          </a:stretch>
        </p:blipFill>
        <p:spPr bwMode="auto">
          <a:xfrm>
            <a:off x="5286380" y="1714494"/>
            <a:ext cx="3357586" cy="2881257"/>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descr="ESCALAS RCV COMUNICACION.jpg"/>
          <p:cNvPicPr>
            <a:picLocks noChangeAspect="1"/>
          </p:cNvPicPr>
          <p:nvPr/>
        </p:nvPicPr>
        <p:blipFill>
          <a:blip r:embed="rId2" cstate="print"/>
          <a:stretch>
            <a:fillRect/>
          </a:stretch>
        </p:blipFill>
        <p:spPr>
          <a:xfrm>
            <a:off x="71406" y="2071684"/>
            <a:ext cx="2226728" cy="1500199"/>
          </a:xfrm>
          <a:prstGeom prst="rect">
            <a:avLst/>
          </a:prstGeom>
        </p:spPr>
      </p:pic>
      <p:sp>
        <p:nvSpPr>
          <p:cNvPr id="5" name="4 CuadroTexto"/>
          <p:cNvSpPr txBox="1"/>
          <p:nvPr/>
        </p:nvSpPr>
        <p:spPr>
          <a:xfrm>
            <a:off x="142844" y="1000114"/>
            <a:ext cx="8715436" cy="800219"/>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s-ES" sz="1000" b="1" u="sng" dirty="0" smtClean="0"/>
              <a:t>RESULTADOS</a:t>
            </a:r>
          </a:p>
          <a:p>
            <a:r>
              <a:rPr lang="es-ES" sz="900" dirty="0" smtClean="0"/>
              <a:t>Los </a:t>
            </a:r>
            <a:r>
              <a:rPr lang="es-ES" sz="900" smtClean="0"/>
              <a:t>pacientes </a:t>
            </a:r>
            <a:r>
              <a:rPr lang="es-ES" sz="900" smtClean="0"/>
              <a:t> </a:t>
            </a:r>
            <a:r>
              <a:rPr lang="es-ES" sz="900" dirty="0" smtClean="0"/>
              <a:t>EPOC incluidos en el estudio tienen una tendencia a presentar un nivel de riesgo cardiovascular elevado, pero sin mejorar dicho riesgo tras finalizar la RR a nivel global; en aquellos que mejoran el test de la marcha de los 6 min de forma relevante, en 30 metros, reducen el RCV según la escala QRISK y en aquellos que mejoran el cuestionario de Saint George + 4 puntos muestran un descenso en el RCV medido por la escala </a:t>
            </a:r>
            <a:r>
              <a:rPr lang="es-ES" sz="900" dirty="0" err="1" smtClean="0"/>
              <a:t>Framinghan</a:t>
            </a:r>
            <a:r>
              <a:rPr lang="es-ES" sz="900" dirty="0" smtClean="0"/>
              <a:t> de forma significativa. No observamos descenso del valor del riesgo cardiovascular en aquellos pacientes que mejoran 2 puntos en el cuestionario CAT  ni en aquellos que disminuyen 1 punto en el BODE.</a:t>
            </a:r>
            <a:endParaRPr lang="es-ES" sz="900" dirty="0"/>
          </a:p>
        </p:txBody>
      </p:sp>
      <p:sp>
        <p:nvSpPr>
          <p:cNvPr id="6" name="5 CuadroTexto"/>
          <p:cNvSpPr txBox="1"/>
          <p:nvPr/>
        </p:nvSpPr>
        <p:spPr>
          <a:xfrm>
            <a:off x="1643042" y="71420"/>
            <a:ext cx="6929486" cy="830997"/>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s-ES" sz="1600" b="1" dirty="0" smtClean="0"/>
              <a:t>EVALUACIÓN DEL RIESGO CARDIOVASCULAR Y DIFERENCIAS MINIMAMENTE IMPORTANTES  TRAS  UN PROGRAMA DE REHABILITACIÓN RESPIRATORIA EN PACIENTES EPOC</a:t>
            </a:r>
            <a:endParaRPr lang="es-ES" sz="1600" dirty="0" smtClean="0"/>
          </a:p>
        </p:txBody>
      </p:sp>
      <p:sp>
        <p:nvSpPr>
          <p:cNvPr id="7" name="6 CuadroTexto"/>
          <p:cNvSpPr txBox="1"/>
          <p:nvPr/>
        </p:nvSpPr>
        <p:spPr>
          <a:xfrm>
            <a:off x="142844" y="500048"/>
            <a:ext cx="1285884" cy="40011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s-ES" sz="1000" dirty="0" smtClean="0"/>
              <a:t>Beca Neumosur nº5/2018</a:t>
            </a:r>
          </a:p>
        </p:txBody>
      </p:sp>
      <p:pic>
        <p:nvPicPr>
          <p:cNvPr id="8" name="7 Imagen" descr="RCV Y SGQR COMUNICACION.jpg"/>
          <p:cNvPicPr>
            <a:picLocks noChangeAspect="1"/>
          </p:cNvPicPr>
          <p:nvPr/>
        </p:nvPicPr>
        <p:blipFill>
          <a:blip r:embed="rId3"/>
          <a:stretch>
            <a:fillRect/>
          </a:stretch>
        </p:blipFill>
        <p:spPr>
          <a:xfrm>
            <a:off x="2357422" y="2071684"/>
            <a:ext cx="3365287" cy="1643074"/>
          </a:xfrm>
          <a:prstGeom prst="rect">
            <a:avLst/>
          </a:prstGeom>
        </p:spPr>
      </p:pic>
      <p:pic>
        <p:nvPicPr>
          <p:cNvPr id="9" name="8 Imagen" descr="RCV Y TM6M COMUNICACION.jpg"/>
          <p:cNvPicPr>
            <a:picLocks noChangeAspect="1"/>
          </p:cNvPicPr>
          <p:nvPr/>
        </p:nvPicPr>
        <p:blipFill>
          <a:blip r:embed="rId4" cstate="print"/>
          <a:stretch>
            <a:fillRect/>
          </a:stretch>
        </p:blipFill>
        <p:spPr>
          <a:xfrm>
            <a:off x="5786446" y="1928808"/>
            <a:ext cx="3000396" cy="1850136"/>
          </a:xfrm>
          <a:prstGeom prst="rect">
            <a:avLst/>
          </a:prstGeom>
        </p:spPr>
      </p:pic>
      <p:sp>
        <p:nvSpPr>
          <p:cNvPr id="10" name="9 CuadroTexto"/>
          <p:cNvSpPr txBox="1"/>
          <p:nvPr/>
        </p:nvSpPr>
        <p:spPr>
          <a:xfrm>
            <a:off x="214282" y="3857634"/>
            <a:ext cx="8572560" cy="984885"/>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sz="1000" b="1" u="sng" dirty="0" smtClean="0"/>
              <a:t>CONCLUSIONES</a:t>
            </a:r>
          </a:p>
          <a:p>
            <a:pPr lvl="0"/>
            <a:endParaRPr lang="es-ES" sz="900" dirty="0" smtClean="0"/>
          </a:p>
          <a:p>
            <a:pPr lvl="0"/>
            <a:r>
              <a:rPr lang="es-ES" sz="1000" dirty="0" smtClean="0"/>
              <a:t>1- La RR permitiría reducir el RCV de nuestros pacientes con EPOC sobretodo en aquellos que recorren más de 30 metros en el test de la marcha.</a:t>
            </a:r>
          </a:p>
          <a:p>
            <a:pPr lvl="0"/>
            <a:r>
              <a:rPr lang="es-ES" sz="1000" dirty="0" smtClean="0"/>
              <a:t>2- Para aquellos que mejoran la calidad de vida en el cuestionario de SGRQ también se vería reducido el RCV según la escala </a:t>
            </a:r>
            <a:r>
              <a:rPr lang="es-ES" sz="1000" dirty="0" err="1" smtClean="0"/>
              <a:t>Fragminghan</a:t>
            </a:r>
            <a:r>
              <a:rPr lang="es-ES" sz="1000" dirty="0" smtClean="0"/>
              <a:t>. </a:t>
            </a:r>
          </a:p>
          <a:p>
            <a:pPr lvl="0"/>
            <a:r>
              <a:rPr lang="es-ES" sz="1000" dirty="0" smtClean="0"/>
              <a:t>3- Todo ello nos habla del potencial valor preventivo que podríamos realizar con nuestros pacientes EPOC, seleccionando aún mejor los candidatos a realizar la RR.</a:t>
            </a:r>
            <a:endParaRPr lang="es-ES" sz="900" dirty="0" smtClean="0"/>
          </a:p>
          <a:p>
            <a:endParaRPr lang="es-ES" sz="900" dirty="0"/>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3177</TotalTime>
  <Words>560</Words>
  <Application>Microsoft Office PowerPoint</Application>
  <PresentationFormat>Presentación en pantalla (16:9)</PresentationFormat>
  <Paragraphs>20</Paragraphs>
  <Slides>2</Slides>
  <Notes>1</Notes>
  <HiddenSlides>0</HiddenSlides>
  <MMClips>0</MMClips>
  <ScaleCrop>false</ScaleCrop>
  <HeadingPairs>
    <vt:vector size="4" baseType="variant">
      <vt:variant>
        <vt:lpstr>Tema</vt:lpstr>
      </vt:variant>
      <vt:variant>
        <vt:i4>1</vt:i4>
      </vt:variant>
      <vt:variant>
        <vt:lpstr>Títulos de diapositiva</vt:lpstr>
      </vt:variant>
      <vt:variant>
        <vt:i4>2</vt:i4>
      </vt:variant>
    </vt:vector>
  </HeadingPairs>
  <TitlesOfParts>
    <vt:vector size="3" baseType="lpstr">
      <vt:lpstr>Tema de Office</vt:lpstr>
      <vt:lpstr>Diapositiva 1</vt:lpstr>
      <vt:lpstr>Diapositiva 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Ana Muñoz Montiel</cp:lastModifiedBy>
  <cp:revision>12</cp:revision>
  <dcterms:created xsi:type="dcterms:W3CDTF">2022-01-11T08:55:46Z</dcterms:created>
  <dcterms:modified xsi:type="dcterms:W3CDTF">2022-03-29T10:01:31Z</dcterms:modified>
</cp:coreProperties>
</file>