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E79CA5-0C5E-4F3A-A577-9EE114659631}" v="3" dt="2022-04-04T17:43:08.680"/>
    <p1510:client id="{2DD7DAD1-8576-4E2E-A78E-124BB9A80172}" v="16" dt="2022-04-06T11:15:41.523"/>
    <p1510:client id="{4D852194-4821-43D9-9E16-087B3516243A}" v="3" dt="2022-04-06T11:55:34.395"/>
    <p1510:client id="{97E4AEDC-3BC4-47B3-B4C3-2732E1759614}" v="16" dt="2022-04-04T16:00:15.702"/>
    <p1510:client id="{BA6DFA37-2F2F-4BB3-9B1C-B5C6E5CA81DA}" v="44" dt="2022-04-06T11:54:32.550"/>
    <p1510:client id="{BDF1A26F-556E-4C95-BE66-ADFC27326320}" v="128" dt="2022-04-06T11:14:37.937"/>
    <p1510:client id="{D2ED35DD-7369-4D7F-8906-6EC30AB06989}" v="1276" dt="2022-03-31T17:13:06.2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%20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Libro%20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Uso de corticoides orales (p=0.015)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'[Libro 3.xlsx]Hoja1'!$B$1</c:f>
              <c:strCache>
                <c:ptCount val="1"/>
                <c:pt idx="0">
                  <c:v>Columna2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436-4E6F-94C2-5C3D9C8ACB6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436-4E6F-94C2-5C3D9C8ACB6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436-4E6F-94C2-5C3D9C8ACB64}"/>
              </c:ext>
            </c:extLst>
          </c:dPt>
          <c:cat>
            <c:strRef>
              <c:f>'[Libro 3.xlsx]Hoja1'!$A$2:$A$4</c:f>
              <c:strCache>
                <c:ptCount val="3"/>
                <c:pt idx="0">
                  <c:v>Pacientes ingresados</c:v>
                </c:pt>
                <c:pt idx="1">
                  <c:v>Pacientes ambulatorios</c:v>
                </c:pt>
                <c:pt idx="2">
                  <c:v>No uso </c:v>
                </c:pt>
              </c:strCache>
            </c:strRef>
          </c:cat>
          <c:val>
            <c:numRef>
              <c:f>'[Libro 3.xlsx]Hoja1'!$B$2:$B$4</c:f>
              <c:numCache>
                <c:formatCode>0%</c:formatCode>
                <c:ptCount val="3"/>
                <c:pt idx="0">
                  <c:v>0.22</c:v>
                </c:pt>
                <c:pt idx="1">
                  <c:v>0.05</c:v>
                </c:pt>
                <c:pt idx="2">
                  <c:v>0.73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436-4E6F-94C2-5C3D9C8ACB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EPOC grado III y IV (p=0.027)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'[Libro 3.xlsx]Hoja1'!$B$1</c:f>
              <c:strCache>
                <c:ptCount val="1"/>
                <c:pt idx="0">
                  <c:v>Columna2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0DD-4960-9D64-4DCE99E252D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0DD-4960-9D64-4DCE99E252D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0DD-4960-9D64-4DCE99E252D5}"/>
              </c:ext>
            </c:extLst>
          </c:dPt>
          <c:cat>
            <c:strRef>
              <c:f>'[Libro 3.xlsx]Hoja1'!$A$2:$A$4</c:f>
              <c:strCache>
                <c:ptCount val="3"/>
                <c:pt idx="0">
                  <c:v>Pacientes ingresados</c:v>
                </c:pt>
                <c:pt idx="1">
                  <c:v>Pacientes ambulatorios</c:v>
                </c:pt>
                <c:pt idx="2">
                  <c:v>Grado I y II</c:v>
                </c:pt>
              </c:strCache>
            </c:strRef>
          </c:cat>
          <c:val>
            <c:numRef>
              <c:f>'[Libro 3.xlsx]Hoja1'!$B$2:$B$4</c:f>
              <c:numCache>
                <c:formatCode>0%</c:formatCode>
                <c:ptCount val="3"/>
                <c:pt idx="0">
                  <c:v>0.55000000000000004</c:v>
                </c:pt>
                <c:pt idx="1">
                  <c:v>0.24</c:v>
                </c:pt>
                <c:pt idx="2">
                  <c:v>0.21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0DD-4960-9D64-4DCE99E252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10667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4267"/>
            </a:lvl1pPr>
            <a:lvl2pPr marL="812810" indent="0" algn="ctr">
              <a:buNone/>
              <a:defRPr sz="3556"/>
            </a:lvl2pPr>
            <a:lvl3pPr marL="1625620" indent="0" algn="ctr">
              <a:buNone/>
              <a:defRPr sz="3200"/>
            </a:lvl3pPr>
            <a:lvl4pPr marL="2438430" indent="0" algn="ctr">
              <a:buNone/>
              <a:defRPr sz="2844"/>
            </a:lvl4pPr>
            <a:lvl5pPr marL="3251241" indent="0" algn="ctr">
              <a:buNone/>
              <a:defRPr sz="2844"/>
            </a:lvl5pPr>
            <a:lvl6pPr marL="4064051" indent="0" algn="ctr">
              <a:buNone/>
              <a:defRPr sz="2844"/>
            </a:lvl6pPr>
            <a:lvl7pPr marL="4876861" indent="0" algn="ctr">
              <a:buNone/>
              <a:defRPr sz="2844"/>
            </a:lvl7pPr>
            <a:lvl8pPr marL="5689671" indent="0" algn="ctr">
              <a:buNone/>
              <a:defRPr sz="2844"/>
            </a:lvl8pPr>
            <a:lvl9pPr marL="6502481" indent="0" algn="ctr">
              <a:buNone/>
              <a:defRPr sz="2844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192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748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4267">
                <a:solidFill>
                  <a:schemeClr val="tx1">
                    <a:tint val="75000"/>
                  </a:schemeClr>
                </a:solidFill>
              </a:defRPr>
            </a:lvl1pPr>
            <a:lvl2pPr marL="812810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494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719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130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890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322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388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5689"/>
            </a:lvl1pPr>
            <a:lvl2pPr marL="812810" indent="0">
              <a:buNone/>
              <a:defRPr sz="4978"/>
            </a:lvl2pPr>
            <a:lvl3pPr marL="1625620" indent="0">
              <a:buNone/>
              <a:defRPr sz="4267"/>
            </a:lvl3pPr>
            <a:lvl4pPr marL="2438430" indent="0">
              <a:buNone/>
              <a:defRPr sz="3556"/>
            </a:lvl4pPr>
            <a:lvl5pPr marL="3251241" indent="0">
              <a:buNone/>
              <a:defRPr sz="3556"/>
            </a:lvl5pPr>
            <a:lvl6pPr marL="4064051" indent="0">
              <a:buNone/>
              <a:defRPr sz="3556"/>
            </a:lvl6pPr>
            <a:lvl7pPr marL="4876861" indent="0">
              <a:buNone/>
              <a:defRPr sz="3556"/>
            </a:lvl7pPr>
            <a:lvl8pPr marL="5689671" indent="0">
              <a:buNone/>
              <a:defRPr sz="3556"/>
            </a:lvl8pPr>
            <a:lvl9pPr marL="6502481" indent="0">
              <a:buNone/>
              <a:defRPr sz="3556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531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315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754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4/6/2022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737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2AF9DB-323B-41D0-8F7F-91F31643FB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160" y="456402"/>
            <a:ext cx="8086725" cy="831416"/>
          </a:xfrm>
        </p:spPr>
        <p:txBody>
          <a:bodyPr>
            <a:normAutofit fontScale="90000"/>
          </a:bodyPr>
          <a:lstStyle>
            <a:defPPr>
              <a:defRPr lang="es-E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700" dirty="0">
                <a:latin typeface="Arial"/>
                <a:ea typeface="Calibri Light"/>
                <a:cs typeface="Calibri Light"/>
              </a:rPr>
              <a:t>Perfil microbiológico en las agudizaciones de la EPOC</a:t>
            </a:r>
            <a:br>
              <a:rPr lang="es-ES" sz="2200" dirty="0">
                <a:latin typeface="Arial"/>
                <a:ea typeface="+mj-lt"/>
                <a:cs typeface="+mj-lt"/>
              </a:rPr>
            </a:br>
            <a:br>
              <a:rPr lang="es-ES" sz="2100" dirty="0">
                <a:latin typeface="Arial"/>
                <a:ea typeface="+mj-lt"/>
                <a:cs typeface="+mj-lt"/>
              </a:rPr>
            </a:br>
            <a:r>
              <a:rPr lang="es-ES" sz="1100" dirty="0" err="1">
                <a:latin typeface="Arial"/>
                <a:ea typeface="+mj-lt"/>
                <a:cs typeface="+mj-lt"/>
              </a:rPr>
              <a:t>A.Aís</a:t>
            </a:r>
            <a:r>
              <a:rPr lang="es-ES" sz="1100" dirty="0">
                <a:latin typeface="Arial"/>
                <a:ea typeface="+mj-lt"/>
                <a:cs typeface="+mj-lt"/>
              </a:rPr>
              <a:t> Daza, R. de Andrés David, A. Marín Andreu, I. Muñoz Ramírez, A. </a:t>
            </a:r>
            <a:r>
              <a:rPr lang="es-ES" sz="1100" dirty="0" err="1">
                <a:latin typeface="Arial"/>
                <a:ea typeface="+mj-lt"/>
                <a:cs typeface="+mj-lt"/>
              </a:rPr>
              <a:t>Arnedillo</a:t>
            </a:r>
            <a:r>
              <a:rPr lang="es-ES" sz="1100" dirty="0">
                <a:latin typeface="Arial"/>
                <a:ea typeface="+mj-lt"/>
                <a:cs typeface="+mj-lt"/>
              </a:rPr>
              <a:t> Muñoz </a:t>
            </a:r>
            <a:br>
              <a:rPr lang="es-ES" sz="1100" dirty="0">
                <a:latin typeface="Arial"/>
                <a:ea typeface="+mj-lt"/>
                <a:cs typeface="+mj-lt"/>
              </a:rPr>
            </a:br>
            <a:r>
              <a:rPr lang="es-ES" sz="1100" dirty="0">
                <a:latin typeface="Arial"/>
                <a:ea typeface="+mj-lt"/>
                <a:cs typeface="+mj-lt"/>
              </a:rPr>
              <a:t>Hospital Universitario Puerta del Mar, Cádiz, España</a:t>
            </a:r>
            <a:endParaRPr lang="es-ES" sz="1100" dirty="0">
              <a:latin typeface="Arial"/>
              <a:cs typeface="Arial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C75A7EA1-742F-0EDA-3FD3-2395A369689B}"/>
              </a:ext>
            </a:extLst>
          </p:cNvPr>
          <p:cNvSpPr/>
          <p:nvPr/>
        </p:nvSpPr>
        <p:spPr>
          <a:xfrm>
            <a:off x="541750" y="3692830"/>
            <a:ext cx="4986924" cy="8220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s-E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" sz="1100" dirty="0">
                <a:latin typeface="Arial"/>
                <a:ea typeface="+mn-lt"/>
                <a:cs typeface="+mn-lt"/>
              </a:rPr>
              <a:t>Pacientes EPOC con cultivo de esputo, tanto ingresados como ambulatorios, desde el 1 de enero de 2016 al 31 de diciembre de 2018</a:t>
            </a:r>
            <a:endParaRPr lang="es-ES" sz="1100" dirty="0">
              <a:latin typeface="Arial"/>
              <a:ea typeface="Calibri Light" panose="020F0302020204030204"/>
              <a:cs typeface="Calibri Light" panose="020F030202020403020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80DF7C6-E169-C0B9-FEF5-A22B4F8C388A}"/>
              </a:ext>
            </a:extLst>
          </p:cNvPr>
          <p:cNvSpPr txBox="1"/>
          <p:nvPr/>
        </p:nvSpPr>
        <p:spPr>
          <a:xfrm>
            <a:off x="518949" y="3172902"/>
            <a:ext cx="3537036" cy="34624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E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dirty="0">
                <a:latin typeface="Arial"/>
                <a:cs typeface="Arial"/>
              </a:rPr>
              <a:t>Material y métodos </a:t>
            </a:r>
            <a:endParaRPr lang="es-ES" sz="1800">
              <a:latin typeface="Arial"/>
              <a:ea typeface="Calibri Light"/>
              <a:cs typeface="Arial"/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2C83709F-5045-6017-8601-2BFDEB6DE29B}"/>
              </a:ext>
            </a:extLst>
          </p:cNvPr>
          <p:cNvSpPr/>
          <p:nvPr/>
        </p:nvSpPr>
        <p:spPr>
          <a:xfrm>
            <a:off x="544686" y="2067382"/>
            <a:ext cx="4947780" cy="9237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s-E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" sz="1050" dirty="0">
                <a:latin typeface="Arial"/>
                <a:ea typeface="+mn-lt"/>
                <a:cs typeface="+mn-lt"/>
              </a:rPr>
              <a:t>Analizar el perfil microbiológico hallado en los aislamientos de esputo de estos pacientes en fase de agudización, así como comparar dicho perfil entre pacientes ambulatorios y aquellos que precisaron un ingreso hospitalario.</a:t>
            </a:r>
            <a:endParaRPr lang="es-ES" sz="1050" dirty="0">
              <a:latin typeface="Arial"/>
              <a:ea typeface="Calibri Light" panose="020F0302020204030204"/>
              <a:cs typeface="Calibri Light" panose="020F0302020204030204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C435E08-DCFA-6295-ED28-C6360FB05993}"/>
              </a:ext>
            </a:extLst>
          </p:cNvPr>
          <p:cNvSpPr txBox="1"/>
          <p:nvPr/>
        </p:nvSpPr>
        <p:spPr>
          <a:xfrm>
            <a:off x="515294" y="1572177"/>
            <a:ext cx="2057399" cy="34624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E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dirty="0">
                <a:latin typeface="Arial"/>
                <a:cs typeface="Arial"/>
              </a:rPr>
              <a:t>Objetivo 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2D6C26FC-9974-AB26-394C-BF0D3D9F1E0E}"/>
              </a:ext>
            </a:extLst>
          </p:cNvPr>
          <p:cNvSpPr/>
          <p:nvPr/>
        </p:nvSpPr>
        <p:spPr>
          <a:xfrm>
            <a:off x="5876567" y="1519856"/>
            <a:ext cx="2912301" cy="32332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s-E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2000" dirty="0">
                <a:latin typeface="Arial"/>
                <a:ea typeface="Calibri Light"/>
                <a:cs typeface="Calibri Light"/>
              </a:rPr>
              <a:t>Variables</a:t>
            </a:r>
            <a:r>
              <a:rPr lang="es-ES" sz="2800" dirty="0">
                <a:latin typeface="Arial"/>
                <a:ea typeface="Calibri Light"/>
                <a:cs typeface="Calibri Light"/>
              </a:rPr>
              <a:t> </a:t>
            </a:r>
          </a:p>
          <a:p>
            <a:pPr marL="213995" indent="-213995" algn="just">
              <a:buFont typeface="Arial"/>
              <a:buChar char="•"/>
            </a:pPr>
            <a:r>
              <a:rPr lang="es-ES" sz="1200" dirty="0">
                <a:latin typeface="Arial"/>
                <a:ea typeface="+mn-lt"/>
                <a:cs typeface="+mn-lt"/>
              </a:rPr>
              <a:t>Grado de EPOC según la clasificación GOLD</a:t>
            </a:r>
          </a:p>
          <a:p>
            <a:pPr marL="213995" indent="-213995" algn="just">
              <a:buFont typeface="Arial"/>
              <a:buChar char="•"/>
            </a:pPr>
            <a:r>
              <a:rPr lang="es-ES" sz="1200" dirty="0">
                <a:latin typeface="Arial"/>
                <a:ea typeface="+mn-lt"/>
                <a:cs typeface="+mn-lt"/>
              </a:rPr>
              <a:t>FEV1</a:t>
            </a:r>
          </a:p>
          <a:p>
            <a:pPr marL="213995" indent="-213995" algn="just">
              <a:buFont typeface="Arial"/>
              <a:buChar char="•"/>
            </a:pPr>
            <a:r>
              <a:rPr lang="es-ES" sz="1200" dirty="0">
                <a:latin typeface="Arial"/>
                <a:ea typeface="+mn-lt"/>
                <a:cs typeface="+mn-lt"/>
              </a:rPr>
              <a:t>Uso de corticoides orales</a:t>
            </a:r>
          </a:p>
          <a:p>
            <a:pPr marL="213995" indent="-213995" algn="just">
              <a:buFont typeface="Arial"/>
              <a:buChar char="•"/>
            </a:pPr>
            <a:r>
              <a:rPr lang="es-ES" sz="1200" dirty="0">
                <a:latin typeface="Arial"/>
                <a:ea typeface="+mn-lt"/>
                <a:cs typeface="+mn-lt"/>
              </a:rPr>
              <a:t>Uso de corticoides inhalados</a:t>
            </a:r>
          </a:p>
          <a:p>
            <a:pPr marL="213995" indent="-213995" algn="just">
              <a:buFont typeface="Arial"/>
              <a:buChar char="•"/>
            </a:pPr>
            <a:r>
              <a:rPr lang="es-ES" sz="1200" dirty="0">
                <a:latin typeface="Arial"/>
                <a:ea typeface="+mn-lt"/>
                <a:cs typeface="+mn-lt"/>
              </a:rPr>
              <a:t>Uso previo de tratamiento antibiótico en el año anterior </a:t>
            </a:r>
          </a:p>
          <a:p>
            <a:pPr marL="213995" indent="-213995" algn="just">
              <a:buFont typeface="Arial"/>
              <a:buChar char="•"/>
            </a:pPr>
            <a:r>
              <a:rPr lang="es-ES" sz="1200" dirty="0">
                <a:latin typeface="Arial"/>
                <a:ea typeface="+mn-lt"/>
                <a:cs typeface="+mn-lt"/>
              </a:rPr>
              <a:t>Existencia de otra patología neumológica asociada </a:t>
            </a:r>
          </a:p>
          <a:p>
            <a:pPr marL="213995" indent="-213995" algn="just">
              <a:buFont typeface="Arial"/>
              <a:buChar char="•"/>
            </a:pPr>
            <a:r>
              <a:rPr lang="es-ES" sz="1200" dirty="0">
                <a:latin typeface="Arial"/>
                <a:ea typeface="+mn-lt"/>
                <a:cs typeface="+mn-lt"/>
              </a:rPr>
              <a:t>Existencia de resistencias antibióticas</a:t>
            </a:r>
          </a:p>
          <a:p>
            <a:pPr marL="213995" indent="-213995" algn="just">
              <a:buFont typeface="Arial"/>
              <a:buChar char="•"/>
            </a:pPr>
            <a:r>
              <a:rPr lang="es-ES" sz="1200" dirty="0">
                <a:latin typeface="Arial"/>
                <a:ea typeface="+mn-lt"/>
                <a:cs typeface="+mn-lt"/>
              </a:rPr>
              <a:t>Tipo de microorganismo aislado</a:t>
            </a:r>
            <a:endParaRPr lang="es-ES" sz="1200" dirty="0">
              <a:latin typeface="Arial"/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98092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EB2146DF-5AC1-96CD-09A8-ABE3B3E58E5D}"/>
              </a:ext>
            </a:extLst>
          </p:cNvPr>
          <p:cNvSpPr txBox="1"/>
          <p:nvPr/>
        </p:nvSpPr>
        <p:spPr>
          <a:xfrm>
            <a:off x="272731" y="337627"/>
            <a:ext cx="2057399" cy="30008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E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500" dirty="0">
                <a:latin typeface="Arial"/>
                <a:cs typeface="Arial"/>
              </a:rPr>
              <a:t>Resultados </a:t>
            </a:r>
          </a:p>
        </p:txBody>
      </p:sp>
      <p:graphicFrame>
        <p:nvGraphicFramePr>
          <p:cNvPr id="8" name="Tabla 8">
            <a:extLst>
              <a:ext uri="{FF2B5EF4-FFF2-40B4-BE49-F238E27FC236}">
                <a16:creationId xmlns:a16="http://schemas.microsoft.com/office/drawing/2014/main" id="{D86BA198-15EC-4EB0-D691-B8B6BEE77B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2184169"/>
              </p:ext>
            </p:extLst>
          </p:nvPr>
        </p:nvGraphicFramePr>
        <p:xfrm>
          <a:off x="171174" y="821145"/>
          <a:ext cx="3425092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3591">
                  <a:extLst>
                    <a:ext uri="{9D8B030D-6E8A-4147-A177-3AD203B41FA5}">
                      <a16:colId xmlns:a16="http://schemas.microsoft.com/office/drawing/2014/main" val="661787932"/>
                    </a:ext>
                  </a:extLst>
                </a:gridCol>
                <a:gridCol w="2291501">
                  <a:extLst>
                    <a:ext uri="{9D8B030D-6E8A-4147-A177-3AD203B41FA5}">
                      <a16:colId xmlns:a16="http://schemas.microsoft.com/office/drawing/2014/main" val="4000630889"/>
                    </a:ext>
                  </a:extLst>
                </a:gridCol>
              </a:tblGrid>
              <a:tr h="251460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68580" marR="68580" marT="34290" marB="3429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/>
                        </a:rPr>
                        <a:t>109</a:t>
                      </a:r>
                    </a:p>
                  </a:txBody>
                  <a:tcPr marL="68580" marR="68580" marT="34290" marB="3429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85080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/>
                        </a:rPr>
                        <a:t>Edad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200" b="0" i="0" u="none" strike="noStrike" noProof="0" dirty="0">
                          <a:latin typeface="Arial"/>
                        </a:rPr>
                        <a:t>70,00±10,75 años</a:t>
                      </a:r>
                      <a:endParaRPr lang="es-ES" sz="1200">
                        <a:latin typeface="Arial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506812292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/>
                        </a:rPr>
                        <a:t>Sexo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200" b="0" i="0" u="none" strike="noStrike" noProof="0" dirty="0">
                          <a:latin typeface="Arial"/>
                        </a:rPr>
                        <a:t>♂: 88%</a:t>
                      </a:r>
                    </a:p>
                    <a:p>
                      <a:pPr lvl="0" algn="ctr">
                        <a:buNone/>
                      </a:pPr>
                      <a:r>
                        <a:rPr lang="es-ES" sz="1200" b="0" i="0" u="none" strike="noStrike" noProof="0" dirty="0">
                          <a:latin typeface="Arial"/>
                        </a:rPr>
                        <a:t>♀: 12%</a:t>
                      </a:r>
                      <a:endParaRPr lang="es-ES" sz="1200">
                        <a:latin typeface="Arial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43640558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/>
                        </a:rPr>
                        <a:t>FEV1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200" b="0" i="0" u="none" strike="noStrike" noProof="0" dirty="0">
                          <a:latin typeface="Arial"/>
                        </a:rPr>
                        <a:t>38,73%±15,94%</a:t>
                      </a:r>
                      <a:endParaRPr lang="es-ES" sz="1200">
                        <a:latin typeface="Arial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20250314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/>
                        </a:rPr>
                        <a:t>GOLD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latin typeface="Arial"/>
                        </a:rPr>
                        <a:t>I: 2%</a:t>
                      </a:r>
                    </a:p>
                    <a:p>
                      <a:pPr lvl="0" algn="ctr">
                        <a:buNone/>
                      </a:pPr>
                      <a:r>
                        <a:rPr lang="es-ES" sz="1200" dirty="0">
                          <a:latin typeface="Arial"/>
                        </a:rPr>
                        <a:t>II: 16%</a:t>
                      </a:r>
                    </a:p>
                    <a:p>
                      <a:pPr lvl="0" algn="ctr">
                        <a:buNone/>
                      </a:pPr>
                      <a:r>
                        <a:rPr lang="es-ES" sz="1200" dirty="0">
                          <a:latin typeface="Arial"/>
                        </a:rPr>
                        <a:t>III: 36%</a:t>
                      </a:r>
                    </a:p>
                    <a:p>
                      <a:pPr lvl="0" algn="ctr">
                        <a:buNone/>
                      </a:pPr>
                      <a:r>
                        <a:rPr lang="es-ES" sz="1200" dirty="0">
                          <a:latin typeface="Arial"/>
                        </a:rPr>
                        <a:t>IV: 33%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94435878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/>
                        </a:rPr>
                        <a:t>Procedencia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latin typeface="Arial"/>
                        </a:rPr>
                        <a:t>Ingresados: 64%</a:t>
                      </a:r>
                    </a:p>
                    <a:p>
                      <a:pPr lvl="0" algn="ctr">
                        <a:buNone/>
                      </a:pPr>
                      <a:r>
                        <a:rPr lang="es-ES" sz="1200" dirty="0">
                          <a:latin typeface="Arial"/>
                        </a:rPr>
                        <a:t>Ambulatorios: 36%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108340160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/>
                        </a:rPr>
                        <a:t>Uso de corticoides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latin typeface="Arial"/>
                        </a:rPr>
                        <a:t>Orales: 27%</a:t>
                      </a:r>
                    </a:p>
                    <a:p>
                      <a:pPr lvl="0" algn="ctr">
                        <a:buNone/>
                      </a:pPr>
                      <a:r>
                        <a:rPr lang="es-ES" sz="1200" dirty="0">
                          <a:latin typeface="Arial"/>
                        </a:rPr>
                        <a:t>Inhalados: 83%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75572796"/>
                  </a:ext>
                </a:extLst>
              </a:tr>
              <a:tr h="982980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/>
                        </a:rPr>
                        <a:t>Tipo de microorganismo 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200" b="0" i="0" u="none" strike="noStrike" noProof="0" dirty="0">
                          <a:latin typeface="Arial"/>
                        </a:rPr>
                        <a:t>Pseudomonas </a:t>
                      </a:r>
                      <a:r>
                        <a:rPr lang="es-ES" sz="1200" b="0" i="0" u="none" strike="noStrike" noProof="0" dirty="0" err="1">
                          <a:latin typeface="Arial"/>
                        </a:rPr>
                        <a:t>aeruginosa</a:t>
                      </a:r>
                      <a:r>
                        <a:rPr lang="es-ES" sz="1200" b="0" i="0" u="none" strike="noStrike" noProof="0" dirty="0">
                          <a:latin typeface="Arial"/>
                        </a:rPr>
                        <a:t>: 22,9%</a:t>
                      </a:r>
                      <a:endParaRPr lang="es-ES" sz="1200">
                        <a:latin typeface="Arial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1200" b="0" i="0" u="none" strike="noStrike" noProof="0" dirty="0" err="1">
                          <a:latin typeface="Arial"/>
                        </a:rPr>
                        <a:t>Staphylococcus</a:t>
                      </a:r>
                      <a:r>
                        <a:rPr lang="es-ES" sz="1200" b="0" i="0" u="none" strike="noStrike" noProof="0" dirty="0">
                          <a:latin typeface="Arial"/>
                        </a:rPr>
                        <a:t> </a:t>
                      </a:r>
                      <a:r>
                        <a:rPr lang="es-ES" sz="1200" b="0" i="0" u="none" strike="noStrike" noProof="0" dirty="0" err="1">
                          <a:latin typeface="Arial"/>
                        </a:rPr>
                        <a:t>aureus</a:t>
                      </a:r>
                      <a:r>
                        <a:rPr lang="es-ES" sz="1200" b="0" i="0" u="none" strike="noStrike" noProof="0" dirty="0">
                          <a:latin typeface="Arial"/>
                        </a:rPr>
                        <a:t>: 14,7%</a:t>
                      </a:r>
                      <a:endParaRPr lang="es-ES" sz="1200">
                        <a:latin typeface="Arial"/>
                      </a:endParaRPr>
                    </a:p>
                    <a:p>
                      <a:pPr lvl="0" algn="ctr">
                        <a:buNone/>
                      </a:pPr>
                      <a:r>
                        <a:rPr lang="es-ES" sz="1200" b="0" i="0" u="none" strike="noStrike" noProof="0" dirty="0" err="1">
                          <a:latin typeface="Arial"/>
                        </a:rPr>
                        <a:t>Haemophilus</a:t>
                      </a:r>
                      <a:r>
                        <a:rPr lang="es-ES" sz="1200" b="0" i="0" u="none" strike="noStrike" noProof="0" dirty="0">
                          <a:latin typeface="Arial"/>
                        </a:rPr>
                        <a:t> </a:t>
                      </a:r>
                      <a:r>
                        <a:rPr lang="es-ES" sz="1200" b="0" i="0" u="none" strike="noStrike" noProof="0" dirty="0" err="1">
                          <a:latin typeface="Arial"/>
                        </a:rPr>
                        <a:t>influenzae</a:t>
                      </a:r>
                      <a:r>
                        <a:rPr lang="es-ES" sz="1200" b="0" i="0" u="none" strike="noStrike" noProof="0" dirty="0">
                          <a:latin typeface="Arial"/>
                        </a:rPr>
                        <a:t>: 10,1% </a:t>
                      </a:r>
                      <a:endParaRPr lang="es-ES" sz="1200">
                        <a:latin typeface="Arial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555273833"/>
                  </a:ext>
                </a:extLst>
              </a:tr>
            </a:tbl>
          </a:graphicData>
        </a:graphic>
      </p:graphicFrame>
      <p:sp>
        <p:nvSpPr>
          <p:cNvPr id="19" name="CuadroTexto 18">
            <a:extLst>
              <a:ext uri="{FF2B5EF4-FFF2-40B4-BE49-F238E27FC236}">
                <a16:creationId xmlns:a16="http://schemas.microsoft.com/office/drawing/2014/main" id="{2B2BB15B-1FC5-3D24-A17E-4100E776B5C4}"/>
              </a:ext>
            </a:extLst>
          </p:cNvPr>
          <p:cNvSpPr txBox="1"/>
          <p:nvPr/>
        </p:nvSpPr>
        <p:spPr>
          <a:xfrm>
            <a:off x="3911767" y="2272466"/>
            <a:ext cx="2057400" cy="30008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E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500" dirty="0">
                <a:latin typeface="Arial"/>
                <a:cs typeface="Arial"/>
              </a:rPr>
              <a:t>Conclusiones </a:t>
            </a:r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3A645C27-0F82-DC8E-0CA0-B16A2C4B3F9F}"/>
              </a:ext>
            </a:extLst>
          </p:cNvPr>
          <p:cNvSpPr/>
          <p:nvPr/>
        </p:nvSpPr>
        <p:spPr>
          <a:xfrm>
            <a:off x="3877552" y="2681915"/>
            <a:ext cx="5000624" cy="212056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es-E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4308" indent="-214308" algn="just">
              <a:buFont typeface="Arial"/>
              <a:buChar char="•"/>
            </a:pPr>
            <a:r>
              <a:rPr lang="es-ES" sz="1200" dirty="0">
                <a:solidFill>
                  <a:schemeClr val="tx1"/>
                </a:solidFill>
              </a:rPr>
              <a:t>Los aislamientos microbiológicos en esputo más frecuentes fueron Pseudomonas </a:t>
            </a:r>
            <a:r>
              <a:rPr lang="es-ES" sz="1200" dirty="0" err="1">
                <a:solidFill>
                  <a:schemeClr val="tx1"/>
                </a:solidFill>
              </a:rPr>
              <a:t>aeruginosa</a:t>
            </a:r>
            <a:r>
              <a:rPr lang="es-ES" sz="1200" dirty="0">
                <a:solidFill>
                  <a:schemeClr val="tx1"/>
                </a:solidFill>
              </a:rPr>
              <a:t> y </a:t>
            </a:r>
            <a:r>
              <a:rPr lang="es-ES" sz="1200" dirty="0" err="1">
                <a:solidFill>
                  <a:schemeClr val="tx1"/>
                </a:solidFill>
              </a:rPr>
              <a:t>Staphylococcus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aureus</a:t>
            </a:r>
            <a:r>
              <a:rPr lang="es-ES" sz="1200" dirty="0">
                <a:solidFill>
                  <a:schemeClr val="tx1"/>
                </a:solidFill>
              </a:rPr>
              <a:t> y no observaron diferencias entre pacientes ambulatorios e ingresados</a:t>
            </a:r>
            <a:endParaRPr lang="es-ES" sz="1200" dirty="0">
              <a:solidFill>
                <a:schemeClr val="tx1"/>
              </a:solidFill>
              <a:ea typeface="Calibri Light"/>
              <a:cs typeface="Calibri Light"/>
            </a:endParaRPr>
          </a:p>
          <a:p>
            <a:pPr marL="214308" indent="-214308" algn="just">
              <a:buFont typeface="Arial"/>
              <a:buChar char="•"/>
            </a:pPr>
            <a:r>
              <a:rPr lang="es-ES" sz="1200" dirty="0">
                <a:solidFill>
                  <a:schemeClr val="tx1"/>
                </a:solidFill>
              </a:rPr>
              <a:t>Los pacientes ingresados presentaban significativamente un estadio de su enfermedad más avanzado y más tratamiento crónico con corticoides orales. </a:t>
            </a:r>
            <a:endParaRPr lang="es-ES" sz="1200">
              <a:solidFill>
                <a:schemeClr val="tx1"/>
              </a:solidFill>
              <a:ea typeface="Calibri Light" panose="020F0302020204030204"/>
              <a:cs typeface="Calibri Light" panose="020F0302020204030204"/>
            </a:endParaRPr>
          </a:p>
          <a:p>
            <a:pPr marL="214308" indent="-214308" algn="just">
              <a:buFont typeface="Arial"/>
              <a:buChar char="•"/>
            </a:pPr>
            <a:r>
              <a:rPr lang="es-ES" sz="1200" dirty="0">
                <a:solidFill>
                  <a:schemeClr val="tx1"/>
                </a:solidFill>
              </a:rPr>
              <a:t>Se observó una mayor prescripción de corticoides inhalados y antibiótico, así como una </a:t>
            </a:r>
            <a:r>
              <a:rPr lang="es-ES" sz="1200">
                <a:solidFill>
                  <a:schemeClr val="tx1"/>
                </a:solidFill>
              </a:rPr>
              <a:t>mayor</a:t>
            </a:r>
            <a:r>
              <a:rPr lang="es-ES" sz="1200" dirty="0">
                <a:solidFill>
                  <a:schemeClr val="tx1"/>
                </a:solidFill>
              </a:rPr>
              <a:t> tasa de resistencias antibióticas, en pacientes ingresados que en los pacientes EPOC en régimen ambulatorio, aunque no de manera estadísticamente significativa. </a:t>
            </a:r>
            <a:endParaRPr lang="es-ES" sz="1200">
              <a:solidFill>
                <a:schemeClr val="tx1"/>
              </a:solidFill>
              <a:ea typeface="Calibri Light"/>
              <a:cs typeface="Calibri Light"/>
            </a:endParaRPr>
          </a:p>
        </p:txBody>
      </p:sp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F40584B7-583C-40BD-AD8D-BEDDEE8564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9248409"/>
              </p:ext>
            </p:extLst>
          </p:nvPr>
        </p:nvGraphicFramePr>
        <p:xfrm>
          <a:off x="3451934" y="99636"/>
          <a:ext cx="3180849" cy="2117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86E4F362-F44E-4B0D-B39F-E523308ABA6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0836272"/>
              </p:ext>
            </p:extLst>
          </p:nvPr>
        </p:nvGraphicFramePr>
        <p:xfrm>
          <a:off x="6211678" y="250032"/>
          <a:ext cx="3090612" cy="1952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24939868-87C1-6BC1-3E9F-D8B7150F6833}"/>
              </a:ext>
            </a:extLst>
          </p:cNvPr>
          <p:cNvSpPr txBox="1"/>
          <p:nvPr/>
        </p:nvSpPr>
        <p:spPr>
          <a:xfrm>
            <a:off x="4814135" y="1294901"/>
            <a:ext cx="628650" cy="23083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E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050" dirty="0"/>
              <a:t>73%</a:t>
            </a:r>
            <a:endParaRPr lang="es-ES" sz="1050" dirty="0">
              <a:cs typeface="Calibri Light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790C974-15C1-EDD6-3C99-2EA27BD3F313}"/>
              </a:ext>
            </a:extLst>
          </p:cNvPr>
          <p:cNvSpPr txBox="1"/>
          <p:nvPr/>
        </p:nvSpPr>
        <p:spPr>
          <a:xfrm>
            <a:off x="5447674" y="1086227"/>
            <a:ext cx="433137" cy="20774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E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900" dirty="0"/>
              <a:t>5%</a:t>
            </a:r>
            <a:endParaRPr lang="es-ES" sz="900">
              <a:cs typeface="Calibri Light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BDBBB4B-78C7-7DAF-F243-8BEAF9AA29F6}"/>
              </a:ext>
            </a:extLst>
          </p:cNvPr>
          <p:cNvSpPr txBox="1"/>
          <p:nvPr/>
        </p:nvSpPr>
        <p:spPr>
          <a:xfrm>
            <a:off x="5043488" y="885074"/>
            <a:ext cx="515855" cy="23083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E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050" dirty="0"/>
              <a:t>22%</a:t>
            </a:r>
            <a:endParaRPr lang="es-ES" sz="1050" dirty="0">
              <a:cs typeface="Calibri Light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E9D92AF-ED7A-22C4-8D3C-625C2BC29C3A}"/>
              </a:ext>
            </a:extLst>
          </p:cNvPr>
          <p:cNvSpPr txBox="1"/>
          <p:nvPr/>
        </p:nvSpPr>
        <p:spPr>
          <a:xfrm>
            <a:off x="7812631" y="992230"/>
            <a:ext cx="2057400" cy="23083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E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050" dirty="0"/>
              <a:t>55%</a:t>
            </a:r>
            <a:endParaRPr lang="es-ES" sz="1050" dirty="0">
              <a:cs typeface="Calibri Light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8A4C027-4BDC-4734-D210-4123048F38D0}"/>
              </a:ext>
            </a:extLst>
          </p:cNvPr>
          <p:cNvSpPr txBox="1"/>
          <p:nvPr/>
        </p:nvSpPr>
        <p:spPr>
          <a:xfrm>
            <a:off x="7385885" y="1189623"/>
            <a:ext cx="2057400" cy="23083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E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050" dirty="0"/>
              <a:t>24%</a:t>
            </a:r>
            <a:endParaRPr lang="es-ES" sz="1050" dirty="0">
              <a:cs typeface="Calibri Light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C8FB726-8AF4-662B-0635-FA02B64361D8}"/>
              </a:ext>
            </a:extLst>
          </p:cNvPr>
          <p:cNvSpPr txBox="1"/>
          <p:nvPr/>
        </p:nvSpPr>
        <p:spPr>
          <a:xfrm>
            <a:off x="7387766" y="853116"/>
            <a:ext cx="2057400" cy="23083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E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050" dirty="0"/>
              <a:t>21%</a:t>
            </a:r>
            <a:endParaRPr lang="es-ES" sz="1050" dirty="0"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1835771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Presentación en pantalla (16:9)</PresentationFormat>
  <Paragraphs>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Office Theme</vt:lpstr>
      <vt:lpstr>Perfil microbiológico en las agudizaciones de la EPOC  A.Aís Daza, R. de Andrés David, A. Marín Andreu, I. Muñoz Ramírez, A. Arnedillo Muñoz  Hospital Universitario Puerta del Mar, Cádiz, España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/>
  <cp:revision>366</cp:revision>
  <dcterms:created xsi:type="dcterms:W3CDTF">2022-03-31T15:07:09Z</dcterms:created>
  <dcterms:modified xsi:type="dcterms:W3CDTF">2022-04-06T11:56:52Z</dcterms:modified>
</cp:coreProperties>
</file>