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  <a:srgbClr val="0096FF"/>
    <a:srgbClr val="76D6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71680"/>
  </p:normalViewPr>
  <p:slideViewPr>
    <p:cSldViewPr>
      <p:cViewPr varScale="1">
        <p:scale>
          <a:sx n="120" d="100"/>
          <a:sy n="120" d="100"/>
        </p:scale>
        <p:origin x="196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8736D-E2E5-D04E-BB34-7412A3A5ADE8}" type="datetimeFigureOut">
              <a:rPr lang="es-ES" smtClean="0"/>
              <a:t>23/3/22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AD4BB-384C-0C45-9F93-7F8F64FFC8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957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Introducción y objetivos: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Existe evidencia científica que aporta datos diferenciales en la actitud y el consumo de tabaco según el género en la población general. </a:t>
            </a:r>
          </a:p>
          <a:p>
            <a:pPr algn="just"/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En los últimos años se está observando un incremento de la incorporación de la mujer a la profesión sanitaria y además los estudios epidemiológicos demuestran una mayor prevalencia de tabaquismo en la mujer en edades jóvenes. </a:t>
            </a:r>
          </a:p>
          <a:p>
            <a:pPr algn="just"/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El objetivo de nuestro trabajo es valorar si existen diferencias en cuanto a prevalencia, tipo de consumo y actitudes con respecto al tabaquismo entre los MIR de nuestro área de salud.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Metodología: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 realiza mediante una encuesta epidemiológica online anónima y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autoaministrada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entre los MIR de nuestro área durante una semana de diciembre de 2021. 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 recogen 12 variables que analizan aspectos epidemiológicos, clínicos y de actitud ante el tabaquismo. 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 analiza la base de datos obtenida y se realiza un estudio estadístico mediante programa informático SPSS.</a:t>
            </a: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Resultados: 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total de respuestas  obtenidas (94 / 53 %) 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La edad media es de 28 años (sin diferencias en ambos grupos).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La prevalencia global de tabaquismo en los MIR es del 16 %. </a:t>
            </a:r>
          </a:p>
          <a:p>
            <a:pPr marL="171450" indent="-171450">
              <a:buFontTx/>
              <a:buChar char="-"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67 corresponden a mujeres (M) (71%) y 27 son varones (V) (29%).  </a:t>
            </a:r>
          </a:p>
          <a:p>
            <a:pPr marL="171450" indent="-171450">
              <a:buFontTx/>
              <a:buChar char="-"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hay diferencias en la distribución por año de Residencia R1/2 (V: 52% / M: 40 %) R3/4: (V: 44% / M: 59 %) (p 0.406). </a:t>
            </a:r>
          </a:p>
          <a:p>
            <a:pPr marL="171450" indent="-171450">
              <a:buFontTx/>
              <a:buChar char="-"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objetiva un claro predominio de los MIR de especialidades médicas (80% del total) con un predomino de mujeres en este grupo (M:64% / V: 36 %).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D4BB-384C-0C45-9F93-7F8F64FFC86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023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Resultados: 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el estudio según sexos, destacamos los siguientes resultados: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1.- No encontramos diferencia ni en la prevalencia  de Fumadores (V: 26 % / M : 12 %) (p 0.094) ni en la distribución según hábito (F/EF/NF) (p 0.186) (tabla 1).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2- No existen diferencias ni en el consumo diario (&lt;10 c/d) ni en el tipo de consumo predominante.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3.-  La actitud ante el abandono es similar y no encontramos diferencias en ambos grupos (tabla 2).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4.- La influencia de la condición de profesional sanitario es la misma para los dos sexos.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Conclusiones: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1.- La prevalencia de tabaquismo en los MIR de nuestro área es superior en varones aunque sin encontrar diferencia estadística en la muestra analizada. 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2.- No hay diferencias según sexo de los MIR en cuanto a cantidad de consumo de tabaco ni a consumo de otras formas de tabaco ni en las actitudes ante el tabaquismo (abandono e influencia de la condición de profesional sanitario).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D4BB-384C-0C45-9F93-7F8F64FFC86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731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ADFDD37-C85F-3242-8AB3-D4AFDD89CBB0}"/>
              </a:ext>
            </a:extLst>
          </p:cNvPr>
          <p:cNvSpPr/>
          <p:nvPr/>
        </p:nvSpPr>
        <p:spPr>
          <a:xfrm>
            <a:off x="287524" y="1173027"/>
            <a:ext cx="8537135" cy="430887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de Dios Calama. M.E. Ruiz Carretero.</a:t>
            </a:r>
            <a:r>
              <a:rPr lang="es-ES" sz="11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Montaño Montaño. C. Cabanillas Díez-Madroñero. A. P. Arenas Polo. M. Cebrián Romero. Z.F. Donoso Correa. C.P. Batres Erazo. J.A. Riesco Miranda.</a:t>
            </a:r>
            <a:r>
              <a:rPr lang="es-ES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Servicio de Neumología. Hospital San Pedro de Alcántara. Cáceres.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B70B92A-7B28-C641-B0AC-34A2D6E9D6F6}"/>
              </a:ext>
            </a:extLst>
          </p:cNvPr>
          <p:cNvSpPr/>
          <p:nvPr/>
        </p:nvSpPr>
        <p:spPr>
          <a:xfrm>
            <a:off x="265303" y="434362"/>
            <a:ext cx="8568952" cy="738665"/>
          </a:xfrm>
          <a:prstGeom prst="roundRect">
            <a:avLst/>
          </a:prstGeom>
          <a:solidFill>
            <a:srgbClr val="73FE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</a:rPr>
              <a:t>ESTUDIO DIFERENCIAL DE TABAQUISMO SEGÚN SEXO EN LOS MIR DE NUESTRO ÁREA.</a:t>
            </a:r>
            <a:endParaRPr lang="es-ES" sz="2400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5E50820-F8C1-854D-A6F0-432F497BB75D}"/>
              </a:ext>
            </a:extLst>
          </p:cNvPr>
          <p:cNvSpPr/>
          <p:nvPr/>
        </p:nvSpPr>
        <p:spPr>
          <a:xfrm>
            <a:off x="212666" y="1635250"/>
            <a:ext cx="8505319" cy="520658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Objetivo: valorar si existen diferencias en cuanto a prevalencia, tipo de consumo y actitudes con respecto al tabaquismo entre los MIR de nuestro área de salud.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B6E23C58-FD0D-EB4A-87F0-C169EC6FA317}"/>
              </a:ext>
            </a:extLst>
          </p:cNvPr>
          <p:cNvSpPr/>
          <p:nvPr/>
        </p:nvSpPr>
        <p:spPr>
          <a:xfrm>
            <a:off x="202972" y="2249871"/>
            <a:ext cx="4356484" cy="556904"/>
          </a:xfrm>
          <a:prstGeom prst="roundRect">
            <a:avLst/>
          </a:prstGeom>
          <a:solidFill>
            <a:srgbClr val="76D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Metodología: Encuesta epidemiológica online anónima. Diciembre 2021.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variables.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A0745618-72D8-8F45-963F-A57CE355F4B7}"/>
              </a:ext>
            </a:extLst>
          </p:cNvPr>
          <p:cNvSpPr/>
          <p:nvPr/>
        </p:nvSpPr>
        <p:spPr>
          <a:xfrm>
            <a:off x="212666" y="2902162"/>
            <a:ext cx="4431342" cy="340852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Resultados: Del total de respuestas (94/ 53%)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19ADC0C-75C9-3740-9B48-2E49F7D0B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12" y="3313140"/>
            <a:ext cx="1696372" cy="15286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A8C79B-CFC2-8C44-8EEC-EA5BB5A52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3" y="2237620"/>
            <a:ext cx="1576355" cy="132908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8F3850E-0850-8E4C-B2DE-CFB3EA8C5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3" y="3598681"/>
            <a:ext cx="1576354" cy="132908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6EF19DE-91EB-134D-BD71-6FC8DF0A0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53" y="2220669"/>
            <a:ext cx="1739181" cy="132908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457A67D-AE50-C745-AB87-850A66D96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377" y="3576956"/>
            <a:ext cx="1408370" cy="1332992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32C52A92-A4C6-0B45-827C-A4CBF541DF92}"/>
              </a:ext>
            </a:extLst>
          </p:cNvPr>
          <p:cNvSpPr/>
          <p:nvPr/>
        </p:nvSpPr>
        <p:spPr>
          <a:xfrm>
            <a:off x="265303" y="3342324"/>
            <a:ext cx="2209397" cy="310891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Edad media: 28 años.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604F9EC4-C2DC-0D47-A70D-3D08889A7ACA}"/>
              </a:ext>
            </a:extLst>
          </p:cNvPr>
          <p:cNvSpPr/>
          <p:nvPr/>
        </p:nvSpPr>
        <p:spPr>
          <a:xfrm>
            <a:off x="330588" y="3747178"/>
            <a:ext cx="1922896" cy="516044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Prevalencia global  tabaquismo: 16 %.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7D57C9C5-D75C-5042-AF4D-8C8408A7311A}"/>
              </a:ext>
            </a:extLst>
          </p:cNvPr>
          <p:cNvSpPr/>
          <p:nvPr/>
        </p:nvSpPr>
        <p:spPr>
          <a:xfrm>
            <a:off x="330588" y="4362532"/>
            <a:ext cx="1922896" cy="516044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diferencias por año de residencia.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8FAA93D-B6D6-E34B-9DE5-813E06779791}"/>
              </a:ext>
            </a:extLst>
          </p:cNvPr>
          <p:cNvSpPr/>
          <p:nvPr/>
        </p:nvSpPr>
        <p:spPr>
          <a:xfrm>
            <a:off x="110832" y="490241"/>
            <a:ext cx="8922336" cy="1365993"/>
          </a:xfrm>
          <a:prstGeom prst="roundRect">
            <a:avLst/>
          </a:prstGeom>
          <a:solidFill>
            <a:srgbClr val="73F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Resultados: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1.- No encontramos diferencia en la prevalencia de fumadores ni en distribución según hábito. </a:t>
            </a: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2.- No existen diferencias en el consumo diario (&lt;10 c/d) ni en tipo de consumo predominante.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3.- La actitud ante el abandono es similar y no encontramos diferencias en ambos grupos.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4.- La influencia de la condición de profesional sanitario es la misma para los dos sexos.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EC81D2B-2756-4646-BC04-045C763DD606}"/>
              </a:ext>
            </a:extLst>
          </p:cNvPr>
          <p:cNvSpPr/>
          <p:nvPr/>
        </p:nvSpPr>
        <p:spPr>
          <a:xfrm>
            <a:off x="290803" y="3435846"/>
            <a:ext cx="8568950" cy="1401524"/>
          </a:xfrm>
          <a:prstGeom prst="roundRect">
            <a:avLst/>
          </a:prstGeom>
          <a:solidFill>
            <a:srgbClr val="76D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Conclusiones: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1.- La prevalencia de tabaquismo en los MIR de nuestro área es superior en varones aunque sin encontrar diferencia estadística en la muestra analizada. 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2.- No hay diferencias según sexo en cuanto a cantidad de consumo de tabaco, consumo de otras formas de tabaco ni en las actitudes ante el tabaquismo.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363CA0-6D73-9C46-9866-D8C6D8E6C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23453"/>
            <a:ext cx="4565975" cy="1310015"/>
          </a:xfrm>
          <a:prstGeom prst="rect">
            <a:avLst/>
          </a:prstGeom>
        </p:spPr>
      </p:pic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133220F6-095C-B94C-91E5-73D2D33B3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716400"/>
              </p:ext>
            </p:extLst>
          </p:nvPr>
        </p:nvGraphicFramePr>
        <p:xfrm>
          <a:off x="455801" y="2079646"/>
          <a:ext cx="4116200" cy="1140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6834">
                  <a:extLst>
                    <a:ext uri="{9D8B030D-6E8A-4147-A177-3AD203B41FA5}">
                      <a16:colId xmlns:a16="http://schemas.microsoft.com/office/drawing/2014/main" val="446142204"/>
                    </a:ext>
                  </a:extLst>
                </a:gridCol>
                <a:gridCol w="841609">
                  <a:extLst>
                    <a:ext uri="{9D8B030D-6E8A-4147-A177-3AD203B41FA5}">
                      <a16:colId xmlns:a16="http://schemas.microsoft.com/office/drawing/2014/main" val="3527804194"/>
                    </a:ext>
                  </a:extLst>
                </a:gridCol>
                <a:gridCol w="857939">
                  <a:extLst>
                    <a:ext uri="{9D8B030D-6E8A-4147-A177-3AD203B41FA5}">
                      <a16:colId xmlns:a16="http://schemas.microsoft.com/office/drawing/2014/main" val="692878956"/>
                    </a:ext>
                  </a:extLst>
                </a:gridCol>
                <a:gridCol w="708721">
                  <a:extLst>
                    <a:ext uri="{9D8B030D-6E8A-4147-A177-3AD203B41FA5}">
                      <a16:colId xmlns:a16="http://schemas.microsoft.com/office/drawing/2014/main" val="3298083653"/>
                    </a:ext>
                  </a:extLst>
                </a:gridCol>
                <a:gridCol w="971097">
                  <a:extLst>
                    <a:ext uri="{9D8B030D-6E8A-4147-A177-3AD203B41FA5}">
                      <a16:colId xmlns:a16="http://schemas.microsoft.com/office/drawing/2014/main" val="3757575516"/>
                    </a:ext>
                  </a:extLst>
                </a:gridCol>
              </a:tblGrid>
              <a:tr h="353102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effectLst/>
                        </a:rPr>
                        <a:t> v 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effectLst/>
                        </a:rPr>
                        <a:t>Fumador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effectLst/>
                        </a:rPr>
                        <a:t>Exfumador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effectLst/>
                        </a:rPr>
                        <a:t>No fumador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effectLst/>
                        </a:rPr>
                        <a:t>Total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4046004"/>
                  </a:ext>
                </a:extLst>
              </a:tr>
              <a:tr h="258442">
                <a:tc>
                  <a:txBody>
                    <a:bodyPr/>
                    <a:lstStyle/>
                    <a:p>
                      <a:r>
                        <a:rPr lang="es-ES" sz="1000">
                          <a:effectLst/>
                        </a:rPr>
                        <a:t>Hombre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effectLst/>
                        </a:rPr>
                        <a:t>2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effectLst/>
                        </a:rPr>
                        <a:t>18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27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6132079"/>
                  </a:ext>
                </a:extLst>
              </a:tr>
              <a:tr h="258442">
                <a:tc>
                  <a:txBody>
                    <a:bodyPr/>
                    <a:lstStyle/>
                    <a:p>
                      <a:r>
                        <a:rPr lang="es-ES" sz="1000">
                          <a:effectLst/>
                        </a:rPr>
                        <a:t>Mujer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56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67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288426"/>
                  </a:ext>
                </a:extLst>
              </a:tr>
              <a:tr h="270190">
                <a:tc>
                  <a:txBody>
                    <a:bodyPr/>
                    <a:lstStyle/>
                    <a:p>
                      <a:r>
                        <a:rPr lang="es-ES" sz="1000">
                          <a:effectLst/>
                        </a:rPr>
                        <a:t>Total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>
                          <a:effectLst/>
                        </a:rPr>
                        <a:t>15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effectLst/>
                        </a:rPr>
                        <a:t>5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effectLst/>
                        </a:rPr>
                        <a:t>74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effectLst/>
                        </a:rPr>
                        <a:t>94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21516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2981</TotalTime>
  <Words>800</Words>
  <Application>Microsoft Macintosh PowerPoint</Application>
  <PresentationFormat>Presentación en pantalla (16:9)</PresentationFormat>
  <Paragraphs>64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23</cp:revision>
  <dcterms:created xsi:type="dcterms:W3CDTF">2022-01-11T08:55:46Z</dcterms:created>
  <dcterms:modified xsi:type="dcterms:W3CDTF">2022-03-23T19:15:43Z</dcterms:modified>
</cp:coreProperties>
</file>