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71" autoAdjust="0"/>
  </p:normalViewPr>
  <p:slideViewPr>
    <p:cSldViewPr>
      <p:cViewPr>
        <p:scale>
          <a:sx n="100" d="100"/>
          <a:sy n="100" d="100"/>
        </p:scale>
        <p:origin x="946" y="230"/>
      </p:cViewPr>
      <p:guideLst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lecha derecha 10"/>
          <p:cNvSpPr/>
          <p:nvPr/>
        </p:nvSpPr>
        <p:spPr>
          <a:xfrm>
            <a:off x="1331640" y="2725671"/>
            <a:ext cx="5760640" cy="2214028"/>
          </a:xfrm>
          <a:prstGeom prst="rightArrow">
            <a:avLst/>
          </a:prstGeom>
          <a:solidFill>
            <a:schemeClr val="accent1">
              <a:lumMod val="60000"/>
              <a:lumOff val="40000"/>
              <a:alpha val="12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566682" y="482789"/>
            <a:ext cx="8010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Papel </a:t>
            </a:r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de la saturación nocturna para priorizar el diagnóstico y tratamiento en pacientes con apneas obstructivas del sueño moderada y comorbilidad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vascular 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301089" y="1062881"/>
            <a:ext cx="85913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Pablo García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Lovera,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Cristina Muñoz </a:t>
            </a:r>
            <a:r>
              <a:rPr lang="es-ES" sz="1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Corroto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Laura Caballero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Ballesteros,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Miguel Ángel Mendoza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Alarcón,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Elena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Lesaga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López, </a:t>
            </a:r>
            <a:endParaRPr lang="es-ES" sz="1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Nuria </a:t>
            </a:r>
            <a:r>
              <a:rPr lang="es-ES" sz="10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Feu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Bernabé Jurado </a:t>
            </a: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Gámez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294605" y="2846152"/>
            <a:ext cx="268204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123 pacientes entre 18 y 75 años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derivados a la consulta por sospecha de AOS</a:t>
            </a:r>
          </a:p>
          <a:p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 recogieron factores de riesgo y comorbilidades cardiovasculares: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HTA, DM, DLP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Obesidad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FA de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novo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Accidente cerebrovascular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6343277" y="2863189"/>
            <a:ext cx="2736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calculó </a:t>
            </a:r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correlación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entre las variables de la </a:t>
            </a:r>
            <a:r>
              <a:rPr lang="es-ES" sz="12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pusioximetría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nocturna VS PSG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 de Pearson </a:t>
            </a:r>
            <a:endParaRPr lang="es-ES" sz="12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 </a:t>
            </a:r>
            <a:r>
              <a:rPr lang="es-E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precisión diagnóstica mediante la curva </a:t>
            </a:r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ROC</a:t>
            </a:r>
            <a:endParaRPr lang="es-ES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s-ES" sz="12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s-ES" sz="12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 seleccionaron los pacientes con </a:t>
            </a:r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AOS moderado </a:t>
            </a:r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y </a:t>
            </a:r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 </a:t>
            </a:r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FR </a:t>
            </a:r>
            <a:r>
              <a:rPr lang="es-ES" sz="1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 comorbilidad vasculares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469356" y="2863189"/>
            <a:ext cx="22914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err="1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Pulsioximetría</a:t>
            </a:r>
            <a:r>
              <a:rPr lang="es-ES" sz="12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nocturna (PN) y </a:t>
            </a:r>
            <a:r>
              <a:rPr lang="es-ES" sz="1200" b="1" dirty="0" err="1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polisomnografía</a:t>
            </a:r>
            <a:r>
              <a:rPr lang="es-ES" sz="12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(PSG) simultánea</a:t>
            </a:r>
          </a:p>
          <a:p>
            <a:pPr algn="ctr"/>
            <a:endParaRPr lang="es-ES" sz="12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 recogieron las variables: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IAH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ID3 e </a:t>
            </a: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ID4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SpO2 media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T90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01089" y="1462991"/>
            <a:ext cx="88429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 la precisión diagnóstica de la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pusioximetría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nocturna frente a la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polisomnografía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Determinar esta precisión en los pacientes con AOS moderado y comorbilidad vascular</a:t>
            </a:r>
          </a:p>
          <a:p>
            <a:endParaRPr lang="es-ES" sz="2000" dirty="0" smtClean="0"/>
          </a:p>
          <a:p>
            <a:r>
              <a:rPr lang="es-ES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pic>
        <p:nvPicPr>
          <p:cNvPr id="12" name="Picture 2" descr="polisomnografia">
            <a:extLst>
              <a:ext uri="{FF2B5EF4-FFF2-40B4-BE49-F238E27FC236}">
                <a16:creationId xmlns:a16="http://schemas.microsoft.com/office/drawing/2014/main" id="{77C8532F-57FF-4F5B-BB70-F8DE8B248C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81"/>
          <a:stretch/>
        </p:blipFill>
        <p:spPr bwMode="auto">
          <a:xfrm>
            <a:off x="6878138" y="1584268"/>
            <a:ext cx="1100215" cy="844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PulsioxÃ­metro de MuÃ±eca de Konica Minolta modelo Pulsox 300i">
            <a:extLst>
              <a:ext uri="{FF2B5EF4-FFF2-40B4-BE49-F238E27FC236}">
                <a16:creationId xmlns:a16="http://schemas.microsoft.com/office/drawing/2014/main" id="{EE87B916-3E69-4C88-89D3-436400E8AB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45"/>
          <a:stretch/>
        </p:blipFill>
        <p:spPr bwMode="auto">
          <a:xfrm>
            <a:off x="8008873" y="1734553"/>
            <a:ext cx="1026028" cy="50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05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7631" y="677931"/>
            <a:ext cx="32710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Correlación importante entre </a:t>
            </a:r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ID3, ID4, T90 y SpO2 media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pulsioximetría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IAH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polisomnografía</a:t>
            </a:r>
            <a:endParaRPr lang="es-ES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DE3C270-860D-44DF-98A0-0711D03E4607}"/>
              </a:ext>
            </a:extLst>
          </p:cNvPr>
          <p:cNvGrpSpPr/>
          <p:nvPr/>
        </p:nvGrpSpPr>
        <p:grpSpPr>
          <a:xfrm>
            <a:off x="-396552" y="1473203"/>
            <a:ext cx="2994788" cy="1531086"/>
            <a:chOff x="763005" y="729352"/>
            <a:chExt cx="3878893" cy="1995202"/>
          </a:xfrm>
        </p:grpSpPr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D7A18108-2C93-4228-99FC-273FFCAF265C}"/>
                </a:ext>
              </a:extLst>
            </p:cNvPr>
            <p:cNvSpPr txBox="1"/>
            <p:nvPr/>
          </p:nvSpPr>
          <p:spPr>
            <a:xfrm>
              <a:off x="1822827" y="2423750"/>
              <a:ext cx="1593716" cy="300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900" b="1" dirty="0"/>
                <a:t>IAH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EC6854CF-FEFD-457C-AA54-9675D8A77A8D}"/>
                </a:ext>
              </a:extLst>
            </p:cNvPr>
            <p:cNvSpPr txBox="1"/>
            <p:nvPr/>
          </p:nvSpPr>
          <p:spPr>
            <a:xfrm>
              <a:off x="763005" y="1487906"/>
              <a:ext cx="1593716" cy="340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b="1" dirty="0"/>
                <a:t>ID3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70335071-1EC7-477F-A82C-507B38F43250}"/>
                </a:ext>
              </a:extLst>
            </p:cNvPr>
            <p:cNvSpPr txBox="1"/>
            <p:nvPr/>
          </p:nvSpPr>
          <p:spPr>
            <a:xfrm>
              <a:off x="1829645" y="729352"/>
              <a:ext cx="2812253" cy="320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b="1" dirty="0">
                  <a:solidFill>
                    <a:schemeClr val="accent1"/>
                  </a:solidFill>
                </a:rPr>
                <a:t>ρ: 0,907</a:t>
              </a:r>
              <a:r>
                <a:rPr lang="es-ES" sz="1000" dirty="0"/>
                <a:t>; p: &lt;0,001</a:t>
              </a:r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479B9C58-0648-4DDE-BDEB-6BD87FBEEB22}"/>
                </a:ext>
              </a:extLst>
            </p:cNvPr>
            <p:cNvGrpSpPr/>
            <p:nvPr/>
          </p:nvGrpSpPr>
          <p:grpSpPr>
            <a:xfrm>
              <a:off x="1778781" y="1013374"/>
              <a:ext cx="1545543" cy="1443078"/>
              <a:chOff x="998637" y="1004580"/>
              <a:chExt cx="1545543" cy="1443078"/>
            </a:xfrm>
          </p:grpSpPr>
          <p:pic>
            <p:nvPicPr>
              <p:cNvPr id="8" name="Imagen 7">
                <a:extLst>
                  <a:ext uri="{FF2B5EF4-FFF2-40B4-BE49-F238E27FC236}">
                    <a16:creationId xmlns:a16="http://schemas.microsoft.com/office/drawing/2014/main" id="{B133A686-DDBD-4B2F-9A9D-4DBB2A9B7F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98637" y="1004580"/>
                <a:ext cx="1545543" cy="1443078"/>
              </a:xfrm>
              <a:prstGeom prst="rect">
                <a:avLst/>
              </a:prstGeom>
            </p:spPr>
          </p:pic>
          <p:pic>
            <p:nvPicPr>
              <p:cNvPr id="9" name="Imagen 8">
                <a:extLst>
                  <a:ext uri="{FF2B5EF4-FFF2-40B4-BE49-F238E27FC236}">
                    <a16:creationId xmlns:a16="http://schemas.microsoft.com/office/drawing/2014/main" id="{8A457941-190F-40A7-9826-9755668BDF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9317" y="1140848"/>
                <a:ext cx="794519" cy="89313"/>
              </a:xfrm>
              <a:prstGeom prst="rect">
                <a:avLst/>
              </a:prstGeom>
            </p:spPr>
          </p:pic>
        </p:grpSp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id="{CAD70724-4140-4DFF-8A7F-C2936EF211E5}"/>
              </a:ext>
            </a:extLst>
          </p:cNvPr>
          <p:cNvGrpSpPr/>
          <p:nvPr/>
        </p:nvGrpSpPr>
        <p:grpSpPr>
          <a:xfrm>
            <a:off x="1034068" y="1476369"/>
            <a:ext cx="2296723" cy="1341490"/>
            <a:chOff x="3390907" y="-1182210"/>
            <a:chExt cx="2296723" cy="1341490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E60C6F55-9957-4CB6-9802-F5410464C436}"/>
                </a:ext>
              </a:extLst>
            </p:cNvPr>
            <p:cNvSpPr txBox="1"/>
            <p:nvPr/>
          </p:nvSpPr>
          <p:spPr>
            <a:xfrm>
              <a:off x="3390907" y="-592268"/>
              <a:ext cx="159371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b="1" dirty="0"/>
                <a:t>ID4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F1D4CD16-2DB0-48B5-AA91-751977ACCA79}"/>
                </a:ext>
              </a:extLst>
            </p:cNvPr>
            <p:cNvSpPr txBox="1"/>
            <p:nvPr/>
          </p:nvSpPr>
          <p:spPr>
            <a:xfrm>
              <a:off x="4320036" y="-1182210"/>
              <a:ext cx="13675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b="1" dirty="0">
                  <a:solidFill>
                    <a:schemeClr val="accent1"/>
                  </a:solidFill>
                </a:rPr>
                <a:t>ρ: 0,903</a:t>
              </a:r>
              <a:r>
                <a:rPr lang="es-ES" sz="1000" dirty="0"/>
                <a:t>; p: &lt;0,001</a:t>
              </a:r>
            </a:p>
          </p:txBody>
        </p: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DB945C8-39A5-4F41-B75C-1D822E34AB60}"/>
                </a:ext>
              </a:extLst>
            </p:cNvPr>
            <p:cNvGrpSpPr/>
            <p:nvPr/>
          </p:nvGrpSpPr>
          <p:grpSpPr>
            <a:xfrm>
              <a:off x="4307679" y="-934505"/>
              <a:ext cx="1166812" cy="1093785"/>
              <a:chOff x="2904791" y="-942306"/>
              <a:chExt cx="1166812" cy="1093785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466B6481-C092-4972-B04E-D502348F80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04791" y="-942306"/>
                <a:ext cx="1166812" cy="1093785"/>
              </a:xfrm>
              <a:prstGeom prst="rect">
                <a:avLst/>
              </a:prstGeom>
            </p:spPr>
          </p:pic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D1626F57-6951-4C78-B1B5-97C7C00349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52433" y="-915888"/>
                <a:ext cx="576064" cy="104381"/>
              </a:xfrm>
              <a:prstGeom prst="rect">
                <a:avLst/>
              </a:prstGeom>
            </p:spPr>
          </p:pic>
        </p:grp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5A1E1F94-E972-41C9-BD6B-7EB70B6F8D71}"/>
              </a:ext>
            </a:extLst>
          </p:cNvPr>
          <p:cNvGrpSpPr/>
          <p:nvPr/>
        </p:nvGrpSpPr>
        <p:grpSpPr>
          <a:xfrm>
            <a:off x="-550108" y="1722574"/>
            <a:ext cx="3211166" cy="2974647"/>
            <a:chOff x="6420651" y="3258072"/>
            <a:chExt cx="3211166" cy="2974647"/>
          </a:xfrm>
        </p:grpSpPr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FBBE9ABD-9C0D-424D-8ECD-DE90069088B4}"/>
                </a:ext>
              </a:extLst>
            </p:cNvPr>
            <p:cNvSpPr txBox="1"/>
            <p:nvPr/>
          </p:nvSpPr>
          <p:spPr>
            <a:xfrm>
              <a:off x="7151670" y="6001887"/>
              <a:ext cx="15937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900" b="1" dirty="0"/>
                <a:t>IAH</a:t>
              </a:r>
            </a:p>
          </p:txBody>
        </p:sp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0B7593BE-DA10-45D8-A45B-23634E0C14A1}"/>
                </a:ext>
              </a:extLst>
            </p:cNvPr>
            <p:cNvSpPr txBox="1"/>
            <p:nvPr/>
          </p:nvSpPr>
          <p:spPr>
            <a:xfrm>
              <a:off x="6420651" y="5303630"/>
              <a:ext cx="159371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b="1" dirty="0"/>
                <a:t>T90</a:t>
              </a: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EE9DC154-ED23-4181-87AB-89335248DCB1}"/>
                </a:ext>
              </a:extLst>
            </p:cNvPr>
            <p:cNvSpPr txBox="1"/>
            <p:nvPr/>
          </p:nvSpPr>
          <p:spPr>
            <a:xfrm>
              <a:off x="7347865" y="4676452"/>
              <a:ext cx="22839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b="1" dirty="0">
                  <a:solidFill>
                    <a:schemeClr val="accent1"/>
                  </a:solidFill>
                </a:rPr>
                <a:t>ρ: 0,724</a:t>
              </a:r>
              <a:r>
                <a:rPr lang="es-ES" sz="1000" dirty="0"/>
                <a:t>; p: &lt;0,001</a:t>
              </a:r>
            </a:p>
          </p:txBody>
        </p: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321E8094-E373-4B20-857B-4F07A6AC4ED4}"/>
                </a:ext>
              </a:extLst>
            </p:cNvPr>
            <p:cNvGrpSpPr/>
            <p:nvPr/>
          </p:nvGrpSpPr>
          <p:grpSpPr>
            <a:xfrm>
              <a:off x="7358543" y="3258072"/>
              <a:ext cx="1179970" cy="2728181"/>
              <a:chOff x="5088346" y="3205744"/>
              <a:chExt cx="1179970" cy="2728181"/>
            </a:xfrm>
          </p:grpSpPr>
          <p:pic>
            <p:nvPicPr>
              <p:cNvPr id="22" name="Imagen 21">
                <a:extLst>
                  <a:ext uri="{FF2B5EF4-FFF2-40B4-BE49-F238E27FC236}">
                    <a16:creationId xmlns:a16="http://schemas.microsoft.com/office/drawing/2014/main" id="{BD36F088-8045-4F7C-9366-B9D84EE253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88346" y="4849807"/>
                <a:ext cx="1179970" cy="1084118"/>
              </a:xfrm>
              <a:prstGeom prst="rect">
                <a:avLst/>
              </a:prstGeom>
            </p:spPr>
          </p:pic>
          <p:pic>
            <p:nvPicPr>
              <p:cNvPr id="23" name="Imagen 22">
                <a:extLst>
                  <a:ext uri="{FF2B5EF4-FFF2-40B4-BE49-F238E27FC236}">
                    <a16:creationId xmlns:a16="http://schemas.microsoft.com/office/drawing/2014/main" id="{EF2CF479-E99D-4AF1-9E19-F62942629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02186" y="3205744"/>
                <a:ext cx="964545" cy="108426"/>
              </a:xfrm>
              <a:prstGeom prst="rect">
                <a:avLst/>
              </a:prstGeom>
            </p:spPr>
          </p:pic>
        </p:grp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81FB7163-3B19-4B3B-8C77-E5B74EB7FA05}"/>
              </a:ext>
            </a:extLst>
          </p:cNvPr>
          <p:cNvGrpSpPr/>
          <p:nvPr/>
        </p:nvGrpSpPr>
        <p:grpSpPr>
          <a:xfrm>
            <a:off x="1061448" y="3132127"/>
            <a:ext cx="3222520" cy="1572729"/>
            <a:chOff x="2471095" y="3779429"/>
            <a:chExt cx="3222520" cy="1572729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B247FDFE-8ECD-4AD5-80DD-CA9111A9D5A7}"/>
                </a:ext>
              </a:extLst>
            </p:cNvPr>
            <p:cNvSpPr txBox="1"/>
            <p:nvPr/>
          </p:nvSpPr>
          <p:spPr>
            <a:xfrm>
              <a:off x="3320513" y="5121326"/>
              <a:ext cx="15937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900" b="1" dirty="0"/>
                <a:t>IAH</a:t>
              </a: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1459A33B-60C0-4064-AD72-7D63C56EA0DD}"/>
                </a:ext>
              </a:extLst>
            </p:cNvPr>
            <p:cNvSpPr txBox="1"/>
            <p:nvPr/>
          </p:nvSpPr>
          <p:spPr>
            <a:xfrm>
              <a:off x="2471095" y="4281624"/>
              <a:ext cx="159371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100" b="1" dirty="0"/>
                <a:t>SpO</a:t>
              </a:r>
              <a:r>
                <a:rPr lang="es-ES" sz="1100" b="1" baseline="-25000" dirty="0"/>
                <a:t>2</a:t>
              </a:r>
              <a:r>
                <a:rPr lang="es-ES" sz="1100" b="1" dirty="0"/>
                <a:t> </a:t>
              </a:r>
            </a:p>
            <a:p>
              <a:pPr algn="ctr"/>
              <a:r>
                <a:rPr lang="es-ES" sz="1100" b="1" dirty="0"/>
                <a:t>media</a:t>
              </a:r>
              <a:endParaRPr lang="es-ES" sz="700" b="1" dirty="0"/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1E1EBB38-C7C5-4D84-AE22-5ADD5D6217EC}"/>
                </a:ext>
              </a:extLst>
            </p:cNvPr>
            <p:cNvSpPr txBox="1"/>
            <p:nvPr/>
          </p:nvSpPr>
          <p:spPr>
            <a:xfrm>
              <a:off x="3409663" y="3779429"/>
              <a:ext cx="22839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b="1" dirty="0">
                  <a:solidFill>
                    <a:schemeClr val="accent1"/>
                  </a:solidFill>
                </a:rPr>
                <a:t>ρ: -0,654</a:t>
              </a:r>
              <a:r>
                <a:rPr lang="es-ES" sz="1000" dirty="0"/>
                <a:t>; p: &lt;0,001</a:t>
              </a:r>
            </a:p>
          </p:txBody>
        </p: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AF6D4DF2-CEE0-4D39-95CF-82A4BC7CF94B}"/>
                </a:ext>
              </a:extLst>
            </p:cNvPr>
            <p:cNvGrpSpPr/>
            <p:nvPr/>
          </p:nvGrpSpPr>
          <p:grpSpPr>
            <a:xfrm>
              <a:off x="3463155" y="4042039"/>
              <a:ext cx="1175700" cy="1057798"/>
              <a:chOff x="2313219" y="4108474"/>
              <a:chExt cx="1175700" cy="1057798"/>
            </a:xfrm>
          </p:grpSpPr>
          <p:pic>
            <p:nvPicPr>
              <p:cNvPr id="36" name="Imagen 35">
                <a:extLst>
                  <a:ext uri="{FF2B5EF4-FFF2-40B4-BE49-F238E27FC236}">
                    <a16:creationId xmlns:a16="http://schemas.microsoft.com/office/drawing/2014/main" id="{0C5B3376-01F2-457A-9266-8BEE49B8E7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13219" y="4108474"/>
                <a:ext cx="1175700" cy="1057798"/>
              </a:xfrm>
              <a:prstGeom prst="rect">
                <a:avLst/>
              </a:prstGeom>
            </p:spPr>
          </p:pic>
          <p:pic>
            <p:nvPicPr>
              <p:cNvPr id="37" name="Imagen 36">
                <a:extLst>
                  <a:ext uri="{FF2B5EF4-FFF2-40B4-BE49-F238E27FC236}">
                    <a16:creationId xmlns:a16="http://schemas.microsoft.com/office/drawing/2014/main" id="{F42B1ACB-B574-41E9-B2ED-7A8D1914C8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04955" y="4201780"/>
                <a:ext cx="574095" cy="89734"/>
              </a:xfrm>
              <a:prstGeom prst="rect">
                <a:avLst/>
              </a:prstGeom>
            </p:spPr>
          </p:pic>
        </p:grpSp>
      </p:grpSp>
      <p:sp>
        <p:nvSpPr>
          <p:cNvPr id="39" name="CuadroTexto 38">
            <a:extLst>
              <a:ext uri="{FF2B5EF4-FFF2-40B4-BE49-F238E27FC236}">
                <a16:creationId xmlns:a16="http://schemas.microsoft.com/office/drawing/2014/main" id="{B247FDFE-8ECD-4AD5-80DD-CA9111A9D5A7}"/>
              </a:ext>
            </a:extLst>
          </p:cNvPr>
          <p:cNvSpPr txBox="1"/>
          <p:nvPr/>
        </p:nvSpPr>
        <p:spPr>
          <a:xfrm>
            <a:off x="1763688" y="2779916"/>
            <a:ext cx="15937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/>
              <a:t>IAH</a:t>
            </a: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ACC5B90F-F1F8-4871-B66C-5989D123DFA1}"/>
              </a:ext>
            </a:extLst>
          </p:cNvPr>
          <p:cNvGrpSpPr/>
          <p:nvPr/>
        </p:nvGrpSpPr>
        <p:grpSpPr>
          <a:xfrm>
            <a:off x="3513445" y="1834336"/>
            <a:ext cx="1975637" cy="1756260"/>
            <a:chOff x="389426" y="1567118"/>
            <a:chExt cx="2938343" cy="3274323"/>
          </a:xfrm>
        </p:grpSpPr>
        <p:pic>
          <p:nvPicPr>
            <p:cNvPr id="41" name="Imagen 40">
              <a:extLst>
                <a:ext uri="{FF2B5EF4-FFF2-40B4-BE49-F238E27FC236}">
                  <a16:creationId xmlns:a16="http://schemas.microsoft.com/office/drawing/2014/main" id="{FC990B4D-F55C-40EB-A139-330E01B38E3A}"/>
                </a:ext>
              </a:extLst>
            </p:cNvPr>
            <p:cNvPicPr/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69" t="8798" r="26353" b="9586"/>
            <a:stretch/>
          </p:blipFill>
          <p:spPr bwMode="auto">
            <a:xfrm>
              <a:off x="890330" y="1567118"/>
              <a:ext cx="2437439" cy="284718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112B2E11-D590-4479-8FDE-7BD22B78FEFD}"/>
                </a:ext>
              </a:extLst>
            </p:cNvPr>
            <p:cNvSpPr txBox="1"/>
            <p:nvPr/>
          </p:nvSpPr>
          <p:spPr>
            <a:xfrm>
              <a:off x="903071" y="4393302"/>
              <a:ext cx="2183155" cy="4481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050" b="1" dirty="0"/>
                <a:t>1 - Especificidad</a:t>
              </a:r>
            </a:p>
          </p:txBody>
        </p:sp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8D668648-F585-4AF3-AB53-8007BDF23A9D}"/>
                </a:ext>
              </a:extLst>
            </p:cNvPr>
            <p:cNvSpPr txBox="1"/>
            <p:nvPr/>
          </p:nvSpPr>
          <p:spPr>
            <a:xfrm rot="16200000">
              <a:off x="-550809" y="2738719"/>
              <a:ext cx="2384446" cy="503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050" b="1" dirty="0"/>
                <a:t>Sensibilidad</a:t>
              </a:r>
            </a:p>
          </p:txBody>
        </p:sp>
      </p:grpSp>
      <p:sp>
        <p:nvSpPr>
          <p:cNvPr id="48" name="CuadroTexto 47"/>
          <p:cNvSpPr txBox="1"/>
          <p:nvPr/>
        </p:nvSpPr>
        <p:spPr>
          <a:xfrm>
            <a:off x="3726727" y="208621"/>
            <a:ext cx="1683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70C0"/>
                </a:solidFill>
              </a:rPr>
              <a:t>Resultados</a:t>
            </a:r>
            <a:endParaRPr lang="es-ES" sz="2400" dirty="0" smtClean="0">
              <a:solidFill>
                <a:srgbClr val="0070C0"/>
              </a:solidFill>
            </a:endParaRPr>
          </a:p>
        </p:txBody>
      </p:sp>
      <p:sp>
        <p:nvSpPr>
          <p:cNvPr id="49" name="Rectángulo 48"/>
          <p:cNvSpPr/>
          <p:nvPr/>
        </p:nvSpPr>
        <p:spPr>
          <a:xfrm>
            <a:off x="3196160" y="1083614"/>
            <a:ext cx="296021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>En la c</a:t>
            </a:r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urva de ROC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se observó una gran </a:t>
            </a:r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>sensibilidad y especificidad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de la PN para el diagnóstico de AOS</a:t>
            </a:r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EF2CF479-E99D-4AF1-9E19-F62942629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65" y="3448019"/>
            <a:ext cx="764521" cy="85941"/>
          </a:xfrm>
          <a:prstGeom prst="rect">
            <a:avLst/>
          </a:prstGeom>
        </p:spPr>
      </p:pic>
      <p:grpSp>
        <p:nvGrpSpPr>
          <p:cNvPr id="52" name="Grupo 51"/>
          <p:cNvGrpSpPr/>
          <p:nvPr/>
        </p:nvGrpSpPr>
        <p:grpSpPr>
          <a:xfrm>
            <a:off x="3556756" y="3641009"/>
            <a:ext cx="2239019" cy="1219464"/>
            <a:chOff x="3701753" y="3613968"/>
            <a:chExt cx="1849071" cy="1054693"/>
          </a:xfrm>
        </p:grpSpPr>
        <p:grpSp>
          <p:nvGrpSpPr>
            <p:cNvPr id="47" name="Grupo 46"/>
            <p:cNvGrpSpPr/>
            <p:nvPr/>
          </p:nvGrpSpPr>
          <p:grpSpPr>
            <a:xfrm>
              <a:off x="3701753" y="3613968"/>
              <a:ext cx="1849071" cy="1054693"/>
              <a:chOff x="3970507" y="3341998"/>
              <a:chExt cx="2467195" cy="1293407"/>
            </a:xfrm>
          </p:grpSpPr>
          <p:pic>
            <p:nvPicPr>
              <p:cNvPr id="45" name="Imagen 44">
                <a:extLst>
                  <a:ext uri="{FF2B5EF4-FFF2-40B4-BE49-F238E27FC236}">
                    <a16:creationId xmlns:a16="http://schemas.microsoft.com/office/drawing/2014/main" id="{0B1FC9CB-D521-4405-B548-3F19CF8EE5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t="2" r="20097" b="-1234"/>
              <a:stretch/>
            </p:blipFill>
            <p:spPr>
              <a:xfrm>
                <a:off x="3970507" y="3389137"/>
                <a:ext cx="2401693" cy="1198837"/>
              </a:xfrm>
              <a:prstGeom prst="rect">
                <a:avLst/>
              </a:prstGeom>
            </p:spPr>
          </p:pic>
          <p:pic>
            <p:nvPicPr>
              <p:cNvPr id="46" name="Imagen 45">
                <a:extLst>
                  <a:ext uri="{FF2B5EF4-FFF2-40B4-BE49-F238E27FC236}">
                    <a16:creationId xmlns:a16="http://schemas.microsoft.com/office/drawing/2014/main" id="{0B1FC9CB-D521-4405-B548-3F19CF8EE5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963" t="82285" r="94642" b="5554"/>
              <a:stretch/>
            </p:blipFill>
            <p:spPr>
              <a:xfrm>
                <a:off x="6336197" y="3341998"/>
                <a:ext cx="101505" cy="1293407"/>
              </a:xfrm>
              <a:prstGeom prst="rect">
                <a:avLst/>
              </a:prstGeom>
            </p:spPr>
          </p:pic>
        </p:grpSp>
        <p:pic>
          <p:nvPicPr>
            <p:cNvPr id="51" name="Imagen 50">
              <a:extLst>
                <a:ext uri="{FF2B5EF4-FFF2-40B4-BE49-F238E27FC236}">
                  <a16:creationId xmlns:a16="http://schemas.microsoft.com/office/drawing/2014/main" id="{0B1FC9CB-D521-4405-B548-3F19CF8EE5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210" t="92733" r="95286" b="5554"/>
            <a:stretch/>
          </p:blipFill>
          <p:spPr>
            <a:xfrm rot="5400000">
              <a:off x="3867883" y="3621432"/>
              <a:ext cx="85696" cy="392795"/>
            </a:xfrm>
            <a:prstGeom prst="rect">
              <a:avLst/>
            </a:prstGeom>
          </p:spPr>
        </p:pic>
      </p:grpSp>
      <p:sp>
        <p:nvSpPr>
          <p:cNvPr id="53" name="Rectángulo 52"/>
          <p:cNvSpPr/>
          <p:nvPr/>
        </p:nvSpPr>
        <p:spPr>
          <a:xfrm>
            <a:off x="6020045" y="641386"/>
            <a:ext cx="29602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27 sujetos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(22%) tuvieron un </a:t>
            </a:r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>AOS de intensidad moderada y comorbilidad </a:t>
            </a:r>
            <a:r>
              <a:rPr lang="es-E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vascular. 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En este grupo se </a:t>
            </a:r>
            <a:r>
              <a:rPr lang="es-E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calculço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también la precisión diagnóstica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Conector recto de flecha 56"/>
          <p:cNvCxnSpPr>
            <a:stCxn id="48" idx="1"/>
            <a:endCxn id="2" idx="0"/>
          </p:cNvCxnSpPr>
          <p:nvPr/>
        </p:nvCxnSpPr>
        <p:spPr>
          <a:xfrm flipH="1">
            <a:off x="1743149" y="408676"/>
            <a:ext cx="1983578" cy="26925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de flecha 57"/>
          <p:cNvCxnSpPr>
            <a:stCxn id="48" idx="2"/>
          </p:cNvCxnSpPr>
          <p:nvPr/>
        </p:nvCxnSpPr>
        <p:spPr>
          <a:xfrm flipH="1">
            <a:off x="4568579" y="608731"/>
            <a:ext cx="1" cy="46527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/>
          <p:cNvCxnSpPr>
            <a:stCxn id="48" idx="3"/>
            <a:endCxn id="53" idx="0"/>
          </p:cNvCxnSpPr>
          <p:nvPr/>
        </p:nvCxnSpPr>
        <p:spPr>
          <a:xfrm>
            <a:off x="5410432" y="408676"/>
            <a:ext cx="2089720" cy="2327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Imagen 63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0"/>
          <a:stretch/>
        </p:blipFill>
        <p:spPr bwMode="auto">
          <a:xfrm>
            <a:off x="6439330" y="1443648"/>
            <a:ext cx="2324841" cy="1820416"/>
          </a:xfrm>
          <a:prstGeom prst="rect">
            <a:avLst/>
          </a:prstGeom>
          <a:noFill/>
        </p:spPr>
      </p:pic>
      <p:sp>
        <p:nvSpPr>
          <p:cNvPr id="65" name="Rectángulo 64"/>
          <p:cNvSpPr/>
          <p:nvPr/>
        </p:nvSpPr>
        <p:spPr>
          <a:xfrm>
            <a:off x="6115184" y="3137184"/>
            <a:ext cx="31467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AUC ID4 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0,687 (IC 95% = 0,597-0,777</a:t>
            </a:r>
            <a:r>
              <a:rPr lang="es-ES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AUC ID3 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es-ES" sz="12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0,679 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(IC 95% = 0,589-079)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CuadroTexto 66"/>
          <p:cNvSpPr txBox="1"/>
          <p:nvPr/>
        </p:nvSpPr>
        <p:spPr>
          <a:xfrm>
            <a:off x="5788196" y="3698882"/>
            <a:ext cx="1683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0070C0"/>
                </a:solidFill>
              </a:rPr>
              <a:t>Conclusiones</a:t>
            </a:r>
            <a:endParaRPr lang="es-ES" sz="2400" dirty="0" smtClean="0">
              <a:solidFill>
                <a:srgbClr val="0070C0"/>
              </a:solidFill>
            </a:endParaRPr>
          </a:p>
        </p:txBody>
      </p:sp>
      <p:sp>
        <p:nvSpPr>
          <p:cNvPr id="68" name="CuadroTexto 67"/>
          <p:cNvSpPr txBox="1"/>
          <p:nvPr/>
        </p:nvSpPr>
        <p:spPr>
          <a:xfrm>
            <a:off x="5879840" y="4029476"/>
            <a:ext cx="3184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/>
              <a:t>La </a:t>
            </a:r>
            <a:r>
              <a:rPr lang="es-ES" sz="1200" dirty="0" err="1" smtClean="0"/>
              <a:t>pulsioximetría</a:t>
            </a:r>
            <a:r>
              <a:rPr lang="es-ES" sz="1200" dirty="0" smtClean="0"/>
              <a:t> </a:t>
            </a:r>
            <a:r>
              <a:rPr lang="es-ES" sz="1200" dirty="0" smtClean="0"/>
              <a:t>presenta muy buena correlación con la PSG pero en dicho grupo seleccionado no muestra una optima precisión diagnóstica</a:t>
            </a:r>
            <a:endParaRPr lang="es-E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326</Words>
  <Application>Microsoft Office PowerPoint</Application>
  <PresentationFormat>Presentación en pantalla (16:9)</PresentationFormat>
  <Paragraphs>49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Tahoma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pablo García Lovera</cp:lastModifiedBy>
  <cp:revision>22</cp:revision>
  <dcterms:created xsi:type="dcterms:W3CDTF">2022-01-11T08:55:46Z</dcterms:created>
  <dcterms:modified xsi:type="dcterms:W3CDTF">2022-04-07T09:19:23Z</dcterms:modified>
</cp:coreProperties>
</file>