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4C1A8A3-306A-4EB7-A6B1-4F7E0EB9C5D6}" styleName="Estilo medio 3 - Énfasis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>
        <p:scale>
          <a:sx n="100" d="100"/>
          <a:sy n="100" d="100"/>
        </p:scale>
        <p:origin x="516" y="3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07/03/2022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07/03/2022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07/03/2022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07/03/2022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07/03/2022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07/03/2022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07/03/2022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07/03/2022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07/03/2022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07/03/2022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07/03/2022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t>07/03/2022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0"/>
            <a:ext cx="9144000" cy="7715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b="1" dirty="0"/>
              <a:t>EMBOLISMO PULMONAR EN PACIENTES CON SINDROME DE APNEA OBSTRUCTIVA DEL SUEÑO</a:t>
            </a:r>
            <a:endParaRPr lang="es-ES" dirty="0"/>
          </a:p>
        </p:txBody>
      </p:sp>
      <p:sp>
        <p:nvSpPr>
          <p:cNvPr id="6" name="Rectángulo 5"/>
          <p:cNvSpPr/>
          <p:nvPr/>
        </p:nvSpPr>
        <p:spPr>
          <a:xfrm>
            <a:off x="1619672" y="0"/>
            <a:ext cx="6768752" cy="75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" sz="2000" b="1" dirty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EMBOLISMO PULMONAR EN PACIENTES CON SINDROME DE APNEA OBSTRUCTIVA DEL SUEÑO</a:t>
            </a:r>
            <a:endParaRPr lang="es-ES" sz="2000" dirty="0">
              <a:solidFill>
                <a:schemeClr val="tx2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0" y="771550"/>
            <a:ext cx="9036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es-ES" sz="900" b="1" dirty="0">
                <a:latin typeface="Arial" panose="020B0604020202020204" pitchFamily="34" charset="0"/>
                <a:cs typeface="Arial" panose="020B0604020202020204" pitchFamily="34" charset="0"/>
              </a:rPr>
              <a:t>S. Hernández Gómez</a:t>
            </a:r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, </a:t>
            </a:r>
            <a:r>
              <a:rPr lang="es-E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J. </a:t>
            </a:r>
            <a:r>
              <a:rPr lang="es-ES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Hernandez</a:t>
            </a:r>
            <a:r>
              <a:rPr lang="es-E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Borge</a:t>
            </a:r>
            <a:r>
              <a:rPr lang="es-E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, N</a:t>
            </a:r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s-ES" sz="900" dirty="0" err="1">
                <a:latin typeface="Arial" panose="020B0604020202020204" pitchFamily="34" charset="0"/>
                <a:cs typeface="Arial" panose="020B0604020202020204" pitchFamily="34" charset="0"/>
              </a:rPr>
              <a:t>Matallana</a:t>
            </a:r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 Encinas, </a:t>
            </a:r>
            <a:r>
              <a:rPr lang="es-E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J</a:t>
            </a:r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s-ES" sz="900" dirty="0" err="1">
                <a:latin typeface="Arial" panose="020B0604020202020204" pitchFamily="34" charset="0"/>
                <a:cs typeface="Arial" panose="020B0604020202020204" pitchFamily="34" charset="0"/>
              </a:rPr>
              <a:t>Lopez</a:t>
            </a:r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900" dirty="0" err="1">
                <a:latin typeface="Arial" panose="020B0604020202020204" pitchFamily="34" charset="0"/>
                <a:cs typeface="Arial" panose="020B0604020202020204" pitchFamily="34" charset="0"/>
              </a:rPr>
              <a:t>Rodriguez</a:t>
            </a:r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, , </a:t>
            </a:r>
            <a:r>
              <a:rPr lang="es-E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. M. Sierra Murillo, </a:t>
            </a:r>
            <a:r>
              <a:rPr lang="es-E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. C. García </a:t>
            </a:r>
            <a:r>
              <a:rPr lang="es-ES" sz="900" dirty="0" err="1">
                <a:latin typeface="Arial" panose="020B0604020202020204" pitchFamily="34" charset="0"/>
                <a:cs typeface="Arial" panose="020B0604020202020204" pitchFamily="34" charset="0"/>
              </a:rPr>
              <a:t>García</a:t>
            </a:r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L</a:t>
            </a:r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. Cañón Barroso, </a:t>
            </a:r>
            <a:r>
              <a:rPr lang="es-E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A</a:t>
            </a:r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. Castañar </a:t>
            </a:r>
            <a:r>
              <a:rPr lang="es-ES" sz="900" dirty="0" err="1">
                <a:latin typeface="Arial" panose="020B0604020202020204" pitchFamily="34" charset="0"/>
                <a:cs typeface="Arial" panose="020B0604020202020204" pitchFamily="34" charset="0"/>
              </a:rPr>
              <a:t>Jover</a:t>
            </a:r>
            <a:r>
              <a:rPr lang="es-E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, J.A. </a:t>
            </a:r>
            <a:r>
              <a:rPr lang="es-ES" sz="900" dirty="0" err="1">
                <a:latin typeface="Arial" panose="020B0604020202020204" pitchFamily="34" charset="0"/>
                <a:cs typeface="Arial" panose="020B0604020202020204" pitchFamily="34" charset="0"/>
              </a:rPr>
              <a:t>Gutierrez</a:t>
            </a:r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Lara,  M</a:t>
            </a:r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. T. Gómez </a:t>
            </a:r>
            <a:r>
              <a:rPr lang="es-ES" sz="900" dirty="0" err="1">
                <a:latin typeface="Arial" panose="020B0604020202020204" pitchFamily="34" charset="0"/>
                <a:cs typeface="Arial" panose="020B0604020202020204" pitchFamily="34" charset="0"/>
              </a:rPr>
              <a:t>Vizcaino</a:t>
            </a:r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. L. Márquez </a:t>
            </a:r>
            <a:r>
              <a:rPr lang="es-E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Pérez. </a:t>
            </a:r>
            <a:r>
              <a:rPr lang="es-ES" sz="900" i="1" dirty="0">
                <a:latin typeface="Arial" panose="020B0604020202020204" pitchFamily="34" charset="0"/>
                <a:cs typeface="Arial" panose="020B0604020202020204" pitchFamily="34" charset="0"/>
              </a:rPr>
              <a:t>Servicio de Neumología. Hospital Universitario de </a:t>
            </a:r>
            <a:r>
              <a:rPr lang="es-ES" sz="900" i="1" dirty="0" smtClean="0">
                <a:latin typeface="Arial" panose="020B0604020202020204" pitchFamily="34" charset="0"/>
                <a:cs typeface="Arial" panose="020B0604020202020204" pitchFamily="34" charset="0"/>
              </a:rPr>
              <a:t>Badajoz</a:t>
            </a:r>
            <a:r>
              <a:rPr lang="es-E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ES" dirty="0"/>
          </a:p>
        </p:txBody>
      </p:sp>
      <p:sp>
        <p:nvSpPr>
          <p:cNvPr id="8" name="CuadroTexto 4"/>
          <p:cNvSpPr txBox="1">
            <a:spLocks noChangeArrowheads="1"/>
          </p:cNvSpPr>
          <p:nvPr/>
        </p:nvSpPr>
        <p:spPr bwMode="auto">
          <a:xfrm>
            <a:off x="755576" y="1203598"/>
            <a:ext cx="273526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" sz="1400" b="1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INTRODUCCIÓN</a:t>
            </a:r>
          </a:p>
        </p:txBody>
      </p:sp>
      <p:sp>
        <p:nvSpPr>
          <p:cNvPr id="9" name="Rectángulo redondeado 8"/>
          <p:cNvSpPr/>
          <p:nvPr/>
        </p:nvSpPr>
        <p:spPr>
          <a:xfrm>
            <a:off x="107504" y="1563638"/>
            <a:ext cx="4752528" cy="79208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179512" y="1635646"/>
            <a:ext cx="46085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 Síndrome de apnea obstructiva (SAO) podría influenciar la severidad del Embolismo pulmonar agudo (EP) y su evolución, según algunos estudios. Nuestro objetivo ha sido valorar la presentación, severidad y evolución inicial de una amplia serie de EP en función del diagnóstico previo de SAO</a:t>
            </a:r>
            <a:endParaRPr lang="es-E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uadroTexto 11"/>
          <p:cNvSpPr txBox="1">
            <a:spLocks noChangeArrowheads="1"/>
          </p:cNvSpPr>
          <p:nvPr/>
        </p:nvSpPr>
        <p:spPr bwMode="auto">
          <a:xfrm>
            <a:off x="5796136" y="1131590"/>
            <a:ext cx="302418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sz="1400" b="1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MATERIAL Y MÉTODOS</a:t>
            </a:r>
          </a:p>
        </p:txBody>
      </p:sp>
      <p:sp>
        <p:nvSpPr>
          <p:cNvPr id="12" name="Rectángulo redondeado 11"/>
          <p:cNvSpPr/>
          <p:nvPr/>
        </p:nvSpPr>
        <p:spPr>
          <a:xfrm>
            <a:off x="5004048" y="1419622"/>
            <a:ext cx="4032448" cy="122413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13" name="Rectángulo 12"/>
          <p:cNvSpPr/>
          <p:nvPr/>
        </p:nvSpPr>
        <p:spPr>
          <a:xfrm>
            <a:off x="5004048" y="1491630"/>
            <a:ext cx="396044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Partiendo de una cohorte histórica de pacientes con EP de nuestro servicio (2007-2018) se han creado cuatro grupos: Pacientes con y sin diagnóstico previo de SAO, pacientes con sobrepeso (IMC 25-29,9) o con obesidad  (IMC &gt; 30) sin diagnóstico previo de SAO. Se ha analizado la presentación, severidad hemodinámica y supervivencia de los diferentes grupos</a:t>
            </a:r>
            <a:endParaRPr lang="es-E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CuadroTexto 1"/>
          <p:cNvSpPr txBox="1">
            <a:spLocks noChangeArrowheads="1"/>
          </p:cNvSpPr>
          <p:nvPr/>
        </p:nvSpPr>
        <p:spPr bwMode="auto">
          <a:xfrm>
            <a:off x="971600" y="2499742"/>
            <a:ext cx="295275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sz="1400" b="1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179512" y="2859782"/>
            <a:ext cx="28083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 typeface="Wingdings" panose="05000000000000000000" pitchFamily="2" charset="2"/>
              <a:buChar char="v"/>
              <a:defRPr/>
            </a:pPr>
            <a:r>
              <a:rPr lang="es-ES" sz="1000" b="1" dirty="0">
                <a:latin typeface="Arial" panose="020B0604020202020204" pitchFamily="34" charset="0"/>
                <a:cs typeface="Arial" panose="020B0604020202020204" pitchFamily="34" charset="0"/>
              </a:rPr>
              <a:t>489 pacientes </a:t>
            </a: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(55% hombres, edad media 64±16,4 años</a:t>
            </a:r>
            <a:r>
              <a:rPr lang="es-E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just">
              <a:defRPr/>
            </a:pPr>
            <a:endParaRPr lang="es-ES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6" name="Tabla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2681092"/>
              </p:ext>
            </p:extLst>
          </p:nvPr>
        </p:nvGraphicFramePr>
        <p:xfrm>
          <a:off x="467544" y="3507854"/>
          <a:ext cx="2160240" cy="1176792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539652"/>
                <a:gridCol w="620588"/>
              </a:tblGrid>
              <a:tr h="219175">
                <a:tc>
                  <a:txBody>
                    <a:bodyPr/>
                    <a:lstStyle/>
                    <a:p>
                      <a:r>
                        <a:rPr lang="es-ES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 </a:t>
                      </a:r>
                      <a:r>
                        <a:rPr lang="es-ES" sz="10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dco</a:t>
                      </a:r>
                      <a:r>
                        <a:rPr lang="es-ES" sz="10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previo SAO</a:t>
                      </a:r>
                      <a:endParaRPr lang="es-E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9,8%</a:t>
                      </a:r>
                      <a:endParaRPr lang="es-ES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10984">
                <a:tc>
                  <a:txBody>
                    <a:bodyPr/>
                    <a:lstStyle/>
                    <a:p>
                      <a:r>
                        <a:rPr lang="es-ES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Sin</a:t>
                      </a:r>
                      <a:r>
                        <a:rPr lang="es-ES" sz="10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000" b="1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dco</a:t>
                      </a:r>
                      <a:r>
                        <a:rPr lang="es-ES" sz="10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previo SAO</a:t>
                      </a:r>
                      <a:endParaRPr lang="es-E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62%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10984">
                <a:tc>
                  <a:txBody>
                    <a:bodyPr/>
                    <a:lstStyle/>
                    <a:p>
                      <a:r>
                        <a:rPr lang="es-ES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Sobrepeso</a:t>
                      </a:r>
                      <a:endParaRPr lang="es-E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12,7%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10984">
                <a:tc>
                  <a:txBody>
                    <a:bodyPr/>
                    <a:lstStyle/>
                    <a:p>
                      <a:r>
                        <a:rPr lang="es-ES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Obesidad</a:t>
                      </a:r>
                      <a:endParaRPr lang="es-E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15,5%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7" name="Tabla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6086925"/>
              </p:ext>
            </p:extLst>
          </p:nvPr>
        </p:nvGraphicFramePr>
        <p:xfrm>
          <a:off x="3131840" y="2931790"/>
          <a:ext cx="5904657" cy="20891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8264"/>
                <a:gridCol w="1111465"/>
                <a:gridCol w="1111465"/>
                <a:gridCol w="1041998"/>
                <a:gridCol w="1111465"/>
              </a:tblGrid>
              <a:tr h="253113">
                <a:tc>
                  <a:txBody>
                    <a:bodyPr/>
                    <a:lstStyle/>
                    <a:p>
                      <a:r>
                        <a:rPr lang="es-E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Características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</a:t>
                      </a:r>
                      <a:r>
                        <a:rPr lang="es-E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SAO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Sin</a:t>
                      </a:r>
                      <a:r>
                        <a:rPr lang="es-E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SAO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Obesidad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Sobrepeso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11999">
                <a:tc>
                  <a:txBody>
                    <a:bodyPr/>
                    <a:lstStyle/>
                    <a:p>
                      <a:r>
                        <a:rPr lang="es-ES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Sexo (Hombre/</a:t>
                      </a:r>
                      <a:r>
                        <a:rPr lang="es-ES" sz="10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Mujer)</a:t>
                      </a:r>
                      <a:endParaRPr lang="es-E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72, 9% / 27,1%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62,</a:t>
                      </a:r>
                      <a:r>
                        <a:rPr lang="es-E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4 % / 37,6%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30,3%/ 69,7%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35,5%/ 64,5%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230570">
                <a:tc>
                  <a:txBody>
                    <a:bodyPr/>
                    <a:lstStyle/>
                    <a:p>
                      <a:r>
                        <a:rPr lang="es-ES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EPOC</a:t>
                      </a:r>
                      <a:endParaRPr lang="es-E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27,1%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15,5% 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9,2%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21%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234963">
                <a:tc>
                  <a:txBody>
                    <a:bodyPr/>
                    <a:lstStyle/>
                    <a:p>
                      <a:r>
                        <a:rPr lang="es-ES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DLP</a:t>
                      </a:r>
                      <a:endParaRPr lang="es-E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54,2%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21,5%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31,6%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38,7%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229992">
                <a:tc>
                  <a:txBody>
                    <a:bodyPr/>
                    <a:lstStyle/>
                    <a:p>
                      <a:r>
                        <a:rPr lang="es-ES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HTA</a:t>
                      </a:r>
                      <a:endParaRPr lang="es-E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52,2%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43,2 %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69,7%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54,8%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4989">
                <a:tc>
                  <a:txBody>
                    <a:bodyPr/>
                    <a:lstStyle/>
                    <a:p>
                      <a:r>
                        <a:rPr lang="es-ES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Neo previa</a:t>
                      </a:r>
                      <a:endParaRPr lang="es-E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4,2%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29%</a:t>
                      </a:r>
                    </a:p>
                    <a:p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13,2%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22,6%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4989">
                <a:tc>
                  <a:txBody>
                    <a:bodyPr/>
                    <a:lstStyle/>
                    <a:p>
                      <a:r>
                        <a:rPr lang="es-ES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I.</a:t>
                      </a:r>
                      <a:r>
                        <a:rPr lang="es-ES" sz="10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000" b="1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Charlson</a:t>
                      </a:r>
                      <a:r>
                        <a:rPr lang="es-ES" sz="10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≥ 3</a:t>
                      </a:r>
                      <a:endParaRPr lang="es-E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4,2%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17,8 %</a:t>
                      </a:r>
                    </a:p>
                    <a:p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3,9%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24,2%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>
          <a:blip r:embed="rId2"/>
          <a:stretch>
            <a:fillRect/>
          </a:stretch>
        </p:blipFill>
        <p:spPr>
          <a:xfrm>
            <a:off x="5301605" y="844699"/>
            <a:ext cx="3851920" cy="3312368"/>
          </a:xfrm>
          <a:prstGeom prst="rect">
            <a:avLst/>
          </a:prstGeom>
        </p:spPr>
      </p:pic>
      <p:sp>
        <p:nvSpPr>
          <p:cNvPr id="4" name="CuadroTexto 18"/>
          <p:cNvSpPr txBox="1">
            <a:spLocks noChangeArrowheads="1"/>
          </p:cNvSpPr>
          <p:nvPr/>
        </p:nvSpPr>
        <p:spPr bwMode="auto">
          <a:xfrm>
            <a:off x="3131840" y="4011910"/>
            <a:ext cx="223224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sz="1400" b="1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</a:p>
        </p:txBody>
      </p:sp>
      <p:sp>
        <p:nvSpPr>
          <p:cNvPr id="5" name="Rectángulo redondeado 4"/>
          <p:cNvSpPr/>
          <p:nvPr/>
        </p:nvSpPr>
        <p:spPr>
          <a:xfrm>
            <a:off x="179512" y="4371950"/>
            <a:ext cx="8208912" cy="43212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 dirty="0"/>
          </a:p>
        </p:txBody>
      </p:sp>
      <p:sp>
        <p:nvSpPr>
          <p:cNvPr id="7" name="Rectángulo 6"/>
          <p:cNvSpPr/>
          <p:nvPr/>
        </p:nvSpPr>
        <p:spPr>
          <a:xfrm>
            <a:off x="251520" y="4299942"/>
            <a:ext cx="9001000" cy="5254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Encontramos una prevalencia de diagnóstico previo de SAO en un 9,8% de los pacientes con EP</a:t>
            </a:r>
            <a:r>
              <a:rPr lang="es-ES" sz="1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Aunque </a:t>
            </a:r>
            <a:r>
              <a:rPr lang="es-ES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afectación clínica y </a:t>
            </a:r>
            <a:r>
              <a:rPr lang="es-ES" sz="1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angiográfica</a:t>
            </a:r>
            <a:r>
              <a:rPr lang="es-ES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parece superior entre estos pacientes su pronóstico a medio y largo plazo fue mejor</a:t>
            </a:r>
            <a:endParaRPr lang="es-E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Tab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4369172"/>
              </p:ext>
            </p:extLst>
          </p:nvPr>
        </p:nvGraphicFramePr>
        <p:xfrm>
          <a:off x="107504" y="123478"/>
          <a:ext cx="5040560" cy="1825115"/>
        </p:xfrm>
        <a:graphic>
          <a:graphicData uri="http://schemas.openxmlformats.org/drawingml/2006/table">
            <a:tbl>
              <a:tblPr firstRow="1" bandRow="1">
                <a:tableStyleId>{74C1A8A3-306A-4EB7-A6B1-4F7E0EB9C5D6}</a:tableStyleId>
              </a:tblPr>
              <a:tblGrid>
                <a:gridCol w="1219491"/>
                <a:gridCol w="650395"/>
                <a:gridCol w="812992"/>
                <a:gridCol w="894293"/>
                <a:gridCol w="975592"/>
                <a:gridCol w="487797"/>
              </a:tblGrid>
              <a:tr h="461209">
                <a:tc>
                  <a:txBody>
                    <a:bodyPr/>
                    <a:lstStyle/>
                    <a:p>
                      <a:r>
                        <a:rPr lang="es-E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PRESENTACIÓN</a:t>
                      </a:r>
                      <a:r>
                        <a:rPr lang="es-E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CLÍNICA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</a:t>
                      </a:r>
                      <a:r>
                        <a:rPr lang="es-E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SAO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Sin</a:t>
                      </a:r>
                      <a:r>
                        <a:rPr lang="es-E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SAO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Obesidad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Sobrepeso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299317">
                <a:tc>
                  <a:txBody>
                    <a:bodyPr/>
                    <a:lstStyle/>
                    <a:p>
                      <a:r>
                        <a:rPr lang="es-ES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Sincope</a:t>
                      </a:r>
                      <a:endParaRPr lang="es-E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27,1%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10,9%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19,7%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19,4%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0.008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272499">
                <a:tc>
                  <a:txBody>
                    <a:bodyPr/>
                    <a:lstStyle/>
                    <a:p>
                      <a:r>
                        <a:rPr lang="es-ES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Disnea</a:t>
                      </a:r>
                      <a:endParaRPr lang="es-E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75,%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70,6%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84,2%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72,6%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0,11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25014">
                <a:tc>
                  <a:txBody>
                    <a:bodyPr/>
                    <a:lstStyle/>
                    <a:p>
                      <a:r>
                        <a:rPr lang="es-ES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 ≥ 30</a:t>
                      </a:r>
                      <a:endParaRPr lang="es-E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25%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13,5%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23,7%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19,4%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0,06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153">
                <a:tc>
                  <a:txBody>
                    <a:bodyPr/>
                    <a:lstStyle/>
                    <a:p>
                      <a:r>
                        <a:rPr lang="es-ES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SatO2 &lt; 90%</a:t>
                      </a:r>
                      <a:endParaRPr lang="es-E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22,9%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12,9%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13,3%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17,7%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Ns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Tab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4196684"/>
              </p:ext>
            </p:extLst>
          </p:nvPr>
        </p:nvGraphicFramePr>
        <p:xfrm>
          <a:off x="107504" y="2139702"/>
          <a:ext cx="5101084" cy="1432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6163"/>
                <a:gridCol w="935391"/>
                <a:gridCol w="719290"/>
                <a:gridCol w="792088"/>
                <a:gridCol w="864096"/>
                <a:gridCol w="504056"/>
              </a:tblGrid>
              <a:tr h="360040">
                <a:tc>
                  <a:txBody>
                    <a:bodyPr/>
                    <a:lstStyle/>
                    <a:p>
                      <a:r>
                        <a:rPr lang="es-E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PRUEBAS</a:t>
                      </a:r>
                      <a:r>
                        <a:rPr lang="es-E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 IMAGEN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</a:t>
                      </a:r>
                      <a:r>
                        <a:rPr lang="es-E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SAO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Sin</a:t>
                      </a:r>
                      <a:r>
                        <a:rPr lang="es-E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SAO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Obesidad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Sobrepeso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11999">
                <a:tc>
                  <a:txBody>
                    <a:bodyPr/>
                    <a:lstStyle/>
                    <a:p>
                      <a:r>
                        <a:rPr lang="es-ES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Tronco-</a:t>
                      </a:r>
                      <a:r>
                        <a:rPr lang="es-ES" sz="10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ramas principales TC</a:t>
                      </a:r>
                      <a:endParaRPr lang="es-E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60,4%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42,2%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52%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45,9%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0,07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230570">
                <a:tc>
                  <a:txBody>
                    <a:bodyPr/>
                    <a:lstStyle/>
                    <a:p>
                      <a:r>
                        <a:rPr lang="es-ES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ETT</a:t>
                      </a:r>
                      <a:r>
                        <a:rPr lang="es-ES" sz="10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patológico</a:t>
                      </a:r>
                      <a:endParaRPr lang="es-E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55,6%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44,4%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50,7%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53,6%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Ns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234963">
                <a:tc>
                  <a:txBody>
                    <a:bodyPr/>
                    <a:lstStyle/>
                    <a:p>
                      <a:r>
                        <a:rPr lang="es-ES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TVP en eco-</a:t>
                      </a:r>
                      <a:r>
                        <a:rPr lang="es-ES" sz="10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doppler</a:t>
                      </a:r>
                      <a:endParaRPr lang="es-E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58,3%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51%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51,3%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50,8%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Ns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4" name="Rectángulo 13"/>
          <p:cNvSpPr/>
          <p:nvPr/>
        </p:nvSpPr>
        <p:spPr>
          <a:xfrm>
            <a:off x="5580112" y="195486"/>
            <a:ext cx="2880320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EL TRATAMIENTO FIBRINOLÍTICO FUE MÁS HABITUAL EN LOS PACIENTES CON SAO (25% VS 10,9%; P=0,052)</a:t>
            </a:r>
            <a:endParaRPr lang="es-E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420</Words>
  <Application>Microsoft Office PowerPoint</Application>
  <PresentationFormat>Presentación en pantalla (16:9)</PresentationFormat>
  <Paragraphs>110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Wingdings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Santi</cp:lastModifiedBy>
  <cp:revision>14</cp:revision>
  <dcterms:created xsi:type="dcterms:W3CDTF">2022-01-11T08:55:46Z</dcterms:created>
  <dcterms:modified xsi:type="dcterms:W3CDTF">2022-03-07T20:33:13Z</dcterms:modified>
</cp:coreProperties>
</file>