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D7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23" autoAdjust="0"/>
  </p:normalViewPr>
  <p:slideViewPr>
    <p:cSldViewPr>
      <p:cViewPr>
        <p:scale>
          <a:sx n="80" d="100"/>
          <a:sy n="80" d="100"/>
        </p:scale>
        <p:origin x="312" y="-5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OMALIZUMAB</c:v>
                </c:pt>
                <c:pt idx="1">
                  <c:v>MEPOLIZUMAB</c:v>
                </c:pt>
                <c:pt idx="2">
                  <c:v>BENRALIZUMAB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66</c:v>
                </c:pt>
                <c:pt idx="1">
                  <c:v>20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8C-4472-A4F3-F85813C5ABC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RETIRADA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OMALIZUMAB</c:v>
                </c:pt>
                <c:pt idx="1">
                  <c:v>MEPOLIZUMAB</c:v>
                </c:pt>
                <c:pt idx="2">
                  <c:v>BENRALIZUMAB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45</c:v>
                </c:pt>
                <c:pt idx="1">
                  <c:v>4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8C-4472-A4F3-F85813C5A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1604655087"/>
        <c:axId val="1604668399"/>
      </c:barChart>
      <c:catAx>
        <c:axId val="1604655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04668399"/>
        <c:crosses val="autoZero"/>
        <c:auto val="1"/>
        <c:lblAlgn val="ctr"/>
        <c:lblOffset val="100"/>
        <c:noMultiLvlLbl val="0"/>
      </c:catAx>
      <c:valAx>
        <c:axId val="1604668399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04655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565966565888966"/>
          <c:y val="6.8876004315415351E-2"/>
          <c:w val="0.47558404103537483"/>
          <c:h val="0.1531741180088583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12243084101767"/>
          <c:y val="5.8999708717973498E-2"/>
          <c:w val="0.54194007378809761"/>
          <c:h val="0.87020064082045834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Causas de retirada del biológico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331-414D-BE12-98B735744A3B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E331-414D-BE12-98B735744A3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E331-414D-BE12-98B735744A3B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331-414D-BE12-98B735744A3B}"/>
              </c:ext>
            </c:extLst>
          </c:dPt>
          <c:dLbls>
            <c:dLbl>
              <c:idx val="0"/>
              <c:layout>
                <c:manualLayout>
                  <c:x val="-0.22419270364201346"/>
                  <c:y val="5.073987327413492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988895771498227"/>
                      <c:h val="0.4529586942698564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331-414D-BE12-98B735744A3B}"/>
                </c:ext>
              </c:extLst>
            </c:dLbl>
            <c:dLbl>
              <c:idx val="1"/>
              <c:layout>
                <c:manualLayout>
                  <c:x val="0.22804739302707114"/>
                  <c:y val="-0.1516455297126248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978233721210648"/>
                      <c:h val="0.335021520390849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331-414D-BE12-98B735744A3B}"/>
                </c:ext>
              </c:extLst>
            </c:dLbl>
            <c:dLbl>
              <c:idx val="2"/>
              <c:layout>
                <c:manualLayout>
                  <c:x val="0.26964120625703047"/>
                  <c:y val="0.1631177459880261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95297946873748"/>
                      <c:h val="0.402655512915962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E331-414D-BE12-98B735744A3B}"/>
                </c:ext>
              </c:extLst>
            </c:dLbl>
            <c:dLbl>
              <c:idx val="3"/>
              <c:layout>
                <c:manualLayout>
                  <c:x val="7.6248607556077402E-2"/>
                  <c:y val="5.789043719251829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331-414D-BE12-98B735744A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Falta de eficacia</c:v>
                </c:pt>
                <c:pt idx="1">
                  <c:v>Reevaluación a los 5 años</c:v>
                </c:pt>
                <c:pt idx="2">
                  <c:v>Efec. Secund.</c:v>
                </c:pt>
                <c:pt idx="3">
                  <c:v>Otras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47</c:v>
                </c:pt>
                <c:pt idx="1">
                  <c:v>32.200000000000003</c:v>
                </c:pt>
                <c:pt idx="2">
                  <c:v>11.9</c:v>
                </c:pt>
                <c:pt idx="3">
                  <c:v>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31-414D-BE12-98B735744A3B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>
      <a:softEdge rad="0"/>
    </a:effectLst>
  </c:spPr>
  <c:txPr>
    <a:bodyPr/>
    <a:lstStyle/>
    <a:p>
      <a:pPr>
        <a:defRPr sz="1100"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EFECTOS SECUNDARIOS</a:t>
            </a:r>
          </a:p>
        </c:rich>
      </c:tx>
      <c:layout>
        <c:manualLayout>
          <c:xMode val="edge"/>
          <c:yMode val="edge"/>
          <c:x val="0.2871084124555961"/>
          <c:y val="9.98350731962125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26790636747863722"/>
          <c:y val="0.31224926220445093"/>
          <c:w val="0.32964499670976727"/>
          <c:h val="0.5951451329357766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RETIRADA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3"/>
                <c:pt idx="0">
                  <c:v>BENRALIZUMAB</c:v>
                </c:pt>
                <c:pt idx="1">
                  <c:v>MEPOLIZUMAB</c:v>
                </c:pt>
                <c:pt idx="2">
                  <c:v>OMALIZUMAB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3A-465B-A3EC-211821B13132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EFECTOS SECUNDARIOS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3"/>
                <c:pt idx="0">
                  <c:v>BENRALIZUMAB</c:v>
                </c:pt>
                <c:pt idx="1">
                  <c:v>MEPOLIZUMAB</c:v>
                </c:pt>
                <c:pt idx="2">
                  <c:v>OMALIZUMAB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3"/>
                <c:pt idx="0">
                  <c:v>17</c:v>
                </c:pt>
                <c:pt idx="1">
                  <c:v>16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3A-465B-A3EC-211821B13132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EN TRATAMIENTO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3"/>
                <c:pt idx="0">
                  <c:v>BENRALIZUMAB</c:v>
                </c:pt>
                <c:pt idx="1">
                  <c:v>MEPOLIZUMAB</c:v>
                </c:pt>
                <c:pt idx="2">
                  <c:v>OMALIZUMAB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3"/>
                <c:pt idx="0">
                  <c:v>24</c:v>
                </c:pt>
                <c:pt idx="1">
                  <c:v>16</c:v>
                </c:pt>
                <c:pt idx="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3A-465B-A3EC-211821B1313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04657999"/>
        <c:axId val="1604647183"/>
      </c:barChart>
      <c:catAx>
        <c:axId val="16046579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04647183"/>
        <c:crosses val="autoZero"/>
        <c:auto val="1"/>
        <c:lblAlgn val="ctr"/>
        <c:lblOffset val="100"/>
        <c:noMultiLvlLbl val="0"/>
      </c:catAx>
      <c:valAx>
        <c:axId val="1604647183"/>
        <c:scaling>
          <c:orientation val="minMax"/>
          <c:max val="25"/>
          <c:min val="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04657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277885553077195"/>
          <c:y val="0.29219023856052306"/>
          <c:w val="0.35611717118132685"/>
          <c:h val="0.685775328328962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u="sng" dirty="0"/>
              <a:t>FALTA</a:t>
            </a:r>
            <a:r>
              <a:rPr lang="es-ES" sz="1400" u="sng" baseline="0" dirty="0"/>
              <a:t> DE EFICACIA</a:t>
            </a:r>
            <a:endParaRPr lang="es-ES" sz="1400" u="sng" dirty="0"/>
          </a:p>
        </c:rich>
      </c:tx>
      <c:layout>
        <c:manualLayout>
          <c:xMode val="edge"/>
          <c:yMode val="edge"/>
          <c:x val="0.26148244372866131"/>
          <c:y val="7.8933902007324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4629823688772775"/>
          <c:y val="0.22684726393549381"/>
          <c:w val="0.79237191962410114"/>
          <c:h val="0.346088559280189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O</c:v>
                </c:pt>
                <c:pt idx="1">
                  <c:v>M</c:v>
                </c:pt>
                <c:pt idx="2">
                  <c:v>B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66</c:v>
                </c:pt>
                <c:pt idx="1">
                  <c:v>20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A4-4D40-B8D6-6E1703C6C4B4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RETIRADA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O</c:v>
                </c:pt>
                <c:pt idx="1">
                  <c:v>M</c:v>
                </c:pt>
                <c:pt idx="2">
                  <c:v>B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21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A4-4D40-B8D6-6E1703C6C4B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16508495"/>
        <c:axId val="2016493103"/>
      </c:barChart>
      <c:catAx>
        <c:axId val="2016508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16493103"/>
        <c:crosses val="autoZero"/>
        <c:auto val="1"/>
        <c:lblAlgn val="ctr"/>
        <c:lblOffset val="100"/>
        <c:noMultiLvlLbl val="0"/>
      </c:catAx>
      <c:valAx>
        <c:axId val="201649310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16508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570338130699732"/>
          <c:y val="0.22178216591036065"/>
          <c:w val="0.62650915535591289"/>
          <c:h val="8.19672980227851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6EB54D9-7763-4752-AA61-57A42E8FFD93}"/>
              </a:ext>
            </a:extLst>
          </p:cNvPr>
          <p:cNvSpPr txBox="1"/>
          <p:nvPr/>
        </p:nvSpPr>
        <p:spPr>
          <a:xfrm>
            <a:off x="1835696" y="123478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rgbClr val="201F1E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CAUSAS DE RETIRADA DEL TRATAMIENTO BIOLÓGICO PARA EL ASMA GRAVE EN EL HOSPITAL JUAN RAMÓN JIMÉNEZ DE HUELVA (2007-2021)</a:t>
            </a:r>
            <a:endParaRPr lang="es-ES" sz="1200" dirty="0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E93F87D-9703-41DF-BA96-0287448E60CD}"/>
              </a:ext>
            </a:extLst>
          </p:cNvPr>
          <p:cNvCxnSpPr>
            <a:cxnSpLocks/>
          </p:cNvCxnSpPr>
          <p:nvPr/>
        </p:nvCxnSpPr>
        <p:spPr>
          <a:xfrm>
            <a:off x="1871700" y="585495"/>
            <a:ext cx="6264696" cy="0"/>
          </a:xfrm>
          <a:prstGeom prst="line">
            <a:avLst/>
          </a:prstGeom>
          <a:ln w="12700">
            <a:solidFill>
              <a:srgbClr val="32D7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BB140762-4AEF-495E-ADEE-9C6D3BF4485B}"/>
              </a:ext>
            </a:extLst>
          </p:cNvPr>
          <p:cNvSpPr txBox="1"/>
          <p:nvPr/>
        </p:nvSpPr>
        <p:spPr>
          <a:xfrm>
            <a:off x="3418198" y="3161914"/>
            <a:ext cx="3096344" cy="338554"/>
          </a:xfrm>
          <a:prstGeom prst="rect">
            <a:avLst/>
          </a:prstGeom>
          <a:solidFill>
            <a:srgbClr val="32D7DF">
              <a:alpha val="25098"/>
            </a:srgb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4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s-ES" sz="1600" dirty="0"/>
              <a:t>MATERIAL Y MÉTODOS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38A0F5C-E37F-4717-B2C7-9ABBD165CB97}"/>
              </a:ext>
            </a:extLst>
          </p:cNvPr>
          <p:cNvSpPr txBox="1"/>
          <p:nvPr/>
        </p:nvSpPr>
        <p:spPr>
          <a:xfrm>
            <a:off x="467544" y="1375616"/>
            <a:ext cx="612068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975" algn="just"/>
            <a:r>
              <a:rPr lang="es-ES" sz="11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Desde 2006 disponemos de los tratamientos biológicos para pacientes con asma grave de difícil control (AGDC), lo que ha supuesto un beneficio clínico evidente. Habitualmente son tratamientos bien tolerados y eficaces. Sin embargo, existen posibles causas de retirada: </a:t>
            </a:r>
            <a:r>
              <a:rPr lang="es-ES" sz="1100" dirty="0">
                <a:latin typeface="Segoe UI" panose="020B0502040204020203" pitchFamily="34" charset="0"/>
              </a:rPr>
              <a:t>ausencia de eficacia (GETE), efectos secundarios severos, reevaluación tras 5 años de tratamiento u otras causas (pérdida del paciente, fallecimiento…).</a:t>
            </a:r>
          </a:p>
          <a:p>
            <a:pPr algn="just"/>
            <a:endParaRPr lang="es-ES" sz="1100" dirty="0">
              <a:effectLst/>
              <a:latin typeface="Segoe UI" panose="020B0502040204020203" pitchFamily="34" charset="0"/>
              <a:ea typeface="Times New Roman" panose="02020603050405020304" pitchFamily="18" charset="0"/>
            </a:endParaRPr>
          </a:p>
          <a:p>
            <a:pPr indent="180975" algn="just"/>
            <a:r>
              <a:rPr lang="es-ES" sz="1100" dirty="0">
                <a:latin typeface="Segoe UI" panose="020B0502040204020203" pitchFamily="34" charset="0"/>
                <a:ea typeface="Times New Roman" panose="02020603050405020304" pitchFamily="18" charset="0"/>
              </a:rPr>
              <a:t>El objetivo de este estudio es analizar las causas de retirada del tratamiento con fármacos biológicos (Omalizumab (O), Mepolizumab (M) y Benralizumab (B)) en nuestro hospital (Hospital Juan Ramón Jiménez de Huelva).</a:t>
            </a:r>
            <a:endParaRPr lang="es-ES" sz="11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70649AE-15F1-4EEE-B97D-02FD331CF50B}"/>
              </a:ext>
            </a:extLst>
          </p:cNvPr>
          <p:cNvSpPr txBox="1"/>
          <p:nvPr/>
        </p:nvSpPr>
        <p:spPr>
          <a:xfrm>
            <a:off x="3381109" y="3670939"/>
            <a:ext cx="5165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975" algn="just"/>
            <a:r>
              <a:rPr lang="es-ES" sz="1100" dirty="0">
                <a:solidFill>
                  <a:srgbClr val="201F1E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Se han revisado los pacientes con AGDC que han recibido terapias biológicas para el asma desde 2007 hasta la actualidad en nuestro centro y se han registrado los efectos secundarios severos, así como los motivos que ocasionaron su retirada.</a:t>
            </a:r>
            <a:endParaRPr lang="es-ES" sz="1100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EDAF66DF-AFCF-4FE1-A405-40F945CA8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5211" y="1276274"/>
            <a:ext cx="1523981" cy="2132911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78E546F-CE38-4BF8-A3CE-2E581AA96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808" y="3161915"/>
            <a:ext cx="2280316" cy="1396090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E4987FC9-E041-44BC-A401-393C3C42FB5C}"/>
              </a:ext>
            </a:extLst>
          </p:cNvPr>
          <p:cNvSpPr txBox="1"/>
          <p:nvPr/>
        </p:nvSpPr>
        <p:spPr>
          <a:xfrm>
            <a:off x="323528" y="866591"/>
            <a:ext cx="6264696" cy="338554"/>
          </a:xfrm>
          <a:prstGeom prst="rect">
            <a:avLst/>
          </a:prstGeom>
          <a:solidFill>
            <a:srgbClr val="32D7DF">
              <a:alpha val="25098"/>
            </a:srgb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s-ES" dirty="0"/>
              <a:t>INTRODUCCIÓN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ACE12E0-3700-4E28-B3CB-72F71F357CF5}"/>
              </a:ext>
            </a:extLst>
          </p:cNvPr>
          <p:cNvSpPr txBox="1"/>
          <p:nvPr/>
        </p:nvSpPr>
        <p:spPr>
          <a:xfrm>
            <a:off x="1907704" y="616180"/>
            <a:ext cx="6264696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solidFill>
                  <a:srgbClr val="201F1E"/>
                </a:solidFill>
                <a:latin typeface="Segoe UI" panose="020B0502040204020203" pitchFamily="34" charset="0"/>
                <a:cs typeface="Times New Roman" panose="02020603050405020304" pitchFamily="18" charset="0"/>
              </a:rPr>
              <a:t>B. Gracia Hernández, J. Lancha Domínguez, C. Romero Sayago, M.A. Díaz Santos, C. Puchaes Manchón, A. Pereira Vega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Gráfico 32">
            <a:extLst>
              <a:ext uri="{FF2B5EF4-FFF2-40B4-BE49-F238E27FC236}">
                <a16:creationId xmlns:a16="http://schemas.microsoft.com/office/drawing/2014/main" id="{003ED6ED-2A1C-4B68-B9D3-04CE5FFDCE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0496242"/>
              </p:ext>
            </p:extLst>
          </p:nvPr>
        </p:nvGraphicFramePr>
        <p:xfrm>
          <a:off x="473897" y="1331944"/>
          <a:ext cx="3144214" cy="1599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663EED34-85B4-4D56-8B75-4F021B37F1DE}"/>
              </a:ext>
            </a:extLst>
          </p:cNvPr>
          <p:cNvSpPr txBox="1"/>
          <p:nvPr/>
        </p:nvSpPr>
        <p:spPr>
          <a:xfrm>
            <a:off x="322250" y="887850"/>
            <a:ext cx="6236670" cy="338554"/>
          </a:xfrm>
          <a:prstGeom prst="rect">
            <a:avLst/>
          </a:prstGeom>
          <a:solidFill>
            <a:srgbClr val="32D7DF">
              <a:alpha val="25098"/>
            </a:srgb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s-ES" dirty="0"/>
              <a:t>RESULTADOS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266EE88-180A-4B89-9A3E-EBF09FA4B0C0}"/>
              </a:ext>
            </a:extLst>
          </p:cNvPr>
          <p:cNvSpPr txBox="1"/>
          <p:nvPr/>
        </p:nvSpPr>
        <p:spPr>
          <a:xfrm>
            <a:off x="1835696" y="123478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rgbClr val="201F1E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CAUSAS DE RETIRADA DEL TRATAMIENTO BIOLÓGICO PARA EL ASMA GRAVE EN EL HOSPITAL JUAN RAMÓN JIMÉNEZ DE HUELVA (2007-2021)</a:t>
            </a:r>
            <a:endParaRPr lang="es-ES" sz="120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743A225C-9217-4DDB-907C-4C95012EE6E8}"/>
              </a:ext>
            </a:extLst>
          </p:cNvPr>
          <p:cNvCxnSpPr>
            <a:cxnSpLocks/>
          </p:cNvCxnSpPr>
          <p:nvPr/>
        </p:nvCxnSpPr>
        <p:spPr>
          <a:xfrm>
            <a:off x="1871700" y="585495"/>
            <a:ext cx="6264696" cy="0"/>
          </a:xfrm>
          <a:prstGeom prst="line">
            <a:avLst/>
          </a:prstGeom>
          <a:ln w="12700">
            <a:solidFill>
              <a:srgbClr val="32D7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B726D625-181E-4492-84D0-8501BFCDDC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4449717"/>
              </p:ext>
            </p:extLst>
          </p:nvPr>
        </p:nvGraphicFramePr>
        <p:xfrm>
          <a:off x="3862931" y="1240403"/>
          <a:ext cx="3114129" cy="1877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Tabla 20">
            <a:extLst>
              <a:ext uri="{FF2B5EF4-FFF2-40B4-BE49-F238E27FC236}">
                <a16:creationId xmlns:a16="http://schemas.microsoft.com/office/drawing/2014/main" id="{CD553865-7A31-4915-BA2F-BCDFC41019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786102"/>
              </p:ext>
            </p:extLst>
          </p:nvPr>
        </p:nvGraphicFramePr>
        <p:xfrm>
          <a:off x="2810942" y="1310821"/>
          <a:ext cx="1379586" cy="64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793">
                  <a:extLst>
                    <a:ext uri="{9D8B030D-6E8A-4147-A177-3AD203B41FA5}">
                      <a16:colId xmlns:a16="http://schemas.microsoft.com/office/drawing/2014/main" val="194441465"/>
                    </a:ext>
                  </a:extLst>
                </a:gridCol>
                <a:gridCol w="689793">
                  <a:extLst>
                    <a:ext uri="{9D8B030D-6E8A-4147-A177-3AD203B41FA5}">
                      <a16:colId xmlns:a16="http://schemas.microsoft.com/office/drawing/2014/main" val="3139756311"/>
                    </a:ext>
                  </a:extLst>
                </a:gridCol>
              </a:tblGrid>
              <a:tr h="171508"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chemeClr val="tx1"/>
                          </a:solidFill>
                        </a:rPr>
                        <a:t>Muestra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chemeClr val="tx1"/>
                          </a:solidFill>
                        </a:rPr>
                        <a:t>n = 114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0386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chemeClr val="tx1"/>
                          </a:solidFill>
                        </a:rPr>
                        <a:t>Tto activo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chemeClr val="tx1"/>
                          </a:solidFill>
                        </a:rPr>
                        <a:t>61 (53,5%)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39376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chemeClr val="tx1"/>
                          </a:solidFill>
                        </a:rPr>
                        <a:t>Retirada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solidFill>
                            <a:schemeClr val="tx1"/>
                          </a:solidFill>
                        </a:rPr>
                        <a:t>53 (46,5%)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612691"/>
                  </a:ext>
                </a:extLst>
              </a:tr>
            </a:tbl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id="{C95640C1-3ACD-4257-BFE8-2314A88E5CA9}"/>
              </a:ext>
            </a:extLst>
          </p:cNvPr>
          <p:cNvSpPr txBox="1"/>
          <p:nvPr/>
        </p:nvSpPr>
        <p:spPr>
          <a:xfrm>
            <a:off x="6851609" y="889481"/>
            <a:ext cx="1818494" cy="338554"/>
          </a:xfrm>
          <a:prstGeom prst="rect">
            <a:avLst/>
          </a:prstGeom>
          <a:solidFill>
            <a:srgbClr val="32D7DF">
              <a:alpha val="25098"/>
            </a:srgbClr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s-ES" dirty="0"/>
              <a:t>CONCLUSIONES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AA47707-C52B-4232-AFEF-F6292011BA84}"/>
              </a:ext>
            </a:extLst>
          </p:cNvPr>
          <p:cNvSpPr txBox="1"/>
          <p:nvPr/>
        </p:nvSpPr>
        <p:spPr>
          <a:xfrm>
            <a:off x="6795750" y="1340585"/>
            <a:ext cx="1896856" cy="318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 algn="just" fontAlgn="base"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solidFill>
                  <a:srgbClr val="201F1E"/>
                </a:solidFill>
                <a:latin typeface="Segoe UI" panose="020B0502040204020203" pitchFamily="34" charset="0"/>
              </a:rPr>
              <a:t>Los fármacos biológicos son habitualmente bien tolerados en el AGDC.</a:t>
            </a:r>
          </a:p>
          <a:p>
            <a:pPr indent="176213" algn="just" fontAlgn="base"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solidFill>
                  <a:srgbClr val="201F1E"/>
                </a:solidFill>
                <a:latin typeface="Segoe UI" panose="020B0502040204020203" pitchFamily="34" charset="0"/>
              </a:rPr>
              <a:t>Las principales causas de retirada en nuestro estudio fueron la falta de eficacia por no mejoría del  GETE y la reevaluación a los 5 años.</a:t>
            </a:r>
          </a:p>
          <a:p>
            <a:pPr indent="176213" algn="just" fontAlgn="base"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solidFill>
                  <a:srgbClr val="201F1E"/>
                </a:solidFill>
                <a:latin typeface="Segoe UI" panose="020B0502040204020203" pitchFamily="34" charset="0"/>
              </a:rPr>
              <a:t>La aparición de efectos secundarios severos que obliguen a la suspensión del tratamiento ha sido escasa en nuestra cohorte, siendo similar en los tres fármacos.</a:t>
            </a:r>
          </a:p>
        </p:txBody>
      </p:sp>
      <p:graphicFrame>
        <p:nvGraphicFramePr>
          <p:cNvPr id="30" name="Gráfico 29">
            <a:extLst>
              <a:ext uri="{FF2B5EF4-FFF2-40B4-BE49-F238E27FC236}">
                <a16:creationId xmlns:a16="http://schemas.microsoft.com/office/drawing/2014/main" id="{7CF11EB2-5D41-4B2B-8508-BB4C2E00E0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4574344"/>
              </p:ext>
            </p:extLst>
          </p:nvPr>
        </p:nvGraphicFramePr>
        <p:xfrm>
          <a:off x="167517" y="2483565"/>
          <a:ext cx="4212468" cy="1508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CuadroTexto 35">
            <a:extLst>
              <a:ext uri="{FF2B5EF4-FFF2-40B4-BE49-F238E27FC236}">
                <a16:creationId xmlns:a16="http://schemas.microsoft.com/office/drawing/2014/main" id="{120230C4-B6E7-4B26-A6C8-7ACB19156E82}"/>
              </a:ext>
            </a:extLst>
          </p:cNvPr>
          <p:cNvSpPr txBox="1"/>
          <p:nvPr/>
        </p:nvSpPr>
        <p:spPr>
          <a:xfrm>
            <a:off x="1034509" y="4061078"/>
            <a:ext cx="247848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32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ES" sz="1400" u="sng" dirty="0"/>
              <a:t>REEVALUACIÓN A LOS 5 AÑOS</a:t>
            </a:r>
          </a:p>
          <a:p>
            <a:endParaRPr lang="es-ES" sz="1050" dirty="0"/>
          </a:p>
        </p:txBody>
      </p:sp>
      <p:graphicFrame>
        <p:nvGraphicFramePr>
          <p:cNvPr id="37" name="Tabla 37">
            <a:extLst>
              <a:ext uri="{FF2B5EF4-FFF2-40B4-BE49-F238E27FC236}">
                <a16:creationId xmlns:a16="http://schemas.microsoft.com/office/drawing/2014/main" id="{03E05BBA-805F-45A1-9514-213C017F4B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718211"/>
              </p:ext>
            </p:extLst>
          </p:nvPr>
        </p:nvGraphicFramePr>
        <p:xfrm>
          <a:off x="906047" y="4367127"/>
          <a:ext cx="259468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615">
                  <a:extLst>
                    <a:ext uri="{9D8B030D-6E8A-4147-A177-3AD203B41FA5}">
                      <a16:colId xmlns:a16="http://schemas.microsoft.com/office/drawing/2014/main" val="2574158541"/>
                    </a:ext>
                  </a:extLst>
                </a:gridCol>
                <a:gridCol w="1658073">
                  <a:extLst>
                    <a:ext uri="{9D8B030D-6E8A-4147-A177-3AD203B41FA5}">
                      <a16:colId xmlns:a16="http://schemas.microsoft.com/office/drawing/2014/main" val="2415871623"/>
                    </a:ext>
                  </a:extLst>
                </a:gridCol>
              </a:tblGrid>
              <a:tr h="166222"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</a:rPr>
                        <a:t>Retirada en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</a:rPr>
                        <a:t>19 (32%)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</a:rPr>
                        <a:t>10 (52,6%) Buen control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3628977"/>
                  </a:ext>
                </a:extLst>
              </a:tr>
              <a:tr h="166222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</a:rPr>
                        <a:t>9 (47,4%) Reintroducción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436943"/>
                  </a:ext>
                </a:extLst>
              </a:tr>
            </a:tbl>
          </a:graphicData>
        </a:graphic>
      </p:graphicFrame>
      <p:sp>
        <p:nvSpPr>
          <p:cNvPr id="39" name="CuadroTexto 38">
            <a:extLst>
              <a:ext uri="{FF2B5EF4-FFF2-40B4-BE49-F238E27FC236}">
                <a16:creationId xmlns:a16="http://schemas.microsoft.com/office/drawing/2014/main" id="{B813B551-B705-43DC-802E-84BF091AED50}"/>
              </a:ext>
            </a:extLst>
          </p:cNvPr>
          <p:cNvSpPr txBox="1"/>
          <p:nvPr/>
        </p:nvSpPr>
        <p:spPr>
          <a:xfrm>
            <a:off x="1907704" y="616180"/>
            <a:ext cx="6264696" cy="233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solidFill>
                  <a:srgbClr val="201F1E"/>
                </a:solidFill>
                <a:latin typeface="Segoe UI" panose="020B0502040204020203" pitchFamily="34" charset="0"/>
                <a:cs typeface="Times New Roman" panose="02020603050405020304" pitchFamily="18" charset="0"/>
              </a:rPr>
              <a:t>B. Gracia Hernández, J. Lancha Domínguez, C. Romero Sayago, M.A. Díaz Santos, C. Puchaes Manchón, A. Pereira Vega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8240CD52-FF9C-4D25-86CE-E397CDD4BF04}"/>
              </a:ext>
            </a:extLst>
          </p:cNvPr>
          <p:cNvCxnSpPr>
            <a:cxnSpLocks/>
          </p:cNvCxnSpPr>
          <p:nvPr/>
        </p:nvCxnSpPr>
        <p:spPr>
          <a:xfrm>
            <a:off x="380646" y="2584816"/>
            <a:ext cx="3900427" cy="1617"/>
          </a:xfrm>
          <a:prstGeom prst="line">
            <a:avLst/>
          </a:prstGeom>
          <a:ln w="12700">
            <a:solidFill>
              <a:srgbClr val="32D7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C49982B3-5C0B-4E16-9B30-AE6768ECF76A}"/>
              </a:ext>
            </a:extLst>
          </p:cNvPr>
          <p:cNvCxnSpPr>
            <a:cxnSpLocks/>
          </p:cNvCxnSpPr>
          <p:nvPr/>
        </p:nvCxnSpPr>
        <p:spPr>
          <a:xfrm>
            <a:off x="380646" y="3985678"/>
            <a:ext cx="3900427" cy="0"/>
          </a:xfrm>
          <a:prstGeom prst="line">
            <a:avLst/>
          </a:prstGeom>
          <a:ln w="12700">
            <a:solidFill>
              <a:srgbClr val="32D7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4" name="Gráfico 53">
            <a:extLst>
              <a:ext uri="{FF2B5EF4-FFF2-40B4-BE49-F238E27FC236}">
                <a16:creationId xmlns:a16="http://schemas.microsoft.com/office/drawing/2014/main" id="{6E285921-91D9-42F2-9A00-E2A589B1AF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6123469"/>
              </p:ext>
            </p:extLst>
          </p:nvPr>
        </p:nvGraphicFramePr>
        <p:xfrm>
          <a:off x="4281073" y="2961447"/>
          <a:ext cx="2277847" cy="2896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4411</TotalTime>
  <Words>380</Words>
  <Application>Microsoft Office PowerPoint</Application>
  <PresentationFormat>Presentación en pantalla (16:9)</PresentationFormat>
  <Paragraphs>32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Segoe UI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Bárbara Gracia</cp:lastModifiedBy>
  <cp:revision>11</cp:revision>
  <dcterms:created xsi:type="dcterms:W3CDTF">2022-01-11T08:55:46Z</dcterms:created>
  <dcterms:modified xsi:type="dcterms:W3CDTF">2022-04-08T17:44:32Z</dcterms:modified>
</cp:coreProperties>
</file>