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8" d="100"/>
          <a:sy n="138" d="100"/>
        </p:scale>
        <p:origin x="834" y="12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21/03/2022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21/03/2022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21/03/2022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t>21/03/2022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t>21/03/2022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t>21/03/2022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t>21/03/2022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21/03/2022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21/03/2022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21/03/2022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21/03/2022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t>21/03/2022</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1D5CF0-8F2F-45F2-BAEF-19C3B9DE1561}"/>
              </a:ext>
            </a:extLst>
          </p:cNvPr>
          <p:cNvSpPr>
            <a:spLocks noGrp="1"/>
          </p:cNvSpPr>
          <p:nvPr>
            <p:ph type="title"/>
          </p:nvPr>
        </p:nvSpPr>
        <p:spPr>
          <a:xfrm>
            <a:off x="-80360" y="392187"/>
            <a:ext cx="9073008" cy="637579"/>
          </a:xfrm>
        </p:spPr>
        <p:txBody>
          <a:bodyPr>
            <a:noAutofit/>
          </a:bodyPr>
          <a:lstStyle/>
          <a:p>
            <a:r>
              <a:rPr lang="es-ES" sz="1400" b="1" i="0" dirty="0">
                <a:solidFill>
                  <a:srgbClr val="000000"/>
                </a:solidFill>
                <a:effectLst/>
                <a:latin typeface="Arial" panose="020B0604020202020204" pitchFamily="34" charset="0"/>
                <a:cs typeface="Arial" panose="020B0604020202020204" pitchFamily="34" charset="0"/>
              </a:rPr>
              <a:t>ESTUDIO DE LOS PACIENTES DERIVADOS POR CARDIOPATÍA A NUESTRA UNIDAD DE TRASTORNOS RESPIRATORIOS DEL SUEÑO</a:t>
            </a:r>
            <a:endParaRPr lang="es-ES" sz="7200" b="1" dirty="0">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BB32FB9A-BC30-4B3B-96CE-ABB943F8DF42}"/>
              </a:ext>
            </a:extLst>
          </p:cNvPr>
          <p:cNvSpPr txBox="1">
            <a:spLocks/>
          </p:cNvSpPr>
          <p:nvPr/>
        </p:nvSpPr>
        <p:spPr>
          <a:xfrm>
            <a:off x="251520" y="666927"/>
            <a:ext cx="8229600" cy="6375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eaLnBrk="1" hangingPunct="1"/>
            <a:r>
              <a:rPr lang="es-ES" altLang="es-ES" sz="800" dirty="0">
                <a:solidFill>
                  <a:srgbClr val="222222"/>
                </a:solidFill>
                <a:latin typeface="Arial" panose="020B0604020202020204" pitchFamily="34" charset="0"/>
                <a:cs typeface="Arial" panose="020B0604020202020204" pitchFamily="34" charset="0"/>
              </a:rPr>
              <a:t>B. Gómez Rodríguez, N. Reina Marfil, E. Cabrera César, E. Sánchez Álvarez, J.L. Velasco Garrido. Unidad de Neumología. Hospital Universitario Virgen de la Victoria. Málaga</a:t>
            </a:r>
            <a:r>
              <a:rPr lang="es-ES" altLang="es-ES" sz="900" dirty="0">
                <a:solidFill>
                  <a:srgbClr val="222222"/>
                </a:solidFill>
                <a:latin typeface="Arial" panose="020B0604020202020204" pitchFamily="34" charset="0"/>
                <a:cs typeface="Arial" panose="020B0604020202020204" pitchFamily="34" charset="0"/>
              </a:rPr>
              <a:t>.</a:t>
            </a:r>
            <a:endParaRPr lang="es-ES" altLang="es-ES" sz="900" dirty="0">
              <a:latin typeface="Arial" panose="020B0604020202020204" pitchFamily="34" charset="0"/>
              <a:cs typeface="Arial" panose="020B0604020202020204" pitchFamily="34" charset="0"/>
            </a:endParaRPr>
          </a:p>
        </p:txBody>
      </p:sp>
      <p:sp>
        <p:nvSpPr>
          <p:cNvPr id="5" name="Rectángulo: esquinas redondeadas 4">
            <a:extLst>
              <a:ext uri="{FF2B5EF4-FFF2-40B4-BE49-F238E27FC236}">
                <a16:creationId xmlns:a16="http://schemas.microsoft.com/office/drawing/2014/main" id="{32506131-2E13-4CF9-B38A-A50BC22EEDCF}"/>
              </a:ext>
            </a:extLst>
          </p:cNvPr>
          <p:cNvSpPr/>
          <p:nvPr/>
        </p:nvSpPr>
        <p:spPr>
          <a:xfrm>
            <a:off x="4199614" y="1244638"/>
            <a:ext cx="4692866" cy="164698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6" name="Marcador de contenido 10">
            <a:extLst>
              <a:ext uri="{FF2B5EF4-FFF2-40B4-BE49-F238E27FC236}">
                <a16:creationId xmlns:a16="http://schemas.microsoft.com/office/drawing/2014/main" id="{9B6D7D86-D0DA-4E69-8D62-557C03EF4ADA}"/>
              </a:ext>
            </a:extLst>
          </p:cNvPr>
          <p:cNvSpPr>
            <a:spLocks noGrp="1" noChangeArrowheads="1"/>
          </p:cNvSpPr>
          <p:nvPr>
            <p:ph idx="1"/>
          </p:nvPr>
        </p:nvSpPr>
        <p:spPr>
          <a:xfrm>
            <a:off x="4311112" y="1299749"/>
            <a:ext cx="4681536" cy="1646983"/>
          </a:xfrm>
        </p:spPr>
        <p:txBody>
          <a:bodyPr>
            <a:normAutofit fontScale="62500" lnSpcReduction="20000"/>
          </a:bodyPr>
          <a:lstStyle/>
          <a:p>
            <a:pPr marL="0" indent="0">
              <a:buFont typeface="Arial" panose="020B0604020202020204" pitchFamily="34" charset="0"/>
              <a:buNone/>
            </a:pPr>
            <a:r>
              <a:rPr lang="es-ES" altLang="es-ES" sz="2200" b="1" dirty="0">
                <a:solidFill>
                  <a:srgbClr val="222222"/>
                </a:solidFill>
                <a:latin typeface="Arial" panose="020B0604020202020204" pitchFamily="34" charset="0"/>
                <a:cs typeface="Arial" panose="020B0604020202020204" pitchFamily="34" charset="0"/>
              </a:rPr>
              <a:t>Introducción</a:t>
            </a:r>
            <a:br>
              <a:rPr lang="es-ES" sz="1800" dirty="0">
                <a:solidFill>
                  <a:srgbClr val="222222"/>
                </a:solidFill>
                <a:effectLst/>
                <a:latin typeface="Arial" panose="020B0604020202020204" pitchFamily="34" charset="0"/>
                <a:ea typeface="Calibri" panose="020F0502020204030204" pitchFamily="34" charset="0"/>
              </a:rPr>
            </a:br>
            <a:r>
              <a:rPr lang="es-ES" sz="1900" dirty="0">
                <a:solidFill>
                  <a:srgbClr val="222222"/>
                </a:solidFill>
                <a:latin typeface="Arial" panose="020B0604020202020204" pitchFamily="34" charset="0"/>
              </a:rPr>
              <a:t>El Síndrome de apnea hipopnea del sueño (SAHS) tiene un importante papel en la enfermedad cardíaca no solo como factor de riesgo cardiovascular si no también como factor pronóstico en la evolución de diferentes patologías desde arritmias a enfermedad coronaria. </a:t>
            </a:r>
            <a:br>
              <a:rPr lang="es-ES" sz="1900" dirty="0">
                <a:solidFill>
                  <a:srgbClr val="222222"/>
                </a:solidFill>
                <a:latin typeface="Arial" panose="020B0604020202020204" pitchFamily="34" charset="0"/>
              </a:rPr>
            </a:br>
            <a:r>
              <a:rPr lang="es-ES" sz="1900" dirty="0">
                <a:solidFill>
                  <a:srgbClr val="222222"/>
                </a:solidFill>
                <a:latin typeface="Arial" panose="020B0604020202020204" pitchFamily="34" charset="0"/>
              </a:rPr>
              <a:t>Por este motivo realizamos este trabajo con el objetivo de evaluar la prevalencia y las características del SAHS en los pacientes diagnosticados de cardiopatía derivados a nuestra unidad de trastornos respiratorios del sueño.</a:t>
            </a:r>
            <a:endParaRPr lang="es-ES" altLang="es-ES" sz="1900" dirty="0">
              <a:solidFill>
                <a:srgbClr val="222222"/>
              </a:solidFill>
              <a:latin typeface="Arial" panose="020B0604020202020204" pitchFamily="34" charset="0"/>
            </a:endParaRPr>
          </a:p>
          <a:p>
            <a:pPr marL="0" indent="0">
              <a:buFont typeface="Arial" panose="020B0604020202020204" pitchFamily="34" charset="0"/>
              <a:buNone/>
            </a:pPr>
            <a:endParaRPr lang="es-ES" altLang="es-ES" sz="1100" dirty="0"/>
          </a:p>
        </p:txBody>
      </p:sp>
      <p:sp>
        <p:nvSpPr>
          <p:cNvPr id="7" name="Rectángulo: esquinas redondeadas 6">
            <a:extLst>
              <a:ext uri="{FF2B5EF4-FFF2-40B4-BE49-F238E27FC236}">
                <a16:creationId xmlns:a16="http://schemas.microsoft.com/office/drawing/2014/main" id="{F787BAF4-8087-415B-B2AD-ECDD9969E76A}"/>
              </a:ext>
            </a:extLst>
          </p:cNvPr>
          <p:cNvSpPr/>
          <p:nvPr/>
        </p:nvSpPr>
        <p:spPr>
          <a:xfrm>
            <a:off x="4210944" y="2953296"/>
            <a:ext cx="4681537" cy="1662112"/>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8" name="CuadroTexto 7">
            <a:extLst>
              <a:ext uri="{FF2B5EF4-FFF2-40B4-BE49-F238E27FC236}">
                <a16:creationId xmlns:a16="http://schemas.microsoft.com/office/drawing/2014/main" id="{849614FF-163A-48D9-82F1-90300038F8A6}"/>
              </a:ext>
            </a:extLst>
          </p:cNvPr>
          <p:cNvSpPr txBox="1"/>
          <p:nvPr/>
        </p:nvSpPr>
        <p:spPr>
          <a:xfrm>
            <a:off x="4283968" y="2953296"/>
            <a:ext cx="4681537" cy="1600438"/>
          </a:xfrm>
          <a:prstGeom prst="rect">
            <a:avLst/>
          </a:prstGeom>
          <a:noFill/>
        </p:spPr>
        <p:txBody>
          <a:bodyPr wrap="square" rtlCol="0">
            <a:spAutoFit/>
          </a:bodyPr>
          <a:lstStyle/>
          <a:p>
            <a:r>
              <a:rPr lang="es-ES" altLang="es-ES" sz="1400" b="1" dirty="0">
                <a:solidFill>
                  <a:srgbClr val="222222"/>
                </a:solidFill>
                <a:latin typeface="Arial" panose="020B0604020202020204" pitchFamily="34" charset="0"/>
                <a:cs typeface="Arial" panose="020B0604020202020204" pitchFamily="34" charset="0"/>
              </a:rPr>
              <a:t>Material y métodos</a:t>
            </a:r>
            <a:br>
              <a:rPr lang="es-ES" altLang="es-ES" sz="1200" dirty="0">
                <a:solidFill>
                  <a:srgbClr val="222222"/>
                </a:solidFill>
                <a:latin typeface="Arial" panose="020B0604020202020204" pitchFamily="34" charset="0"/>
                <a:cs typeface="Arial" panose="020B0604020202020204" pitchFamily="34" charset="0"/>
              </a:rPr>
            </a:br>
            <a:r>
              <a:rPr lang="es-ES" sz="1200" dirty="0">
                <a:solidFill>
                  <a:srgbClr val="222222"/>
                </a:solidFill>
                <a:effectLst/>
                <a:latin typeface="Arial" panose="020B0604020202020204" pitchFamily="34" charset="0"/>
                <a:ea typeface="Calibri" panose="020F0502020204030204" pitchFamily="34" charset="0"/>
              </a:rPr>
              <a:t>Se ha realizado un estudio descriptivo prospectivo de forma consecutiva de todos los pacientes derivados de la consulta de Cardiología a la Unidad de Sueño en el periodo de enero de 2021 a enero de 2022 por presentar datos clínicos de SAHS y a los que se le realizaron una poligrafía domiciliaria. Se revisaron sus historias clínicas analizando las variables clínicas, demográficas y los resultados obtenidos en la poligrafía.</a:t>
            </a:r>
            <a:endParaRPr lang="es-ES" sz="1100" dirty="0">
              <a:latin typeface="Arial" panose="020B0604020202020204" pitchFamily="34" charset="0"/>
              <a:cs typeface="Arial" panose="020B0604020202020204" pitchFamily="34" charset="0"/>
            </a:endParaRPr>
          </a:p>
        </p:txBody>
      </p:sp>
      <p:pic>
        <p:nvPicPr>
          <p:cNvPr id="9" name="Imagen 8">
            <a:extLst>
              <a:ext uri="{FF2B5EF4-FFF2-40B4-BE49-F238E27FC236}">
                <a16:creationId xmlns:a16="http://schemas.microsoft.com/office/drawing/2014/main" id="{37603908-D2F1-40E9-BF29-280EABFE7B57}"/>
              </a:ext>
            </a:extLst>
          </p:cNvPr>
          <p:cNvPicPr>
            <a:picLocks noChangeAspect="1"/>
          </p:cNvPicPr>
          <p:nvPr/>
        </p:nvPicPr>
        <p:blipFill>
          <a:blip r:embed="rId2"/>
          <a:stretch>
            <a:fillRect/>
          </a:stretch>
        </p:blipFill>
        <p:spPr>
          <a:xfrm>
            <a:off x="178495" y="1046569"/>
            <a:ext cx="3948094" cy="409693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8E4BAB09-9D13-401E-972A-924BE03F390D}"/>
              </a:ext>
            </a:extLst>
          </p:cNvPr>
          <p:cNvSpPr/>
          <p:nvPr/>
        </p:nvSpPr>
        <p:spPr>
          <a:xfrm>
            <a:off x="3779912" y="3351359"/>
            <a:ext cx="5228666" cy="154272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3" name="CuadroTexto 2">
            <a:extLst>
              <a:ext uri="{FF2B5EF4-FFF2-40B4-BE49-F238E27FC236}">
                <a16:creationId xmlns:a16="http://schemas.microsoft.com/office/drawing/2014/main" id="{5CF839E9-3BD5-4E31-A5C3-5841DA0854FD}"/>
              </a:ext>
            </a:extLst>
          </p:cNvPr>
          <p:cNvSpPr txBox="1"/>
          <p:nvPr/>
        </p:nvSpPr>
        <p:spPr>
          <a:xfrm>
            <a:off x="4216669" y="3363773"/>
            <a:ext cx="4690927" cy="1549142"/>
          </a:xfrm>
          <a:prstGeom prst="rect">
            <a:avLst/>
          </a:prstGeom>
          <a:noFill/>
        </p:spPr>
        <p:txBody>
          <a:bodyPr wrap="square" rtlCol="0">
            <a:spAutoFit/>
          </a:bodyPr>
          <a:lstStyle/>
          <a:p>
            <a:r>
              <a:rPr lang="es-ES" sz="1600" b="1" dirty="0">
                <a:effectLst/>
                <a:latin typeface="Arial" panose="020B0604020202020204" pitchFamily="34" charset="0"/>
                <a:ea typeface="Calibri" panose="020F0502020204030204" pitchFamily="34" charset="0"/>
                <a:cs typeface="Arial" panose="020B0604020202020204" pitchFamily="34" charset="0"/>
              </a:rPr>
              <a:t>Conclusiones</a:t>
            </a:r>
          </a:p>
          <a:p>
            <a:pPr>
              <a:lnSpc>
                <a:spcPct val="100000"/>
              </a:lnSpc>
              <a:spcAft>
                <a:spcPts val="800"/>
              </a:spcAft>
            </a:pPr>
            <a:r>
              <a:rPr lang="es-ES" sz="1200" dirty="0">
                <a:solidFill>
                  <a:srgbClr val="222222"/>
                </a:solidFill>
                <a:effectLst/>
                <a:latin typeface="Arial" panose="020B0604020202020204" pitchFamily="34" charset="0"/>
                <a:ea typeface="Calibri" panose="020F0502020204030204" pitchFamily="34" charset="0"/>
                <a:cs typeface="Arial" panose="020B0604020202020204" pitchFamily="34" charset="0"/>
              </a:rPr>
              <a:t>Estos datos muestran una muy alta prevalencia SAHS entre los pacientes con cardiopatía, siendo la mayoría de ellos severos.</a:t>
            </a:r>
            <a:endParaRPr lang="es-ES" sz="1200" dirty="0">
              <a:effectLst/>
              <a:latin typeface="Arial" panose="020B0604020202020204" pitchFamily="34" charset="0"/>
              <a:ea typeface="Calibri" panose="020F0502020204030204" pitchFamily="34" charset="0"/>
              <a:cs typeface="Arial" panose="020B0604020202020204" pitchFamily="34" charset="0"/>
            </a:endParaRPr>
          </a:p>
          <a:p>
            <a:r>
              <a:rPr lang="es-ES" sz="1200" dirty="0">
                <a:solidFill>
                  <a:srgbClr val="222222"/>
                </a:solidFill>
                <a:effectLst/>
                <a:latin typeface="Arial" panose="020B0604020202020204" pitchFamily="34" charset="0"/>
                <a:ea typeface="Calibri" panose="020F0502020204030204" pitchFamily="34" charset="0"/>
                <a:cs typeface="Arial" panose="020B0604020202020204" pitchFamily="34" charset="0"/>
              </a:rPr>
              <a:t>Según los datos de esta serie sería importante valorar el estudio de SAHS en este perfil de pacientes cuando presentaran datos clínicos de SAHS aunque la puntuación del cuestionario de </a:t>
            </a:r>
            <a:r>
              <a:rPr lang="es-ES" sz="1200" dirty="0" err="1">
                <a:solidFill>
                  <a:srgbClr val="222222"/>
                </a:solidFill>
                <a:effectLst/>
                <a:latin typeface="Arial" panose="020B0604020202020204" pitchFamily="34" charset="0"/>
                <a:ea typeface="Calibri" panose="020F0502020204030204" pitchFamily="34" charset="0"/>
                <a:cs typeface="Arial" panose="020B0604020202020204" pitchFamily="34" charset="0"/>
              </a:rPr>
              <a:t>Epworth</a:t>
            </a:r>
            <a:r>
              <a:rPr lang="es-ES" sz="1200" dirty="0">
                <a:solidFill>
                  <a:srgbClr val="222222"/>
                </a:solidFill>
                <a:effectLst/>
                <a:latin typeface="Arial" panose="020B0604020202020204" pitchFamily="34" charset="0"/>
                <a:ea typeface="Calibri" panose="020F0502020204030204" pitchFamily="34" charset="0"/>
                <a:cs typeface="Arial" panose="020B0604020202020204" pitchFamily="34" charset="0"/>
              </a:rPr>
              <a:t> sea menor de 12. </a:t>
            </a:r>
            <a:endParaRPr lang="es-ES" sz="1200" dirty="0">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00E8BAB4-9539-40A0-A2D6-4BC0D31B7EE3}"/>
              </a:ext>
            </a:extLst>
          </p:cNvPr>
          <p:cNvPicPr>
            <a:picLocks noChangeAspect="1"/>
          </p:cNvPicPr>
          <p:nvPr/>
        </p:nvPicPr>
        <p:blipFill>
          <a:blip r:embed="rId2"/>
          <a:stretch>
            <a:fillRect/>
          </a:stretch>
        </p:blipFill>
        <p:spPr>
          <a:xfrm>
            <a:off x="3635896" y="249416"/>
            <a:ext cx="4725229" cy="2932506"/>
          </a:xfrm>
          <a:prstGeom prst="rect">
            <a:avLst/>
          </a:prstGeom>
        </p:spPr>
      </p:pic>
      <p:sp>
        <p:nvSpPr>
          <p:cNvPr id="8" name="CuadroTexto 7">
            <a:extLst>
              <a:ext uri="{FF2B5EF4-FFF2-40B4-BE49-F238E27FC236}">
                <a16:creationId xmlns:a16="http://schemas.microsoft.com/office/drawing/2014/main" id="{B78E7D40-64B8-4E81-B92D-68E181ED9C19}"/>
              </a:ext>
            </a:extLst>
          </p:cNvPr>
          <p:cNvSpPr txBox="1"/>
          <p:nvPr/>
        </p:nvSpPr>
        <p:spPr>
          <a:xfrm>
            <a:off x="236404" y="1381581"/>
            <a:ext cx="3025353" cy="3062377"/>
          </a:xfrm>
          <a:prstGeom prst="rect">
            <a:avLst/>
          </a:prstGeom>
          <a:noFill/>
        </p:spPr>
        <p:txBody>
          <a:bodyPr wrap="square" rtlCol="0">
            <a:spAutoFit/>
          </a:bodyPr>
          <a:lstStyle/>
          <a:p>
            <a:r>
              <a:rPr lang="es-ES" altLang="es-ES" sz="1400" b="1" dirty="0">
                <a:solidFill>
                  <a:srgbClr val="222222"/>
                </a:solidFill>
                <a:latin typeface="Arial" panose="020B0604020202020204" pitchFamily="34" charset="0"/>
                <a:cs typeface="Arial" panose="020B0604020202020204" pitchFamily="34" charset="0"/>
              </a:rPr>
              <a:t>Resultados</a:t>
            </a:r>
          </a:p>
          <a:p>
            <a:br>
              <a:rPr lang="es-ES" altLang="es-ES" sz="1200" dirty="0">
                <a:solidFill>
                  <a:srgbClr val="222222"/>
                </a:solidFill>
                <a:latin typeface="Arial" panose="020B0604020202020204" pitchFamily="34" charset="0"/>
                <a:cs typeface="Arial" panose="020B0604020202020204" pitchFamily="34" charset="0"/>
              </a:rPr>
            </a:br>
            <a:r>
              <a:rPr lang="es-ES" altLang="es-ES" sz="1200" dirty="0">
                <a:solidFill>
                  <a:srgbClr val="222222"/>
                </a:solidFill>
                <a:latin typeface="Arial" panose="020B0604020202020204" pitchFamily="34" charset="0"/>
                <a:cs typeface="Arial" panose="020B0604020202020204" pitchFamily="34" charset="0"/>
              </a:rPr>
              <a:t>De los 150 pacientes analizados </a:t>
            </a:r>
            <a:r>
              <a:rPr lang="es-ES" sz="1200" dirty="0">
                <a:solidFill>
                  <a:srgbClr val="222222"/>
                </a:solidFill>
                <a:effectLst/>
                <a:latin typeface="Arial" panose="020B0604020202020204" pitchFamily="34" charset="0"/>
                <a:ea typeface="Calibri" panose="020F0502020204030204" pitchFamily="34" charset="0"/>
              </a:rPr>
              <a:t> 7 (4,66%) no acudieron a realizarse el estudio y 13 estaban pendiente de realizarse la poligrafía (8,6%). Al analizar los resultados de la poligrafía 7 de los pacientes (5%) tuvieron un estudio normal, mientras que el resto se diagnosticó de SAHS: 25 presentaban una afectación leve (17%), 37 moderada (25%) y 61 grave (40%). Los eventos respiratorios eran en su mayoría hipopneas y apneas obstructivas. El CT 90 medio era de 22,74%.</a:t>
            </a:r>
            <a:br>
              <a:rPr lang="es-ES" sz="1800" dirty="0">
                <a:solidFill>
                  <a:srgbClr val="222222"/>
                </a:solidFill>
                <a:effectLst/>
                <a:latin typeface="Arial" panose="020B0604020202020204" pitchFamily="34" charset="0"/>
                <a:ea typeface="Calibri" panose="020F0502020204030204" pitchFamily="34" charset="0"/>
              </a:rPr>
            </a:br>
            <a:endParaRPr lang="es-ES" sz="1100" dirty="0">
              <a:latin typeface="Arial" panose="020B0604020202020204" pitchFamily="34" charset="0"/>
              <a:cs typeface="Arial" panose="020B0604020202020204" pitchFamily="34" charset="0"/>
            </a:endParaRPr>
          </a:p>
        </p:txBody>
      </p:sp>
      <p:sp>
        <p:nvSpPr>
          <p:cNvPr id="9" name="Rectángulo: esquinas redondeadas 8">
            <a:extLst>
              <a:ext uri="{FF2B5EF4-FFF2-40B4-BE49-F238E27FC236}">
                <a16:creationId xmlns:a16="http://schemas.microsoft.com/office/drawing/2014/main" id="{CED85DB9-235F-47B3-A72F-E303205D8F09}"/>
              </a:ext>
            </a:extLst>
          </p:cNvPr>
          <p:cNvSpPr/>
          <p:nvPr/>
        </p:nvSpPr>
        <p:spPr>
          <a:xfrm>
            <a:off x="135423" y="987574"/>
            <a:ext cx="3212441" cy="351752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365</Words>
  <Application>Microsoft Office PowerPoint</Application>
  <PresentationFormat>Presentación en pantalla (16:9)</PresentationFormat>
  <Paragraphs>9</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ESTUDIO DE LOS PACIENTES DERIVADOS POR CARDIOPATÍA A NUESTRA UNIDAD DE TRASTORNOS RESPIRATORIOS DEL SUEÑO</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Belen Gomez</cp:lastModifiedBy>
  <cp:revision>11</cp:revision>
  <dcterms:created xsi:type="dcterms:W3CDTF">2022-01-11T08:55:46Z</dcterms:created>
  <dcterms:modified xsi:type="dcterms:W3CDTF">2022-03-21T20:15:00Z</dcterms:modified>
</cp:coreProperties>
</file>