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82" y="12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t>01/04/2022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01/04/2022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t>01/04/2022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t>01/04/2022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t>01/04/2022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t>01/04/2022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t>01/04/2022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01/04/2022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01/04/2022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01/04/2022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01/04/2022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t>01/04/2022</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08BCA0-D280-4509-8024-6CF748D1E8A8}"/>
              </a:ext>
            </a:extLst>
          </p:cNvPr>
          <p:cNvSpPr>
            <a:spLocks noGrp="1"/>
          </p:cNvSpPr>
          <p:nvPr>
            <p:ph type="ctrTitle"/>
          </p:nvPr>
        </p:nvSpPr>
        <p:spPr>
          <a:xfrm>
            <a:off x="482600" y="483518"/>
            <a:ext cx="8178800" cy="1007616"/>
          </a:xfrm>
          <a:solidFill>
            <a:schemeClr val="accent4">
              <a:lumMod val="60000"/>
              <a:lumOff val="40000"/>
            </a:schemeClr>
          </a:solidFill>
        </p:spPr>
        <p:txBody>
          <a:bodyPr rtlCol="0">
            <a:noAutofit/>
          </a:bodyPr>
          <a:lstStyle/>
          <a:p>
            <a:pPr algn="ctr" eaLnBrk="1" hangingPunct="1"/>
            <a:r>
              <a:rPr lang="es-ES" sz="1400" b="1" dirty="0">
                <a:solidFill>
                  <a:schemeClr val="bg1"/>
                </a:solidFill>
              </a:rPr>
              <a:t>CARACTERÍSTICAS DE LOS PACIENTES CON FIBRILACIÓN AURICULAR </a:t>
            </a:r>
            <a:br>
              <a:rPr lang="es-ES" sz="1400" b="1" dirty="0">
                <a:solidFill>
                  <a:schemeClr val="bg1"/>
                </a:solidFill>
              </a:rPr>
            </a:br>
            <a:r>
              <a:rPr lang="es-ES" sz="1400" b="1" dirty="0">
                <a:solidFill>
                  <a:schemeClr val="bg1"/>
                </a:solidFill>
              </a:rPr>
              <a:t>Y SÍNDROME DE APNEAS</a:t>
            </a:r>
            <a:r>
              <a:rPr lang="es-ES" sz="1400" dirty="0">
                <a:solidFill>
                  <a:srgbClr val="201F1E"/>
                </a:solidFill>
                <a:latin typeface="ArialMT"/>
              </a:rPr>
              <a:t> </a:t>
            </a:r>
            <a:r>
              <a:rPr lang="es-ES" sz="1400" b="1" dirty="0">
                <a:solidFill>
                  <a:schemeClr val="bg1"/>
                </a:solidFill>
              </a:rPr>
              <a:t>HIPOPNEAS DEL SUEÑO</a:t>
            </a:r>
            <a:br>
              <a:rPr lang="es-ES" sz="1400" b="1" dirty="0">
                <a:solidFill>
                  <a:schemeClr val="bg1"/>
                </a:solidFill>
              </a:rPr>
            </a:br>
            <a:br>
              <a:rPr lang="es-ES" sz="1400" b="1" dirty="0">
                <a:solidFill>
                  <a:schemeClr val="bg1"/>
                </a:solidFill>
              </a:rPr>
            </a:br>
            <a:r>
              <a:rPr lang="es-ES" sz="800" dirty="0">
                <a:solidFill>
                  <a:schemeClr val="bg1"/>
                </a:solidFill>
                <a:latin typeface="Arial" panose="020B0604020202020204" pitchFamily="34" charset="0"/>
                <a:ea typeface="+mn-ea"/>
                <a:cs typeface="Arial" panose="020B0604020202020204" pitchFamily="34" charset="0"/>
              </a:rPr>
              <a:t>N. Reina Marfil, B. Gómez Rodríguez, E. Cabrera César, E. Sánchez Álvarez, A. Martínez Mesa, J. L. Velasco Garrido. </a:t>
            </a:r>
            <a:br>
              <a:rPr lang="es-ES" sz="800" dirty="0">
                <a:solidFill>
                  <a:schemeClr val="bg1"/>
                </a:solidFill>
                <a:latin typeface="Arial" panose="020B0604020202020204" pitchFamily="34" charset="0"/>
                <a:ea typeface="+mn-ea"/>
                <a:cs typeface="Arial" panose="020B0604020202020204" pitchFamily="34" charset="0"/>
              </a:rPr>
            </a:br>
            <a:r>
              <a:rPr lang="es-ES" altLang="es-ES" sz="800" dirty="0">
                <a:solidFill>
                  <a:schemeClr val="bg1"/>
                </a:solidFill>
                <a:latin typeface="Arial" panose="020B0604020202020204" pitchFamily="34" charset="0"/>
                <a:ea typeface="+mn-ea"/>
                <a:cs typeface="Arial" panose="020B0604020202020204" pitchFamily="34" charset="0"/>
              </a:rPr>
              <a:t>Servicio de Neumología. Hospital Universitario Virgen de la Victoria. Málaga.</a:t>
            </a:r>
            <a:br>
              <a:rPr lang="es-ES" altLang="es-ES" sz="800" dirty="0">
                <a:solidFill>
                  <a:schemeClr val="bg1"/>
                </a:solidFill>
                <a:latin typeface="Arial" panose="020B0604020202020204" pitchFamily="34" charset="0"/>
                <a:ea typeface="+mn-ea"/>
                <a:cs typeface="Arial" panose="020B0604020202020204" pitchFamily="34" charset="0"/>
              </a:rPr>
            </a:br>
            <a:endParaRPr lang="es-ES" sz="800" dirty="0">
              <a:solidFill>
                <a:schemeClr val="bg1"/>
              </a:solidFill>
              <a:latin typeface="Arial" panose="020B0604020202020204" pitchFamily="34" charset="0"/>
              <a:ea typeface="+mn-ea"/>
              <a:cs typeface="Arial" panose="020B0604020202020204" pitchFamily="34" charset="0"/>
            </a:endParaRPr>
          </a:p>
        </p:txBody>
      </p:sp>
      <p:sp>
        <p:nvSpPr>
          <p:cNvPr id="3" name="6 Rectángulo redondeado">
            <a:extLst>
              <a:ext uri="{FF2B5EF4-FFF2-40B4-BE49-F238E27FC236}">
                <a16:creationId xmlns:a16="http://schemas.microsoft.com/office/drawing/2014/main" id="{11E8D092-55B0-4345-A9EA-60DB0D383CA9}"/>
              </a:ext>
            </a:extLst>
          </p:cNvPr>
          <p:cNvSpPr/>
          <p:nvPr/>
        </p:nvSpPr>
        <p:spPr>
          <a:xfrm>
            <a:off x="518192" y="1635646"/>
            <a:ext cx="3527425" cy="1728192"/>
          </a:xfrm>
          <a:prstGeom prst="roundRect">
            <a:avLst/>
          </a:prstGeom>
          <a:ln/>
        </p:spPr>
        <p:style>
          <a:lnRef idx="1">
            <a:schemeClr val="accent4"/>
          </a:lnRef>
          <a:fillRef idx="2">
            <a:schemeClr val="accent4"/>
          </a:fillRef>
          <a:effectRef idx="1">
            <a:schemeClr val="accent4"/>
          </a:effectRef>
          <a:fontRef idx="minor">
            <a:schemeClr val="dk1"/>
          </a:fontRef>
        </p:style>
        <p:txBody>
          <a:bodyPr lIns="91403" tIns="45702" rIns="91403" bIns="45702" anchor="ctr"/>
          <a:lstStyle/>
          <a:p>
            <a:pPr algn="just">
              <a:defRPr/>
            </a:pPr>
            <a:r>
              <a:rPr lang="es-ES" sz="1200" b="1" u="sng" dirty="0">
                <a:solidFill>
                  <a:schemeClr val="accent4"/>
                </a:solidFill>
                <a:latin typeface="Arial" pitchFamily="34" charset="0"/>
                <a:cs typeface="Arial" pitchFamily="34" charset="0"/>
              </a:rPr>
              <a:t>Introducción</a:t>
            </a:r>
          </a:p>
          <a:p>
            <a:pPr algn="l"/>
            <a:endParaRPr lang="es-ES" sz="900" dirty="0">
              <a:latin typeface="Arial" pitchFamily="34" charset="0"/>
              <a:cs typeface="Arial" pitchFamily="34" charset="0"/>
            </a:endParaRPr>
          </a:p>
          <a:p>
            <a:pPr algn="l"/>
            <a:r>
              <a:rPr lang="es-ES" sz="900" dirty="0">
                <a:latin typeface="Arial" pitchFamily="34" charset="0"/>
                <a:cs typeface="Arial" pitchFamily="34" charset="0"/>
              </a:rPr>
              <a:t>El síndrome de apneas hipopneas del sueño (SAHS) tiene una importante influencia en la fibrilación auricular (FA),</a:t>
            </a:r>
          </a:p>
          <a:p>
            <a:pPr algn="l"/>
            <a:r>
              <a:rPr lang="es-ES" sz="900" dirty="0">
                <a:latin typeface="Arial" pitchFamily="34" charset="0"/>
                <a:cs typeface="Arial" pitchFamily="34" charset="0"/>
              </a:rPr>
              <a:t>tanto como factor pronóstico en la evolución y en el éxito de las terapias aplicadas, como en la posibilidad de originar</a:t>
            </a:r>
          </a:p>
          <a:p>
            <a:pPr algn="l"/>
            <a:r>
              <a:rPr lang="es-ES" sz="900" dirty="0">
                <a:latin typeface="Arial" pitchFamily="34" charset="0"/>
                <a:cs typeface="Arial" pitchFamily="34" charset="0"/>
              </a:rPr>
              <a:t>y contribuir a la progresión de otras enfermedades cardiovasculares. El objetivo de este trabajo ha sido evaluar el</a:t>
            </a:r>
          </a:p>
          <a:p>
            <a:pPr algn="l"/>
            <a:r>
              <a:rPr lang="es-ES" sz="900" dirty="0">
                <a:latin typeface="Arial" pitchFamily="34" charset="0"/>
                <a:cs typeface="Arial" pitchFamily="34" charset="0"/>
              </a:rPr>
              <a:t>perfil clínico y las características del SAHS en pacientes con fibrilación auricular.</a:t>
            </a:r>
          </a:p>
        </p:txBody>
      </p:sp>
      <p:sp>
        <p:nvSpPr>
          <p:cNvPr id="4" name="7 Rectángulo redondeado">
            <a:extLst>
              <a:ext uri="{FF2B5EF4-FFF2-40B4-BE49-F238E27FC236}">
                <a16:creationId xmlns:a16="http://schemas.microsoft.com/office/drawing/2014/main" id="{B5116040-9B5B-443B-9332-CDDB0BFC8B77}"/>
              </a:ext>
            </a:extLst>
          </p:cNvPr>
          <p:cNvSpPr/>
          <p:nvPr/>
        </p:nvSpPr>
        <p:spPr>
          <a:xfrm>
            <a:off x="512817" y="3435350"/>
            <a:ext cx="3527425" cy="1423988"/>
          </a:xfrm>
          <a:prstGeom prst="roundRect">
            <a:avLst/>
          </a:prstGeom>
          <a:ln/>
        </p:spPr>
        <p:style>
          <a:lnRef idx="1">
            <a:schemeClr val="accent4"/>
          </a:lnRef>
          <a:fillRef idx="2">
            <a:schemeClr val="accent4"/>
          </a:fillRef>
          <a:effectRef idx="1">
            <a:schemeClr val="accent4"/>
          </a:effectRef>
          <a:fontRef idx="minor">
            <a:schemeClr val="dk1"/>
          </a:fontRef>
        </p:style>
        <p:txBody>
          <a:bodyPr lIns="91403" tIns="45702" rIns="91403" bIns="45702"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defRPr/>
            </a:pPr>
            <a:r>
              <a:rPr lang="es-ES" altLang="es-ES" sz="1200" b="1" u="sng" dirty="0">
                <a:solidFill>
                  <a:schemeClr val="accent4"/>
                </a:solidFill>
              </a:rPr>
              <a:t>Metodología</a:t>
            </a:r>
          </a:p>
          <a:p>
            <a:pPr algn="l"/>
            <a:endParaRPr lang="es-ES" sz="900" dirty="0">
              <a:solidFill>
                <a:srgbClr val="000000"/>
              </a:solidFill>
            </a:endParaRPr>
          </a:p>
          <a:p>
            <a:pPr algn="l"/>
            <a:r>
              <a:rPr lang="es-ES" sz="900" dirty="0">
                <a:solidFill>
                  <a:srgbClr val="000000"/>
                </a:solidFill>
              </a:rPr>
              <a:t>Se realizó un estudio descriptivo observacional prospectivo de los pacientes con FA derivados desde cardiología a</a:t>
            </a:r>
          </a:p>
          <a:p>
            <a:pPr algn="l"/>
            <a:r>
              <a:rPr lang="es-ES" sz="900" dirty="0">
                <a:solidFill>
                  <a:srgbClr val="000000"/>
                </a:solidFill>
              </a:rPr>
              <a:t>nuestro servicio por sospecha clínica de SAHS, durante el periodo de enero de 2021 a enero de 2022. A todos los</a:t>
            </a:r>
          </a:p>
          <a:p>
            <a:pPr algn="l"/>
            <a:r>
              <a:rPr lang="es-ES" sz="900" dirty="0">
                <a:solidFill>
                  <a:srgbClr val="000000"/>
                </a:solidFill>
              </a:rPr>
              <a:t>pacientes se les realizó una poligrafía respiratoria domiciliaria. Se recogieron variables clínicas, demográficas y del</a:t>
            </a:r>
          </a:p>
          <a:p>
            <a:pPr algn="l"/>
            <a:r>
              <a:rPr lang="es-ES" sz="900" dirty="0">
                <a:solidFill>
                  <a:srgbClr val="000000"/>
                </a:solidFill>
              </a:rPr>
              <a:t>estudio de sueño.</a:t>
            </a:r>
            <a:endParaRPr lang="es-ES" altLang="es-ES" sz="900" dirty="0">
              <a:solidFill>
                <a:srgbClr val="000000"/>
              </a:solidFill>
            </a:endParaRPr>
          </a:p>
        </p:txBody>
      </p:sp>
      <p:sp>
        <p:nvSpPr>
          <p:cNvPr id="5" name="8 Rectángulo redondeado">
            <a:extLst>
              <a:ext uri="{FF2B5EF4-FFF2-40B4-BE49-F238E27FC236}">
                <a16:creationId xmlns:a16="http://schemas.microsoft.com/office/drawing/2014/main" id="{6893CEE9-FB4D-4509-A13C-23EA5F66BDE0}"/>
              </a:ext>
            </a:extLst>
          </p:cNvPr>
          <p:cNvSpPr/>
          <p:nvPr/>
        </p:nvSpPr>
        <p:spPr>
          <a:xfrm>
            <a:off x="4441037" y="1923678"/>
            <a:ext cx="4175125" cy="2582194"/>
          </a:xfrm>
          <a:prstGeom prst="roundRect">
            <a:avLst/>
          </a:prstGeom>
          <a:ln/>
        </p:spPr>
        <p:style>
          <a:lnRef idx="1">
            <a:schemeClr val="accent4"/>
          </a:lnRef>
          <a:fillRef idx="2">
            <a:schemeClr val="accent4"/>
          </a:fillRef>
          <a:effectRef idx="1">
            <a:schemeClr val="accent4"/>
          </a:effectRef>
          <a:fontRef idx="minor">
            <a:schemeClr val="dk1"/>
          </a:fontRef>
        </p:style>
        <p:txBody>
          <a:bodyPr lIns="91403" tIns="45702" rIns="91403" bIns="45702"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defRPr/>
            </a:pPr>
            <a:r>
              <a:rPr lang="es-ES" altLang="es-ES" sz="1200" b="1" u="sng" dirty="0">
                <a:solidFill>
                  <a:schemeClr val="accent4"/>
                </a:solidFill>
              </a:rPr>
              <a:t>Resultados</a:t>
            </a:r>
          </a:p>
          <a:p>
            <a:pPr algn="just" eaLnBrk="1" hangingPunct="1">
              <a:defRPr/>
            </a:pPr>
            <a:endParaRPr lang="es-ES" altLang="es-ES" sz="1200" b="1" u="sng" dirty="0">
              <a:solidFill>
                <a:schemeClr val="accent4"/>
              </a:solidFill>
            </a:endParaRPr>
          </a:p>
          <a:p>
            <a:pPr algn="l"/>
            <a:r>
              <a:rPr lang="es-ES" sz="900" dirty="0">
                <a:solidFill>
                  <a:srgbClr val="000000"/>
                </a:solidFill>
              </a:rPr>
              <a:t>Fueron derivados a nuestra unidad un total de 97 pacientes con fibrilación auricular, con una edad media de 64 años. El 64.95% (63) eran hombres. En 15 casos (15,46%) además había antecedentes de insuficiencia cardíaca; 8 (8,25%) algún tipo de valvulopatía y 11 (11,34%), cardiopatía isquémica. La puntuación media en el cuestionario de somnolencia de </a:t>
            </a:r>
            <a:r>
              <a:rPr lang="es-ES" sz="900" dirty="0" err="1">
                <a:solidFill>
                  <a:srgbClr val="000000"/>
                </a:solidFill>
              </a:rPr>
              <a:t>Epworth</a:t>
            </a:r>
            <a:r>
              <a:rPr lang="es-ES" sz="900" dirty="0">
                <a:solidFill>
                  <a:srgbClr val="000000"/>
                </a:solidFill>
              </a:rPr>
              <a:t> fue de 7,33 puntos y sólo 19 pacientes (19,59%) presentaban una puntuación de 12 </a:t>
            </a:r>
            <a:r>
              <a:rPr lang="es-ES" sz="900" dirty="0" err="1">
                <a:solidFill>
                  <a:srgbClr val="000000"/>
                </a:solidFill>
              </a:rPr>
              <a:t>ó</a:t>
            </a:r>
            <a:r>
              <a:rPr lang="es-ES" sz="900" dirty="0">
                <a:solidFill>
                  <a:srgbClr val="000000"/>
                </a:solidFill>
              </a:rPr>
              <a:t> mayor. Eran fumadores 17 pacientes (17,53%), 35 exfumadores (36,08%) y 42 (43,30%) no fumadores; en el resto no había registro del hábito tabáquico. Tenían hipertensión arterial 68 enfermos (70,10%), diabetes 26 (26,80%) y 27 (27,84%) dislipemia. El IMC medio era 32,19 kg/m2. No acudieron a realizarse el estudio 4 pacientes (4,12%).</a:t>
            </a:r>
            <a:endParaRPr lang="es-ES" altLang="es-ES" sz="900" dirty="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9 Rectángulo redondeado">
            <a:extLst>
              <a:ext uri="{FF2B5EF4-FFF2-40B4-BE49-F238E27FC236}">
                <a16:creationId xmlns:a16="http://schemas.microsoft.com/office/drawing/2014/main" id="{5CE60D47-5688-4AB2-AEB2-8094B282A341}"/>
              </a:ext>
            </a:extLst>
          </p:cNvPr>
          <p:cNvSpPr/>
          <p:nvPr/>
        </p:nvSpPr>
        <p:spPr>
          <a:xfrm>
            <a:off x="4198938" y="1582822"/>
            <a:ext cx="4462462" cy="1584326"/>
          </a:xfrm>
          <a:prstGeom prst="roundRect">
            <a:avLst/>
          </a:prstGeom>
          <a:ln/>
        </p:spPr>
        <p:style>
          <a:lnRef idx="1">
            <a:schemeClr val="accent4"/>
          </a:lnRef>
          <a:fillRef idx="2">
            <a:schemeClr val="accent4"/>
          </a:fillRef>
          <a:effectRef idx="1">
            <a:schemeClr val="accent4"/>
          </a:effectRef>
          <a:fontRef idx="minor">
            <a:schemeClr val="dk1"/>
          </a:fontRef>
        </p:style>
        <p:txBody>
          <a:bodyPr lIns="91403" tIns="45702" rIns="91403" bIns="45702"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defRPr/>
            </a:pPr>
            <a:r>
              <a:rPr lang="es-ES" altLang="es-ES" sz="1200" b="1" u="sng" dirty="0">
                <a:solidFill>
                  <a:schemeClr val="accent4"/>
                </a:solidFill>
              </a:rPr>
              <a:t>Resultados</a:t>
            </a:r>
          </a:p>
          <a:p>
            <a:pPr algn="just" eaLnBrk="1" hangingPunct="1">
              <a:defRPr/>
            </a:pPr>
            <a:endParaRPr lang="es-ES" altLang="es-ES" sz="1200" b="1" u="sng" dirty="0">
              <a:solidFill>
                <a:schemeClr val="accent4"/>
              </a:solidFill>
            </a:endParaRPr>
          </a:p>
          <a:p>
            <a:pPr algn="just" eaLnBrk="1" hangingPunct="1">
              <a:defRPr/>
            </a:pPr>
            <a:r>
              <a:rPr lang="es-ES" sz="900" dirty="0">
                <a:solidFill>
                  <a:srgbClr val="000000"/>
                </a:solidFill>
              </a:rPr>
              <a:t>En 85 casos (87,63%) fue confirmado el SAHS; en el resto, el estudio fue normal. Según la gravedad del SAHS, 20 enfermos presentaban una afectación leve (20,62%); 24, moderado (24,74%) y 41 (42,27%) severo, con un T90 medio de 21,16%. En cuanto a la adherencia al tratamiento con CPAP, aunque en 39 casos no se pudo obtener datos; en 21 pacientes el cumplimiento medio fue de 4 horas/noche o superior (36,21%), siendo en el resto inferior o habiendo abandonado el tratamiento.</a:t>
            </a:r>
            <a:endParaRPr lang="es-ES" altLang="es-ES" sz="900" dirty="0">
              <a:solidFill>
                <a:srgbClr val="000000"/>
              </a:solidFill>
            </a:endParaRPr>
          </a:p>
          <a:p>
            <a:pPr algn="just" eaLnBrk="1" hangingPunct="1">
              <a:defRPr/>
            </a:pPr>
            <a:r>
              <a:rPr lang="es-ES" altLang="es-ES" sz="900" dirty="0">
                <a:solidFill>
                  <a:srgbClr val="000000"/>
                </a:solidFill>
              </a:rPr>
              <a:t> </a:t>
            </a:r>
          </a:p>
        </p:txBody>
      </p:sp>
      <p:graphicFrame>
        <p:nvGraphicFramePr>
          <p:cNvPr id="5" name="Group 89">
            <a:extLst>
              <a:ext uri="{FF2B5EF4-FFF2-40B4-BE49-F238E27FC236}">
                <a16:creationId xmlns:a16="http://schemas.microsoft.com/office/drawing/2014/main" id="{F52BCC5C-CE7E-4EE6-AD30-568535CD2A13}"/>
              </a:ext>
            </a:extLst>
          </p:cNvPr>
          <p:cNvGraphicFramePr>
            <a:graphicFrameLocks noGrp="1"/>
          </p:cNvGraphicFramePr>
          <p:nvPr>
            <p:extLst>
              <p:ext uri="{D42A27DB-BD31-4B8C-83A1-F6EECF244321}">
                <p14:modId xmlns:p14="http://schemas.microsoft.com/office/powerpoint/2010/main" val="3148551278"/>
              </p:ext>
            </p:extLst>
          </p:nvPr>
        </p:nvGraphicFramePr>
        <p:xfrm>
          <a:off x="539552" y="1582823"/>
          <a:ext cx="3240360" cy="3201301"/>
        </p:xfrm>
        <a:graphic>
          <a:graphicData uri="http://schemas.openxmlformats.org/drawingml/2006/table">
            <a:tbl>
              <a:tblPr>
                <a:tableStyleId>{35758FB7-9AC5-4552-8A53-C91805E547FA}</a:tableStyleId>
              </a:tblPr>
              <a:tblGrid>
                <a:gridCol w="1915368">
                  <a:extLst>
                    <a:ext uri="{9D8B030D-6E8A-4147-A177-3AD203B41FA5}">
                      <a16:colId xmlns:a16="http://schemas.microsoft.com/office/drawing/2014/main" val="20000"/>
                    </a:ext>
                  </a:extLst>
                </a:gridCol>
                <a:gridCol w="1324992">
                  <a:extLst>
                    <a:ext uri="{9D8B030D-6E8A-4147-A177-3AD203B41FA5}">
                      <a16:colId xmlns:a16="http://schemas.microsoft.com/office/drawing/2014/main" val="20001"/>
                    </a:ext>
                  </a:extLst>
                </a:gridCol>
              </a:tblGrid>
              <a:tr h="158606">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s-ES" altLang="es-ES" sz="800" b="0"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097" marR="62097" marT="0" marB="0" horzOverflow="overflow">
                    <a:solidFill>
                      <a:schemeClr val="accent4">
                        <a:lumMod val="60000"/>
                        <a:lumOff val="40000"/>
                      </a:schemeClr>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1000" b="1" u="none" strike="noStrike" cap="none" normalizeH="0" baseline="0" dirty="0">
                          <a:ln>
                            <a:noFill/>
                          </a:ln>
                          <a:solidFill>
                            <a:schemeClr val="tx1"/>
                          </a:solidFill>
                          <a:effectLst/>
                        </a:rPr>
                        <a:t>n (%)</a:t>
                      </a:r>
                      <a:endParaRPr kumimoji="0" lang="es-ES" altLang="es-ES" sz="1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097" marR="62097" marT="0" marB="0" horzOverflow="overflow">
                    <a:solidFill>
                      <a:schemeClr val="accent4">
                        <a:lumMod val="60000"/>
                        <a:lumOff val="40000"/>
                      </a:schemeClr>
                    </a:solidFill>
                  </a:tcPr>
                </a:tc>
                <a:extLst>
                  <a:ext uri="{0D108BD9-81ED-4DB2-BD59-A6C34878D82A}">
                    <a16:rowId xmlns:a16="http://schemas.microsoft.com/office/drawing/2014/main" val="10000"/>
                  </a:ext>
                </a:extLst>
              </a:tr>
              <a:tr h="168429">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altLang="es-ES" sz="800" b="1" u="none" strike="noStrike" cap="none" normalizeH="0" baseline="0" dirty="0">
                          <a:ln>
                            <a:noFill/>
                          </a:ln>
                          <a:solidFill>
                            <a:schemeClr val="tx1"/>
                          </a:solidFill>
                          <a:effectLst/>
                        </a:rPr>
                        <a:t>Total </a:t>
                      </a:r>
                      <a:endParaRPr kumimoji="0" lang="es-ES" altLang="es-ES"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097" marR="62097" marT="0" marB="0" horzOverflow="overflow">
                    <a:solidFill>
                      <a:schemeClr val="accent5">
                        <a:lumMod val="40000"/>
                        <a:lumOff val="60000"/>
                      </a:schemeClr>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97</a:t>
                      </a:r>
                    </a:p>
                  </a:txBody>
                  <a:tcPr marL="62097" marR="62097" marT="0" marB="0" horzOverflow="overflow"/>
                </a:tc>
                <a:extLst>
                  <a:ext uri="{0D108BD9-81ED-4DB2-BD59-A6C34878D82A}">
                    <a16:rowId xmlns:a16="http://schemas.microsoft.com/office/drawing/2014/main" val="10001"/>
                  </a:ext>
                </a:extLst>
              </a:tr>
              <a:tr h="168429">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altLang="es-ES" sz="800" b="1" u="none" strike="noStrike" cap="none" normalizeH="0" baseline="0" dirty="0">
                          <a:ln>
                            <a:noFill/>
                          </a:ln>
                          <a:solidFill>
                            <a:schemeClr val="tx1"/>
                          </a:solidFill>
                          <a:effectLst/>
                        </a:rPr>
                        <a:t>Edad (años)</a:t>
                      </a:r>
                      <a:endParaRPr kumimoji="0" lang="es-ES" altLang="es-ES"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097" marR="62097" marT="0" marB="0" horzOverflow="overflow">
                    <a:solidFill>
                      <a:schemeClr val="accent5">
                        <a:lumMod val="40000"/>
                        <a:lumOff val="60000"/>
                      </a:schemeClr>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u="none" strike="noStrike" cap="none" normalizeH="0" baseline="0" dirty="0">
                          <a:ln>
                            <a:noFill/>
                          </a:ln>
                          <a:solidFill>
                            <a:schemeClr val="tx1"/>
                          </a:solidFill>
                          <a:effectLst/>
                        </a:rPr>
                        <a:t>64</a:t>
                      </a:r>
                      <a:endParaRPr kumimoji="0" lang="es-ES" altLang="es-ES"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097" marR="62097" marT="0" marB="0" horzOverflow="overflow"/>
                </a:tc>
                <a:extLst>
                  <a:ext uri="{0D108BD9-81ED-4DB2-BD59-A6C34878D82A}">
                    <a16:rowId xmlns:a16="http://schemas.microsoft.com/office/drawing/2014/main" val="10002"/>
                  </a:ext>
                </a:extLst>
              </a:tr>
              <a:tr h="168429">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altLang="es-ES" sz="800" b="1" u="none" strike="noStrike" cap="none" normalizeH="0" baseline="0" dirty="0">
                          <a:ln>
                            <a:noFill/>
                          </a:ln>
                          <a:solidFill>
                            <a:schemeClr val="tx1"/>
                          </a:solidFill>
                          <a:effectLst/>
                        </a:rPr>
                        <a:t>Varones</a:t>
                      </a:r>
                      <a:endParaRPr kumimoji="0" lang="es-ES" altLang="es-ES"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097" marR="62097" marT="0" marB="0" horzOverflow="overflow">
                    <a:solidFill>
                      <a:schemeClr val="accent5">
                        <a:lumMod val="40000"/>
                        <a:lumOff val="60000"/>
                      </a:schemeClr>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kern="1200" cap="none" normalizeH="0" baseline="0" dirty="0">
                          <a:ln>
                            <a:noFill/>
                          </a:ln>
                          <a:solidFill>
                            <a:schemeClr val="tx1"/>
                          </a:solidFill>
                          <a:effectLst/>
                          <a:latin typeface="Calibri" panose="020F0502020204030204" pitchFamily="34" charset="0"/>
                          <a:cs typeface="Times New Roman" panose="02020603050405020304" pitchFamily="18" charset="0"/>
                        </a:rPr>
                        <a:t>63 (64,95%)</a:t>
                      </a:r>
                      <a:endParaRPr kumimoji="0" lang="es-ES" altLang="es-ES" sz="800" b="0"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2097" marR="62097" marT="0" marB="0" horzOverflow="overflow"/>
                </a:tc>
                <a:extLst>
                  <a:ext uri="{0D108BD9-81ED-4DB2-BD59-A6C34878D82A}">
                    <a16:rowId xmlns:a16="http://schemas.microsoft.com/office/drawing/2014/main" val="10003"/>
                  </a:ext>
                </a:extLst>
              </a:tr>
              <a:tr h="534565">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altLang="es-ES" sz="800" b="1" u="none" strike="noStrike" cap="none" normalizeH="0" baseline="0" dirty="0">
                          <a:ln>
                            <a:noFill/>
                          </a:ln>
                          <a:solidFill>
                            <a:schemeClr val="tx1"/>
                          </a:solidFill>
                          <a:effectLst/>
                        </a:rPr>
                        <a:t>Otras patologías cardíacas asociadas:</a:t>
                      </a:r>
                    </a:p>
                    <a:p>
                      <a:pPr marL="171450" marR="0" lvl="0" indent="-171450" algn="l" defTabSz="914400" rtl="0" eaLnBrk="1" fontAlgn="base" latinLnBrk="0" hangingPunct="1">
                        <a:lnSpc>
                          <a:spcPct val="115000"/>
                        </a:lnSpc>
                        <a:spcBef>
                          <a:spcPct val="0"/>
                        </a:spcBef>
                        <a:spcAft>
                          <a:spcPct val="0"/>
                        </a:spcAft>
                        <a:buClrTx/>
                        <a:buSzTx/>
                        <a:buFontTx/>
                        <a:buChar char="-"/>
                        <a:tabLst/>
                      </a:pPr>
                      <a:r>
                        <a:rPr kumimoji="0" lang="es-ES" altLang="es-ES" sz="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Insuficiencia cardíaca</a:t>
                      </a:r>
                    </a:p>
                    <a:p>
                      <a:pPr marL="171450" marR="0" lvl="0" indent="-171450" algn="l" defTabSz="914400" rtl="0" eaLnBrk="1" fontAlgn="base" latinLnBrk="0" hangingPunct="1">
                        <a:lnSpc>
                          <a:spcPct val="115000"/>
                        </a:lnSpc>
                        <a:spcBef>
                          <a:spcPct val="0"/>
                        </a:spcBef>
                        <a:spcAft>
                          <a:spcPct val="0"/>
                        </a:spcAft>
                        <a:buClrTx/>
                        <a:buSzTx/>
                        <a:buFontTx/>
                        <a:buChar char="-"/>
                        <a:tabLst/>
                      </a:pPr>
                      <a:r>
                        <a:rPr kumimoji="0" lang="es-ES" altLang="es-ES" sz="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Valvulopatía</a:t>
                      </a:r>
                    </a:p>
                    <a:p>
                      <a:pPr marL="171450" marR="0" lvl="0" indent="-171450" algn="l" defTabSz="914400" rtl="0" eaLnBrk="1" fontAlgn="base" latinLnBrk="0" hangingPunct="1">
                        <a:lnSpc>
                          <a:spcPct val="115000"/>
                        </a:lnSpc>
                        <a:spcBef>
                          <a:spcPct val="0"/>
                        </a:spcBef>
                        <a:spcAft>
                          <a:spcPct val="0"/>
                        </a:spcAft>
                        <a:buClrTx/>
                        <a:buSzTx/>
                        <a:buFontTx/>
                        <a:buChar char="-"/>
                        <a:tabLst/>
                      </a:pPr>
                      <a:r>
                        <a:rPr kumimoji="0" lang="es-ES" altLang="es-ES" sz="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 isquémica</a:t>
                      </a:r>
                    </a:p>
                  </a:txBody>
                  <a:tcPr marL="62097" marR="62097" marT="0" marB="0" horzOverflow="overflow">
                    <a:solidFill>
                      <a:schemeClr val="accent5">
                        <a:lumMod val="40000"/>
                        <a:lumOff val="60000"/>
                      </a:schemeClr>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s-ES" altLang="es-ES" sz="800" b="0"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 (15,46%)</a:t>
                      </a: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 (8,25%)</a:t>
                      </a: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 (11,34%)</a:t>
                      </a:r>
                    </a:p>
                  </a:txBody>
                  <a:tcPr marL="62097" marR="62097" marT="0" marB="0" horzOverflow="overflow"/>
                </a:tc>
                <a:extLst>
                  <a:ext uri="{0D108BD9-81ED-4DB2-BD59-A6C34878D82A}">
                    <a16:rowId xmlns:a16="http://schemas.microsoft.com/office/drawing/2014/main" val="10004"/>
                  </a:ext>
                </a:extLst>
              </a:tr>
              <a:tr h="53456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altLang="es-ES" sz="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FRCV:</a:t>
                      </a:r>
                    </a:p>
                    <a:p>
                      <a:pPr marL="171450" marR="0" lvl="0" indent="-171450" algn="l" defTabSz="914400" rtl="0" eaLnBrk="1" fontAlgn="base" latinLnBrk="0" hangingPunct="1">
                        <a:lnSpc>
                          <a:spcPct val="115000"/>
                        </a:lnSpc>
                        <a:spcBef>
                          <a:spcPct val="0"/>
                        </a:spcBef>
                        <a:spcAft>
                          <a:spcPct val="0"/>
                        </a:spcAft>
                        <a:buClrTx/>
                        <a:buSzTx/>
                        <a:buFontTx/>
                        <a:buChar char="-"/>
                        <a:tabLst/>
                      </a:pPr>
                      <a:r>
                        <a:rPr kumimoji="0" lang="es-ES" altLang="es-ES" sz="800" b="1"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Tabaquismo:</a:t>
                      </a:r>
                    </a:p>
                    <a:p>
                      <a:pPr marL="171450" marR="0" lvl="0" indent="-171450" algn="l" defTabSz="914400" rtl="0" eaLnBrk="1" fontAlgn="base" latinLnBrk="0" hangingPunct="1">
                        <a:lnSpc>
                          <a:spcPct val="115000"/>
                        </a:lnSpc>
                        <a:spcBef>
                          <a:spcPct val="0"/>
                        </a:spcBef>
                        <a:spcAft>
                          <a:spcPct val="0"/>
                        </a:spcAft>
                        <a:buClrTx/>
                        <a:buSzTx/>
                        <a:buFontTx/>
                        <a:buChar char="-"/>
                        <a:tabLst/>
                      </a:pPr>
                      <a:r>
                        <a:rPr kumimoji="0" lang="es-ES" altLang="es-ES" sz="800" b="1"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__ Fumadores</a:t>
                      </a:r>
                    </a:p>
                    <a:p>
                      <a:pPr marL="171450" marR="0" lvl="0" indent="-171450" algn="l" defTabSz="914400" rtl="0" eaLnBrk="1" fontAlgn="base" latinLnBrk="0" hangingPunct="1">
                        <a:lnSpc>
                          <a:spcPct val="115000"/>
                        </a:lnSpc>
                        <a:spcBef>
                          <a:spcPct val="0"/>
                        </a:spcBef>
                        <a:spcAft>
                          <a:spcPct val="0"/>
                        </a:spcAft>
                        <a:buClrTx/>
                        <a:buSzTx/>
                        <a:buFontTx/>
                        <a:buChar char="-"/>
                        <a:tabLst/>
                      </a:pPr>
                      <a:r>
                        <a:rPr kumimoji="0" lang="es-ES" altLang="es-ES" sz="800" b="1"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__Exfumadores</a:t>
                      </a:r>
                    </a:p>
                    <a:p>
                      <a:pPr marL="171450" marR="0" lvl="0" indent="-171450" algn="l" defTabSz="914400" rtl="0" eaLnBrk="1" fontAlgn="base" latinLnBrk="0" hangingPunct="1">
                        <a:lnSpc>
                          <a:spcPct val="115000"/>
                        </a:lnSpc>
                        <a:spcBef>
                          <a:spcPct val="0"/>
                        </a:spcBef>
                        <a:spcAft>
                          <a:spcPct val="0"/>
                        </a:spcAft>
                        <a:buClrTx/>
                        <a:buSzTx/>
                        <a:buFontTx/>
                        <a:buChar char="-"/>
                        <a:tabLst/>
                      </a:pPr>
                      <a:r>
                        <a:rPr kumimoji="0" lang="es-ES" altLang="es-ES" sz="800" b="1"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Hipertensión arterial</a:t>
                      </a:r>
                    </a:p>
                    <a:p>
                      <a:pPr marL="171450" marR="0" lvl="0" indent="-171450" algn="l" defTabSz="914400" rtl="0" eaLnBrk="1" fontAlgn="base" latinLnBrk="0" hangingPunct="1">
                        <a:lnSpc>
                          <a:spcPct val="115000"/>
                        </a:lnSpc>
                        <a:spcBef>
                          <a:spcPct val="0"/>
                        </a:spcBef>
                        <a:spcAft>
                          <a:spcPct val="0"/>
                        </a:spcAft>
                        <a:buClrTx/>
                        <a:buSzTx/>
                        <a:buFontTx/>
                        <a:buChar char="-"/>
                        <a:tabLst/>
                      </a:pPr>
                      <a:r>
                        <a:rPr kumimoji="0" lang="es-ES" altLang="es-ES" sz="800" b="1"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Diabetes</a:t>
                      </a:r>
                    </a:p>
                    <a:p>
                      <a:pPr marL="171450" marR="0" lvl="0" indent="-171450" algn="l" defTabSz="914400" rtl="0" eaLnBrk="1" fontAlgn="base" latinLnBrk="0" hangingPunct="1">
                        <a:lnSpc>
                          <a:spcPct val="115000"/>
                        </a:lnSpc>
                        <a:spcBef>
                          <a:spcPct val="0"/>
                        </a:spcBef>
                        <a:spcAft>
                          <a:spcPct val="0"/>
                        </a:spcAft>
                        <a:buClrTx/>
                        <a:buSzTx/>
                        <a:buFontTx/>
                        <a:buChar char="-"/>
                        <a:tabLst/>
                      </a:pPr>
                      <a:r>
                        <a:rPr kumimoji="0" lang="es-ES" altLang="es-ES" sz="800" b="1"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Dislipemia</a:t>
                      </a:r>
                    </a:p>
                  </a:txBody>
                  <a:tcPr marL="62097" marR="62097" marT="0" marB="0" horzOverflow="overflow">
                    <a:solidFill>
                      <a:schemeClr val="accent5">
                        <a:lumMod val="40000"/>
                        <a:lumOff val="6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s-ES" altLang="es-ES" sz="800" b="0"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endParaRPr kumimoji="0" lang="es-ES" altLang="es-ES" sz="800" b="0"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 (17,53%)</a:t>
                      </a: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35 (36,08%)</a:t>
                      </a: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68 (70,10%)</a:t>
                      </a: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26 (26,80%)</a:t>
                      </a: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27 (27,84%)</a:t>
                      </a:r>
                    </a:p>
                  </a:txBody>
                  <a:tcPr marL="62097" marR="62097" marT="0" marB="0" horzOverflow="overflow"/>
                </a:tc>
                <a:extLst>
                  <a:ext uri="{0D108BD9-81ED-4DB2-BD59-A6C34878D82A}">
                    <a16:rowId xmlns:a16="http://schemas.microsoft.com/office/drawing/2014/main" val="2666056035"/>
                  </a:ext>
                </a:extLst>
              </a:tr>
              <a:tr h="140049">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altLang="es-ES" sz="800" b="1" u="none" strike="noStrike" cap="none" normalizeH="0" baseline="0" dirty="0">
                          <a:ln>
                            <a:noFill/>
                          </a:ln>
                          <a:solidFill>
                            <a:schemeClr val="tx1"/>
                          </a:solidFill>
                          <a:effectLst/>
                        </a:rPr>
                        <a:t>Escala de </a:t>
                      </a:r>
                      <a:r>
                        <a:rPr kumimoji="0" lang="es-ES" altLang="es-ES" sz="800" b="1" u="none" strike="noStrike" cap="none" normalizeH="0" baseline="0" dirty="0" err="1">
                          <a:ln>
                            <a:noFill/>
                          </a:ln>
                          <a:solidFill>
                            <a:schemeClr val="tx1"/>
                          </a:solidFill>
                          <a:effectLst/>
                        </a:rPr>
                        <a:t>Epworth</a:t>
                      </a:r>
                      <a:r>
                        <a:rPr kumimoji="0" lang="es-ES" altLang="es-ES" sz="800" b="1" u="none" strike="noStrike" cap="none" normalizeH="0" baseline="0" dirty="0">
                          <a:ln>
                            <a:noFill/>
                          </a:ln>
                          <a:solidFill>
                            <a:schemeClr val="tx1"/>
                          </a:solidFill>
                          <a:effectLst/>
                        </a:rPr>
                        <a:t>  (puntos)</a:t>
                      </a:r>
                      <a:endParaRPr kumimoji="0" lang="es-ES" altLang="es-ES" sz="800" b="0" u="none" strike="noStrike" cap="none" normalizeH="0" baseline="0" dirty="0">
                        <a:ln>
                          <a:noFill/>
                        </a:ln>
                        <a:solidFill>
                          <a:schemeClr val="tx1"/>
                        </a:solidFill>
                        <a:effectLst/>
                      </a:endParaRPr>
                    </a:p>
                  </a:txBody>
                  <a:tcPr marL="62097" marR="62097" marT="0" marB="0" horzOverflow="overflow">
                    <a:solidFill>
                      <a:schemeClr val="accent5">
                        <a:lumMod val="40000"/>
                        <a:lumOff val="60000"/>
                      </a:schemeClr>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7,33</a:t>
                      </a:r>
                    </a:p>
                  </a:txBody>
                  <a:tcPr marL="62097" marR="62097" marT="0" marB="0" horzOverflow="overflow"/>
                </a:tc>
                <a:extLst>
                  <a:ext uri="{0D108BD9-81ED-4DB2-BD59-A6C34878D82A}">
                    <a16:rowId xmlns:a16="http://schemas.microsoft.com/office/drawing/2014/main" val="10005"/>
                  </a:ext>
                </a:extLst>
              </a:tr>
              <a:tr h="144016">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altLang="es-ES" sz="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IMC  (Kg/m2)</a:t>
                      </a:r>
                    </a:p>
                  </a:txBody>
                  <a:tcPr marL="62097" marR="62097" marT="0" marB="0" horzOverflow="overflow">
                    <a:solidFill>
                      <a:schemeClr val="accent5">
                        <a:lumMod val="40000"/>
                        <a:lumOff val="60000"/>
                      </a:schemeClr>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32,19</a:t>
                      </a:r>
                    </a:p>
                  </a:txBody>
                  <a:tcPr marL="62097" marR="62097" marT="0" marB="0" horzOverflow="overflow"/>
                </a:tc>
                <a:extLst>
                  <a:ext uri="{0D108BD9-81ED-4DB2-BD59-A6C34878D82A}">
                    <a16:rowId xmlns:a16="http://schemas.microsoft.com/office/drawing/2014/main" val="10006"/>
                  </a:ext>
                </a:extLst>
              </a:tr>
              <a:tr h="168429">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altLang="es-ES" sz="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SAHS</a:t>
                      </a:r>
                    </a:p>
                    <a:p>
                      <a:pPr marL="171450" marR="0" lvl="0" indent="-171450" algn="l" defTabSz="914400" rtl="0" eaLnBrk="1" fontAlgn="base" latinLnBrk="0" hangingPunct="1">
                        <a:lnSpc>
                          <a:spcPct val="115000"/>
                        </a:lnSpc>
                        <a:spcBef>
                          <a:spcPct val="0"/>
                        </a:spcBef>
                        <a:spcAft>
                          <a:spcPct val="0"/>
                        </a:spcAft>
                        <a:buClrTx/>
                        <a:buSzTx/>
                        <a:buFontTx/>
                        <a:buChar char="-"/>
                        <a:tabLst/>
                      </a:pPr>
                      <a:r>
                        <a:rPr kumimoji="0" lang="es-ES" altLang="es-ES" sz="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Leve</a:t>
                      </a:r>
                    </a:p>
                    <a:p>
                      <a:pPr marL="171450" marR="0" lvl="0" indent="-171450" algn="l" defTabSz="914400" rtl="0" eaLnBrk="1" fontAlgn="base" latinLnBrk="0" hangingPunct="1">
                        <a:lnSpc>
                          <a:spcPct val="115000"/>
                        </a:lnSpc>
                        <a:spcBef>
                          <a:spcPct val="0"/>
                        </a:spcBef>
                        <a:spcAft>
                          <a:spcPct val="0"/>
                        </a:spcAft>
                        <a:buClrTx/>
                        <a:buSzTx/>
                        <a:buFontTx/>
                        <a:buChar char="-"/>
                        <a:tabLst/>
                      </a:pPr>
                      <a:r>
                        <a:rPr kumimoji="0" lang="es-ES" altLang="es-ES" sz="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Moderado</a:t>
                      </a:r>
                    </a:p>
                    <a:p>
                      <a:pPr marL="171450" marR="0" lvl="0" indent="-171450" algn="l" defTabSz="914400" rtl="0" eaLnBrk="1" fontAlgn="base" latinLnBrk="0" hangingPunct="1">
                        <a:lnSpc>
                          <a:spcPct val="115000"/>
                        </a:lnSpc>
                        <a:spcBef>
                          <a:spcPct val="0"/>
                        </a:spcBef>
                        <a:spcAft>
                          <a:spcPct val="0"/>
                        </a:spcAft>
                        <a:buClrTx/>
                        <a:buSzTx/>
                        <a:buFontTx/>
                        <a:buChar char="-"/>
                        <a:tabLst/>
                      </a:pPr>
                      <a:r>
                        <a:rPr kumimoji="0" lang="es-ES" altLang="es-ES" sz="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Grave</a:t>
                      </a:r>
                    </a:p>
                  </a:txBody>
                  <a:tcPr marL="62097" marR="62097" marT="0" marB="0" horzOverflow="overflow">
                    <a:solidFill>
                      <a:schemeClr val="accent5">
                        <a:lumMod val="40000"/>
                        <a:lumOff val="6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85 (87,63%)</a:t>
                      </a: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 (20,62%)</a:t>
                      </a: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24 (24,74%)</a:t>
                      </a:r>
                    </a:p>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41 (42,27%)</a:t>
                      </a:r>
                    </a:p>
                  </a:txBody>
                  <a:tcPr marL="62097" marR="62097" marT="0" marB="0" horzOverflow="overflow"/>
                </a:tc>
                <a:extLst>
                  <a:ext uri="{0D108BD9-81ED-4DB2-BD59-A6C34878D82A}">
                    <a16:rowId xmlns:a16="http://schemas.microsoft.com/office/drawing/2014/main" val="195707311"/>
                  </a:ext>
                </a:extLst>
              </a:tr>
              <a:tr h="168429">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s-ES" altLang="es-ES" sz="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Adherencia CPAP</a:t>
                      </a:r>
                    </a:p>
                  </a:txBody>
                  <a:tcPr marL="62097" marR="62097" marT="0" marB="0" horzOverflow="overflow">
                    <a:solidFill>
                      <a:schemeClr val="accent5">
                        <a:lumMod val="40000"/>
                        <a:lumOff val="6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ES" sz="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 (36,21%)</a:t>
                      </a:r>
                    </a:p>
                  </a:txBody>
                  <a:tcPr marL="62097" marR="62097" marT="0" marB="0" horzOverflow="overflow"/>
                </a:tc>
                <a:extLst>
                  <a:ext uri="{0D108BD9-81ED-4DB2-BD59-A6C34878D82A}">
                    <a16:rowId xmlns:a16="http://schemas.microsoft.com/office/drawing/2014/main" val="120822542"/>
                  </a:ext>
                </a:extLst>
              </a:tr>
            </a:tbl>
          </a:graphicData>
        </a:graphic>
      </p:graphicFrame>
      <p:sp>
        <p:nvSpPr>
          <p:cNvPr id="6" name="11 Rectángulo redondeado">
            <a:extLst>
              <a:ext uri="{FF2B5EF4-FFF2-40B4-BE49-F238E27FC236}">
                <a16:creationId xmlns:a16="http://schemas.microsoft.com/office/drawing/2014/main" id="{2AFBF747-BB68-451D-B720-611199BDC26E}"/>
              </a:ext>
            </a:extLst>
          </p:cNvPr>
          <p:cNvSpPr/>
          <p:nvPr/>
        </p:nvSpPr>
        <p:spPr>
          <a:xfrm>
            <a:off x="4211638" y="3292475"/>
            <a:ext cx="4462462" cy="1584325"/>
          </a:xfrm>
          <a:prstGeom prst="roundRect">
            <a:avLst/>
          </a:prstGeom>
          <a:ln/>
        </p:spPr>
        <p:style>
          <a:lnRef idx="1">
            <a:schemeClr val="accent4"/>
          </a:lnRef>
          <a:fillRef idx="2">
            <a:schemeClr val="accent4"/>
          </a:fillRef>
          <a:effectRef idx="1">
            <a:schemeClr val="accent4"/>
          </a:effectRef>
          <a:fontRef idx="minor">
            <a:schemeClr val="dk1"/>
          </a:fontRef>
        </p:style>
        <p:txBody>
          <a:bodyPr lIns="91403" tIns="45702" rIns="91403" bIns="45702"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defRPr/>
            </a:pPr>
            <a:r>
              <a:rPr lang="es-ES" altLang="es-ES" sz="1200" b="1" u="sng" dirty="0">
                <a:solidFill>
                  <a:schemeClr val="accent4"/>
                </a:solidFill>
              </a:rPr>
              <a:t>Conclusiones</a:t>
            </a:r>
          </a:p>
          <a:p>
            <a:pPr algn="just" eaLnBrk="1" hangingPunct="1">
              <a:defRPr/>
            </a:pPr>
            <a:endParaRPr lang="es-ES" altLang="es-ES" sz="1200" b="1" u="sng" dirty="0">
              <a:solidFill>
                <a:schemeClr val="accent4"/>
              </a:solidFill>
            </a:endParaRPr>
          </a:p>
          <a:p>
            <a:pPr algn="l"/>
            <a:r>
              <a:rPr lang="es-ES" sz="900" dirty="0">
                <a:solidFill>
                  <a:srgbClr val="000000"/>
                </a:solidFill>
              </a:rPr>
              <a:t>- Existe una importante asociación entre FA y SAHS, con una elevada prevalencia de éste y frecuente presencia de otros factores de riesgo cardiovasculares.</a:t>
            </a:r>
          </a:p>
          <a:p>
            <a:pPr algn="l"/>
            <a:r>
              <a:rPr lang="es-ES" sz="900" dirty="0">
                <a:solidFill>
                  <a:srgbClr val="000000"/>
                </a:solidFill>
              </a:rPr>
              <a:t>- La mayoría de los pacientes con FA y SAHS no presentaron excesiva somnolencia diurna, por lo que se debe interrogar sobre otros síntomas. </a:t>
            </a:r>
          </a:p>
          <a:p>
            <a:pPr algn="l"/>
            <a:r>
              <a:rPr lang="es-ES" sz="900" dirty="0">
                <a:solidFill>
                  <a:srgbClr val="000000"/>
                </a:solidFill>
              </a:rPr>
              <a:t>- Ante la baja adherencia al tratamiento con CPAP en estos casos, se deben implantar más medidas que aseguren un correcto cumplimiento del tratamiento.</a:t>
            </a:r>
            <a:endParaRPr lang="es-ES" altLang="es-ES" sz="900" dirty="0">
              <a:solidFill>
                <a:srgbClr val="000000"/>
              </a:solidFill>
            </a:endParaRPr>
          </a:p>
        </p:txBody>
      </p:sp>
      <p:sp>
        <p:nvSpPr>
          <p:cNvPr id="9" name="Título 1">
            <a:extLst>
              <a:ext uri="{FF2B5EF4-FFF2-40B4-BE49-F238E27FC236}">
                <a16:creationId xmlns:a16="http://schemas.microsoft.com/office/drawing/2014/main" id="{FEC60B79-D141-4911-A1DD-DB04FC80B871}"/>
              </a:ext>
            </a:extLst>
          </p:cNvPr>
          <p:cNvSpPr txBox="1">
            <a:spLocks/>
          </p:cNvSpPr>
          <p:nvPr/>
        </p:nvSpPr>
        <p:spPr>
          <a:xfrm>
            <a:off x="482600" y="483518"/>
            <a:ext cx="8178800" cy="597471"/>
          </a:xfrm>
          <a:prstGeom prst="rect">
            <a:avLst/>
          </a:prstGeom>
          <a:solidFill>
            <a:schemeClr val="accent4">
              <a:lumMod val="60000"/>
              <a:lumOff val="40000"/>
            </a:schemeClr>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400" b="1" dirty="0">
                <a:solidFill>
                  <a:schemeClr val="bg1"/>
                </a:solidFill>
              </a:rPr>
              <a:t>CARACTERÍSTICAS DE LOS PACIENTES CON FIBRILACIÓN AURICULAR </a:t>
            </a:r>
            <a:br>
              <a:rPr lang="es-ES" sz="1400" b="1" dirty="0">
                <a:solidFill>
                  <a:schemeClr val="bg1"/>
                </a:solidFill>
              </a:rPr>
            </a:br>
            <a:r>
              <a:rPr lang="es-ES" sz="1400" b="1" dirty="0">
                <a:solidFill>
                  <a:schemeClr val="bg1"/>
                </a:solidFill>
              </a:rPr>
              <a:t>Y SÍNDROME DE APNEAS</a:t>
            </a:r>
            <a:r>
              <a:rPr lang="es-ES" sz="1400" dirty="0">
                <a:solidFill>
                  <a:srgbClr val="201F1E"/>
                </a:solidFill>
                <a:latin typeface="ArialMT"/>
              </a:rPr>
              <a:t> </a:t>
            </a:r>
            <a:r>
              <a:rPr lang="es-ES" sz="1400" b="1" dirty="0">
                <a:solidFill>
                  <a:schemeClr val="bg1"/>
                </a:solidFill>
              </a:rPr>
              <a:t>HIPOPNEAS DEL SUEÑO</a:t>
            </a:r>
          </a:p>
        </p:txBody>
      </p:sp>
      <p:sp>
        <p:nvSpPr>
          <p:cNvPr id="12" name="Título 1">
            <a:extLst>
              <a:ext uri="{FF2B5EF4-FFF2-40B4-BE49-F238E27FC236}">
                <a16:creationId xmlns:a16="http://schemas.microsoft.com/office/drawing/2014/main" id="{7BED9ABF-3275-4AB0-9BF0-E272EB40A669}"/>
              </a:ext>
            </a:extLst>
          </p:cNvPr>
          <p:cNvSpPr txBox="1">
            <a:spLocks/>
          </p:cNvSpPr>
          <p:nvPr/>
        </p:nvSpPr>
        <p:spPr>
          <a:xfrm>
            <a:off x="482600" y="440475"/>
            <a:ext cx="8178800" cy="1007616"/>
          </a:xfrm>
          <a:prstGeom prst="rect">
            <a:avLst/>
          </a:prstGeom>
          <a:solidFill>
            <a:schemeClr val="accent4">
              <a:lumMod val="60000"/>
              <a:lumOff val="40000"/>
            </a:schemeClr>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400" b="1" dirty="0">
                <a:solidFill>
                  <a:schemeClr val="bg1"/>
                </a:solidFill>
              </a:rPr>
              <a:t>CARACTERÍSTICAS DE LOS PACIENTES CON FIBRILACIÓN AURICULAR </a:t>
            </a:r>
            <a:br>
              <a:rPr lang="es-ES" sz="1400" b="1" dirty="0">
                <a:solidFill>
                  <a:schemeClr val="bg1"/>
                </a:solidFill>
              </a:rPr>
            </a:br>
            <a:r>
              <a:rPr lang="es-ES" sz="1400" b="1" dirty="0">
                <a:solidFill>
                  <a:schemeClr val="bg1"/>
                </a:solidFill>
              </a:rPr>
              <a:t>Y SÍNDROME DE APNEAS</a:t>
            </a:r>
            <a:r>
              <a:rPr lang="es-ES" sz="1400" dirty="0">
                <a:solidFill>
                  <a:srgbClr val="201F1E"/>
                </a:solidFill>
                <a:latin typeface="ArialMT"/>
              </a:rPr>
              <a:t> </a:t>
            </a:r>
            <a:r>
              <a:rPr lang="es-ES" sz="1400" b="1" dirty="0">
                <a:solidFill>
                  <a:schemeClr val="bg1"/>
                </a:solidFill>
              </a:rPr>
              <a:t>HIPOPNEAS DEL SUEÑO</a:t>
            </a:r>
            <a:br>
              <a:rPr lang="es-ES" sz="1400" b="1" dirty="0">
                <a:solidFill>
                  <a:schemeClr val="bg1"/>
                </a:solidFill>
              </a:rPr>
            </a:br>
            <a:br>
              <a:rPr lang="es-ES" sz="1400" b="1" dirty="0">
                <a:solidFill>
                  <a:schemeClr val="bg1"/>
                </a:solidFill>
              </a:rPr>
            </a:br>
            <a:r>
              <a:rPr lang="es-ES" sz="800" dirty="0">
                <a:solidFill>
                  <a:schemeClr val="bg1"/>
                </a:solidFill>
                <a:latin typeface="Arial" panose="020B0604020202020204" pitchFamily="34" charset="0"/>
                <a:ea typeface="+mn-ea"/>
                <a:cs typeface="Arial" panose="020B0604020202020204" pitchFamily="34" charset="0"/>
              </a:rPr>
              <a:t>N. Reina Marfil, B. Gómez Rodríguez, E. Cabrera César, E. Sánchez Álvarez, A. Martínez Mesa, J. L. Velasco Garrido. </a:t>
            </a:r>
            <a:br>
              <a:rPr lang="es-ES" sz="800" dirty="0">
                <a:solidFill>
                  <a:schemeClr val="bg1"/>
                </a:solidFill>
                <a:latin typeface="Arial" panose="020B0604020202020204" pitchFamily="34" charset="0"/>
                <a:ea typeface="+mn-ea"/>
                <a:cs typeface="Arial" panose="020B0604020202020204" pitchFamily="34" charset="0"/>
              </a:rPr>
            </a:br>
            <a:r>
              <a:rPr lang="es-ES" altLang="es-ES" sz="800" dirty="0">
                <a:solidFill>
                  <a:schemeClr val="bg1"/>
                </a:solidFill>
                <a:latin typeface="Arial" panose="020B0604020202020204" pitchFamily="34" charset="0"/>
                <a:ea typeface="+mn-ea"/>
                <a:cs typeface="Arial" panose="020B0604020202020204" pitchFamily="34" charset="0"/>
              </a:rPr>
              <a:t>Servicio de Neumología. Hospital Universitario Virgen de la Victoria. Málaga.</a:t>
            </a:r>
            <a:br>
              <a:rPr lang="es-ES" altLang="es-ES" sz="800" dirty="0">
                <a:solidFill>
                  <a:schemeClr val="bg1"/>
                </a:solidFill>
                <a:latin typeface="Arial" panose="020B0604020202020204" pitchFamily="34" charset="0"/>
                <a:ea typeface="+mn-ea"/>
                <a:cs typeface="Arial" panose="020B0604020202020204" pitchFamily="34" charset="0"/>
              </a:rPr>
            </a:br>
            <a:endParaRPr lang="es-ES" sz="800" dirty="0">
              <a:solidFill>
                <a:schemeClr val="bg1"/>
              </a:solidFill>
              <a:latin typeface="Arial" panose="020B0604020202020204" pitchFamily="34"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733</Words>
  <Application>Microsoft Office PowerPoint</Application>
  <PresentationFormat>Presentación en pantalla (16:9)</PresentationFormat>
  <Paragraphs>70</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ArialMT</vt:lpstr>
      <vt:lpstr>Calibri</vt:lpstr>
      <vt:lpstr>Tema de Office</vt:lpstr>
      <vt:lpstr>CARACTERÍSTICAS DE LOS PACIENTES CON FIBRILACIÓN AURICULAR  Y SÍNDROME DE APNEAS HIPOPNEAS DEL SUEÑO  N. Reina Marfil, B. Gómez Rodríguez, E. Cabrera César, E. Sánchez Álvarez, A. Martínez Mesa, J. L. Velasco Garrido.  Servicio de Neumología. Hospital Universitario Virgen de la Victoria. Málaga.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Nuria Reina Marfil</cp:lastModifiedBy>
  <cp:revision>8</cp:revision>
  <dcterms:created xsi:type="dcterms:W3CDTF">2022-01-11T08:55:46Z</dcterms:created>
  <dcterms:modified xsi:type="dcterms:W3CDTF">2022-04-01T18:55:31Z</dcterms:modified>
</cp:coreProperties>
</file>