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9"/>
  </p:normalViewPr>
  <p:slideViewPr>
    <p:cSldViewPr>
      <p:cViewPr>
        <p:scale>
          <a:sx n="94" d="100"/>
          <a:sy n="94" d="100"/>
        </p:scale>
        <p:origin x="-476" y="-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74628171478598E-2"/>
          <c:y val="0.13569837734648399"/>
          <c:w val="0.87938002012371586"/>
          <c:h val="0.743875278396435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900" dirty="0"/>
                      <a:t>11,7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7DD-4F4D-B014-FD939B6C49A3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900" dirty="0"/>
                      <a:t>21,06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7DD-4F4D-B014-FD939B6C49A3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900" dirty="0"/>
                      <a:t>22,47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7DD-4F4D-B014-FD939B6C49A3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900" dirty="0"/>
                      <a:t>20,33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7DD-4F4D-B014-FD939B6C49A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Basal</c:v>
                </c:pt>
                <c:pt idx="1">
                  <c:v>6 meses</c:v>
                </c:pt>
                <c:pt idx="2">
                  <c:v>1 año</c:v>
                </c:pt>
                <c:pt idx="3">
                  <c:v>2 años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11.7</c:v>
                </c:pt>
                <c:pt idx="1">
                  <c:v>21.06</c:v>
                </c:pt>
                <c:pt idx="2">
                  <c:v>22.47</c:v>
                </c:pt>
                <c:pt idx="3">
                  <c:v>20.329999999999998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7DD-4F4D-B014-FD939B6C4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075712"/>
        <c:axId val="52022272"/>
      </c:barChart>
      <c:catAx>
        <c:axId val="5107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52022272"/>
        <c:crosses val="autoZero"/>
        <c:auto val="0"/>
        <c:lblAlgn val="ctr"/>
        <c:lblOffset val="100"/>
        <c:noMultiLvlLbl val="1"/>
      </c:catAx>
      <c:valAx>
        <c:axId val="52022272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51075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1"/>
  </c:chart>
  <c:spPr>
    <a:noFill/>
    <a:ln w="9360">
      <a:solidFill>
        <a:srgbClr val="D9D9D9"/>
      </a:solidFill>
      <a:round/>
    </a:ln>
  </c:spPr>
  <c:txPr>
    <a:bodyPr/>
    <a:lstStyle/>
    <a:p>
      <a:pPr>
        <a:defRPr sz="700"/>
      </a:pPr>
      <a:endParaRPr lang="es-ES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74628171478598E-2"/>
          <c:y val="0.13569837734648399"/>
          <c:w val="0.90511944880903883"/>
          <c:h val="0.743875278396435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Basal</c:v>
                </c:pt>
                <c:pt idx="1">
                  <c:v>6 meses</c:v>
                </c:pt>
                <c:pt idx="2">
                  <c:v>1 año</c:v>
                </c:pt>
                <c:pt idx="3">
                  <c:v>2 años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7.1</c:v>
                </c:pt>
                <c:pt idx="1">
                  <c:v>0.6</c:v>
                </c:pt>
                <c:pt idx="2">
                  <c:v>0.65</c:v>
                </c:pt>
                <c:pt idx="3">
                  <c:v>0.64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BB-374B-AD27-B73533049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422016"/>
        <c:axId val="148444288"/>
      </c:barChart>
      <c:catAx>
        <c:axId val="148422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crossAx val="148444288"/>
        <c:crosses val="autoZero"/>
        <c:auto val="1"/>
        <c:lblAlgn val="ctr"/>
        <c:lblOffset val="100"/>
        <c:noMultiLvlLbl val="1"/>
      </c:catAx>
      <c:valAx>
        <c:axId val="148444288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crossAx val="148422016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 w="9360">
      <a:solidFill>
        <a:srgbClr val="D9D9D9"/>
      </a:solidFill>
      <a:round/>
    </a:ln>
  </c:spPr>
  <c:txPr>
    <a:bodyPr/>
    <a:lstStyle/>
    <a:p>
      <a:pPr>
        <a:defRPr sz="900"/>
      </a:pPr>
      <a:endParaRPr lang="es-ES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974628171478598E-2"/>
          <c:y val="0.13569837734648399"/>
          <c:w val="0.88253952685812698"/>
          <c:h val="0.743875278396435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sz="900"/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33B-0042-ABE3-B9DBE398E91C}"/>
                </c:ext>
              </c:extLst>
            </c:dLbl>
            <c:dLbl>
              <c:idx val="1"/>
              <c:layout/>
              <c:spPr/>
              <c:txPr>
                <a:bodyPr/>
                <a:lstStyle/>
                <a:p>
                  <a:pPr>
                    <a:defRPr sz="900"/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3B-0042-ABE3-B9DBE398E91C}"/>
                </c:ext>
              </c:extLst>
            </c:dLbl>
            <c:dLbl>
              <c:idx val="2"/>
              <c:layout/>
              <c:spPr/>
              <c:txPr>
                <a:bodyPr/>
                <a:lstStyle/>
                <a:p>
                  <a:pPr>
                    <a:defRPr sz="900"/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33B-0042-ABE3-B9DBE398E91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3"/>
                <c:pt idx="0">
                  <c:v>Basal</c:v>
                </c:pt>
                <c:pt idx="1">
                  <c:v>1 año</c:v>
                </c:pt>
                <c:pt idx="2">
                  <c:v>2 años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3"/>
                <c:pt idx="0">
                  <c:v>7.9</c:v>
                </c:pt>
                <c:pt idx="1">
                  <c:v>0.69</c:v>
                </c:pt>
                <c:pt idx="2">
                  <c:v>0.64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33B-0042-ABE3-B9DBE398E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148471168"/>
        <c:axId val="148472960"/>
      </c:barChart>
      <c:catAx>
        <c:axId val="148471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148472960"/>
        <c:crosses val="autoZero"/>
        <c:auto val="1"/>
        <c:lblAlgn val="ctr"/>
        <c:lblOffset val="100"/>
        <c:noMultiLvlLbl val="1"/>
      </c:catAx>
      <c:valAx>
        <c:axId val="148472960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14847116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 w="9360">
      <a:solidFill>
        <a:srgbClr val="D9D9D9"/>
      </a:solidFill>
      <a:round/>
    </a:ln>
  </c:spPr>
  <c:txPr>
    <a:bodyPr/>
    <a:lstStyle/>
    <a:p>
      <a:pPr>
        <a:defRPr sz="700"/>
      </a:pPr>
      <a:endParaRPr lang="es-ES"/>
    </a:p>
  </c:tx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83716549146758E-2"/>
          <c:y val="0.10686831633027688"/>
          <c:w val="0.85065533961521644"/>
          <c:h val="0.762930182879056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92D050"/>
            </a:solidFill>
            <a:ln w="6480">
              <a:solidFill>
                <a:srgbClr val="4F81BD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Basal</c:v>
                </c:pt>
                <c:pt idx="1">
                  <c:v>Postratamiento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749-F847-A939-E9C1C73B0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5"/>
        <c:axId val="150086784"/>
        <c:axId val="150088320"/>
      </c:barChart>
      <c:catAx>
        <c:axId val="150086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150088320"/>
        <c:crosses val="autoZero"/>
        <c:auto val="1"/>
        <c:lblAlgn val="ctr"/>
        <c:lblOffset val="100"/>
        <c:noMultiLvlLbl val="1"/>
      </c:catAx>
      <c:valAx>
        <c:axId val="150088320"/>
        <c:scaling>
          <c:orientation val="minMax"/>
          <c:max val="10"/>
          <c:min val="0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150086784"/>
        <c:crosses val="autoZero"/>
        <c:crossBetween val="between"/>
        <c:majorUnit val="1"/>
        <c:minorUnit val="1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 w="9360">
      <a:solidFill>
        <a:srgbClr val="D9D9D9"/>
      </a:solidFill>
      <a:round/>
    </a:ln>
  </c:spPr>
  <c:txPr>
    <a:bodyPr/>
    <a:lstStyle/>
    <a:p>
      <a:pPr>
        <a:defRPr sz="700"/>
      </a:pPr>
      <a:endParaRPr lang="es-E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5889762248639"/>
          <c:y val="0.15141800320068152"/>
          <c:w val="0.86107186007110315"/>
          <c:h val="0.720494415190503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"/>
                  <c:y val="3.78302983455201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1"/>
              <c:separator>;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CF-A94C-B437-D505CFC4734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Basal</c:v>
                </c:pt>
                <c:pt idx="1">
                  <c:v>6 meses</c:v>
                </c:pt>
                <c:pt idx="2">
                  <c:v>1 año</c:v>
                </c:pt>
                <c:pt idx="3">
                  <c:v>2 años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754.7</c:v>
                </c:pt>
                <c:pt idx="1">
                  <c:v>99.3</c:v>
                </c:pt>
                <c:pt idx="2">
                  <c:v>99.4</c:v>
                </c:pt>
                <c:pt idx="3">
                  <c:v>89.3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CF-A94C-B437-D505CFC47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0100992"/>
        <c:axId val="165618432"/>
      </c:barChart>
      <c:catAx>
        <c:axId val="150100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crossAx val="165618432"/>
        <c:crosses val="autoZero"/>
        <c:auto val="1"/>
        <c:lblAlgn val="ctr"/>
        <c:lblOffset val="100"/>
        <c:noMultiLvlLbl val="1"/>
      </c:catAx>
      <c:valAx>
        <c:axId val="165618432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crossAx val="150100992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 w="9360">
      <a:solidFill>
        <a:srgbClr val="D9D9D9"/>
      </a:solidFill>
      <a:round/>
    </a:ln>
  </c:spPr>
  <c:txPr>
    <a:bodyPr/>
    <a:lstStyle/>
    <a:p>
      <a:pPr>
        <a:defRPr sz="900"/>
      </a:pPr>
      <a:endParaRPr lang="es-ES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32767733445673"/>
          <c:y val="6.0037726041617799E-2"/>
          <c:w val="0.81684552478317707"/>
          <c:h val="0.77404439400404668"/>
        </c:manualLayout>
      </c:layout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Serie 1</c:v>
                </c:pt>
              </c:strCache>
            </c:strRef>
          </c:tx>
          <c:dLbls>
            <c:dLbl>
              <c:idx val="0"/>
              <c:layout>
                <c:manualLayout>
                  <c:x val="-7.1702488957990418E-2"/>
                  <c:y val="9.4575745863800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88-492F-AFAC-0F861782775A}"/>
                </c:ext>
              </c:extLst>
            </c:dLbl>
            <c:dLbl>
              <c:idx val="1"/>
              <c:layout>
                <c:manualLayout>
                  <c:x val="-0.12134267362121455"/>
                  <c:y val="0.12294846962294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88-492F-AFAC-0F861782775A}"/>
                </c:ext>
              </c:extLst>
            </c:dLbl>
            <c:dLbl>
              <c:idx val="2"/>
              <c:layout>
                <c:manualLayout>
                  <c:x val="-0.11031152147383141"/>
                  <c:y val="0.113490895036560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88-492F-AFAC-0F861782775A}"/>
                </c:ext>
              </c:extLst>
            </c:dLbl>
            <c:dLbl>
              <c:idx val="3"/>
              <c:layout>
                <c:manualLayout>
                  <c:x val="-6.6186912884298746E-2"/>
                  <c:y val="9.4575745863800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;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88-492F-AFAC-0F861782775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Basal</c:v>
                </c:pt>
                <c:pt idx="1">
                  <c:v>6 meses</c:v>
                </c:pt>
                <c:pt idx="2">
                  <c:v>1 año</c:v>
                </c:pt>
                <c:pt idx="3">
                  <c:v>2 años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67.900000000000006</c:v>
                </c:pt>
                <c:pt idx="1">
                  <c:v>75.599999999999994</c:v>
                </c:pt>
                <c:pt idx="2">
                  <c:v>76.5</c:v>
                </c:pt>
                <c:pt idx="3">
                  <c:v>82.2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747-E84A-9AD6-FAD5265E7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640448"/>
        <c:axId val="165642240"/>
      </c:lineChart>
      <c:catAx>
        <c:axId val="165640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165642240"/>
        <c:crosses val="autoZero"/>
        <c:auto val="1"/>
        <c:lblAlgn val="ctr"/>
        <c:lblOffset val="100"/>
        <c:noMultiLvlLbl val="1"/>
      </c:catAx>
      <c:valAx>
        <c:axId val="165642240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900"/>
            </a:pPr>
            <a:endParaRPr lang="es-ES"/>
          </a:p>
        </c:txPr>
        <c:crossAx val="165640448"/>
        <c:crosses val="autoZero"/>
        <c:crossBetween val="between"/>
      </c:valAx>
      <c:spPr>
        <a:solidFill>
          <a:srgbClr val="FFFFFF"/>
        </a:solidFill>
        <a:ln>
          <a:noFill/>
        </a:ln>
      </c:spPr>
    </c:plotArea>
    <c:plotVisOnly val="1"/>
    <c:dispBlanksAs val="gap"/>
    <c:showDLblsOverMax val="1"/>
  </c:chart>
  <c:spPr>
    <a:noFill/>
    <a:ln w="9360">
      <a:solidFill>
        <a:srgbClr val="D9D9D9"/>
      </a:solidFill>
      <a:round/>
    </a:ln>
  </c:spPr>
  <c:txPr>
    <a:bodyPr/>
    <a:lstStyle/>
    <a:p>
      <a:pPr>
        <a:defRPr sz="700"/>
      </a:pPr>
      <a:endParaRPr lang="es-ES"/>
    </a:p>
  </c:tx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1FB5547E-025A-4A6A-BD13-310B35C8C925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06/04/2022</a:t>
            </a:fld>
            <a:endParaRPr lang="es-ES" sz="1200" b="0" strike="noStrike" spc="-1" dirty="0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 dirty="0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270C25B-0800-442B-956D-4B1A38CB1A5A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 dirty="0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Segundo nivel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Tercer nivel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2EA763EC-386C-4525-8CD6-78854F409282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06/04/2022</a:t>
            </a:fld>
            <a:endParaRPr lang="es-ES" sz="1200" b="0" strike="noStrike" spc="-1" dirty="0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 dirty="0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52F5CD8-A242-45D9-B757-35338B298320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 dirty="0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691680" y="49535"/>
            <a:ext cx="5760640" cy="4339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r>
              <a:rPr lang="es-ES" sz="1200" b="1" strike="noStrike" spc="-1" dirty="0">
                <a:latin typeface="Arial"/>
              </a:rPr>
              <a:t>TRATAMIENTO ANTI-IL5 EN ASMA GRAVE EOSINOFÍLICA.</a:t>
            </a:r>
          </a:p>
          <a:p>
            <a:pPr algn="ctr"/>
            <a:r>
              <a:rPr lang="es-ES" sz="1200" b="1" strike="noStrike" spc="-1" dirty="0">
                <a:latin typeface="Arial"/>
              </a:rPr>
              <a:t> EXPERIENCIA EN EL H.U. PUERTO REAL </a:t>
            </a:r>
          </a:p>
          <a:p>
            <a:endParaRPr lang="es-ES" sz="400" b="0" strike="noStrike" spc="-1" dirty="0">
              <a:latin typeface="Arial"/>
            </a:endParaRPr>
          </a:p>
          <a:p>
            <a:pPr algn="ctr"/>
            <a:r>
              <a:rPr lang="es-ES" sz="800" b="0" strike="noStrike" spc="-1" dirty="0">
                <a:latin typeface="Arial"/>
              </a:rPr>
              <a:t>L. Asencio Monteagudo, D. del Castillo Otero</a:t>
            </a:r>
            <a:r>
              <a:rPr lang="es-ES" sz="800" spc="-1" dirty="0">
                <a:latin typeface="Arial"/>
              </a:rPr>
              <a:t>, C. Maza Ortega, R. Carmona García, A.Vargas Puerto, L.C. Márquez Lagos. </a:t>
            </a:r>
          </a:p>
          <a:p>
            <a:pPr algn="ctr"/>
            <a:r>
              <a:rPr lang="es-ES" sz="800" spc="-1" dirty="0">
                <a:latin typeface="Arial"/>
              </a:rPr>
              <a:t>Sección</a:t>
            </a:r>
            <a:r>
              <a:rPr lang="es-ES" sz="800" b="0" strike="noStrike" spc="-1" dirty="0">
                <a:latin typeface="Arial"/>
              </a:rPr>
              <a:t> de Neumología. H. U. Puerto Real. Cádiz. </a:t>
            </a:r>
          </a:p>
          <a:p>
            <a:pPr algn="ctr"/>
            <a:endParaRPr lang="es-ES" sz="1200" b="0" strike="noStrike" spc="-1" dirty="0">
              <a:latin typeface="Arial"/>
            </a:endParaRPr>
          </a:p>
          <a:p>
            <a:endParaRPr lang="es-ES" sz="1200" b="0" strike="noStrike" spc="-1" dirty="0">
              <a:latin typeface="Arial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278170" y="786883"/>
            <a:ext cx="4077806" cy="72410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txBody>
          <a:bodyPr lIns="90000" tIns="45000" rIns="90000" bIns="45000">
            <a:noAutofit/>
          </a:bodyPr>
          <a:lstStyle/>
          <a:p>
            <a:pPr algn="just"/>
            <a:r>
              <a:rPr lang="es-ES" sz="900" b="1" strike="noStrike" spc="-1" dirty="0" smtClean="0">
                <a:latin typeface="Arial"/>
              </a:rPr>
              <a:t>INTRODUCCIÓN</a:t>
            </a:r>
            <a:endParaRPr lang="es-ES" sz="900" b="1" strike="noStrike" spc="-1" dirty="0">
              <a:latin typeface="Arial"/>
            </a:endParaRPr>
          </a:p>
          <a:p>
            <a:pPr algn="just"/>
            <a:r>
              <a:rPr lang="es-ES" sz="900" dirty="0"/>
              <a:t>Diversos ensayos clínicos y estudios en vida real demuestran la eficacia y seguridad de los anticuerpos monoclonales anti-IL5 en el asma grave eosinofílica.</a:t>
            </a:r>
          </a:p>
        </p:txBody>
      </p:sp>
      <p:sp>
        <p:nvSpPr>
          <p:cNvPr id="84" name="TextShape 3"/>
          <p:cNvSpPr txBox="1"/>
          <p:nvPr/>
        </p:nvSpPr>
        <p:spPr>
          <a:xfrm>
            <a:off x="4521489" y="791306"/>
            <a:ext cx="4484664" cy="1420404"/>
          </a:xfrm>
          <a:prstGeom prst="rect">
            <a:avLst/>
          </a:prstGeom>
          <a:solidFill>
            <a:srgbClr val="FFFFFF"/>
          </a:solidFill>
          <a:ln>
            <a:solidFill>
              <a:srgbClr val="92D050"/>
            </a:solidFill>
          </a:ln>
        </p:spPr>
        <p:txBody>
          <a:bodyPr lIns="90000" tIns="45000" rIns="90000" bIns="45000">
            <a:noAutofit/>
          </a:bodyPr>
          <a:lstStyle/>
          <a:p>
            <a:r>
              <a:rPr lang="es-ES" sz="900" b="1" strike="noStrike" spc="-1" dirty="0">
                <a:latin typeface="Arial"/>
              </a:rPr>
              <a:t> </a:t>
            </a:r>
            <a:r>
              <a:rPr lang="es-ES" sz="900" b="1" strike="noStrike" spc="-1" dirty="0" smtClean="0">
                <a:latin typeface="Arial"/>
              </a:rPr>
              <a:t>METODOLOGÍA</a:t>
            </a:r>
            <a:endParaRPr lang="es-ES" sz="900" b="1" strike="noStrike" spc="-1" dirty="0">
              <a:latin typeface="Arial"/>
            </a:endParaRPr>
          </a:p>
          <a:p>
            <a:r>
              <a:rPr lang="es-ES" sz="900" b="0" strike="noStrike" spc="-1" dirty="0">
                <a:latin typeface="Arial"/>
              </a:rPr>
              <a:t>- Estudio observacional retrospectivo.</a:t>
            </a:r>
          </a:p>
          <a:p>
            <a:r>
              <a:rPr lang="es-ES" sz="900" b="0" strike="noStrike" spc="-1" dirty="0">
                <a:latin typeface="Arial"/>
              </a:rPr>
              <a:t>- Pacientes con asma grave eosinofílica y al </a:t>
            </a:r>
            <a:r>
              <a:rPr lang="es-ES" sz="900" spc="-1" dirty="0">
                <a:latin typeface="Arial"/>
              </a:rPr>
              <a:t>menos</a:t>
            </a:r>
            <a:r>
              <a:rPr lang="es-ES" sz="900" b="0" strike="noStrike" spc="-1" dirty="0">
                <a:latin typeface="Arial"/>
              </a:rPr>
              <a:t> 6 meses de tratamiento anti-IL5 </a:t>
            </a:r>
            <a:r>
              <a:rPr lang="es-ES" sz="900" b="0" strike="noStrike" spc="-1" dirty="0" smtClean="0">
                <a:latin typeface="Arial"/>
              </a:rPr>
              <a:t>        </a:t>
            </a:r>
            <a:r>
              <a:rPr lang="es-ES" sz="100" b="0" strike="noStrike" spc="-1" dirty="0" smtClean="0">
                <a:latin typeface="Arial"/>
              </a:rPr>
              <a:t>.              </a:t>
            </a:r>
            <a:r>
              <a:rPr lang="es-ES" sz="900" spc="-1" dirty="0">
                <a:latin typeface="Arial"/>
              </a:rPr>
              <a:t>a</a:t>
            </a:r>
            <a:r>
              <a:rPr lang="es-ES" sz="900" b="0" strike="noStrike" spc="-1" dirty="0" smtClean="0">
                <a:latin typeface="Arial"/>
              </a:rPr>
              <a:t> </a:t>
            </a:r>
            <a:r>
              <a:rPr lang="es-ES" sz="100" b="0" strike="noStrike" spc="-1" dirty="0" smtClean="0">
                <a:latin typeface="Arial"/>
              </a:rPr>
              <a:t> </a:t>
            </a:r>
            <a:r>
              <a:rPr lang="es-ES" sz="900" b="0" strike="noStrike" spc="-1" dirty="0" smtClean="0">
                <a:latin typeface="Arial"/>
              </a:rPr>
              <a:t>31/12/2021</a:t>
            </a:r>
            <a:r>
              <a:rPr lang="es-ES" sz="900" b="0" strike="noStrike" spc="-1" dirty="0">
                <a:latin typeface="Arial"/>
              </a:rPr>
              <a:t>.</a:t>
            </a:r>
          </a:p>
          <a:p>
            <a:r>
              <a:rPr lang="es-ES" sz="900" b="0" strike="noStrike" spc="-1" dirty="0">
                <a:latin typeface="Arial"/>
              </a:rPr>
              <a:t>- Variables: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b="0" strike="noStrike" spc="-1" dirty="0">
                <a:latin typeface="Arial"/>
              </a:rPr>
              <a:t>Datos demográficos y clínicos de asma.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b="0" strike="noStrike" spc="-1" dirty="0">
                <a:latin typeface="Arial"/>
              </a:rPr>
              <a:t>Control del asma (ACT), corticoides orales (CO), exacerbaciones, FEV1 y eosinófilos en sangre, en situación basal y tras tratamiento (6, 12 y 24 meses).</a:t>
            </a:r>
          </a:p>
          <a:p>
            <a:pPr marL="171450" indent="-171450">
              <a:buFontTx/>
              <a:buChar char="-"/>
            </a:pPr>
            <a:r>
              <a:rPr lang="es-ES" sz="900" b="0" strike="noStrike" spc="-1" dirty="0">
                <a:latin typeface="Arial"/>
              </a:rPr>
              <a:t>Efectos adversos</a:t>
            </a:r>
            <a:r>
              <a:rPr lang="es-ES" sz="900" spc="-1" dirty="0">
                <a:latin typeface="Arial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s-ES" sz="900" spc="-1" dirty="0">
                <a:latin typeface="Arial"/>
              </a:rPr>
              <a:t>Resultados expresados en media o frecuencias (%).</a:t>
            </a:r>
          </a:p>
          <a:p>
            <a:pPr marL="171450" indent="-171450">
              <a:buFontTx/>
              <a:buChar char="-"/>
            </a:pPr>
            <a:endParaRPr lang="es-ES" sz="900" b="0" strike="noStrike" spc="-1" dirty="0">
              <a:latin typeface="Arial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78170" y="1617572"/>
            <a:ext cx="4077806" cy="5078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900" b="1" dirty="0" smtClean="0"/>
              <a:t>OBJETIVOS</a:t>
            </a:r>
            <a:endParaRPr lang="es-ES" sz="900" b="1" dirty="0"/>
          </a:p>
          <a:p>
            <a:pPr algn="just"/>
            <a:r>
              <a:rPr lang="es-ES" sz="900" dirty="0"/>
              <a:t>Valorar eficacia clínica y seguridad de la terapia en una serie de pacientes del área del H.U. Puerto Real </a:t>
            </a:r>
            <a:endParaRPr lang="es-ES" sz="900" i="1" spc="-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131840" y="2283718"/>
            <a:ext cx="2779299" cy="23083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/>
              <a:t> RESULTADOS </a:t>
            </a: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593430"/>
            <a:ext cx="2779299" cy="2336563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593430"/>
            <a:ext cx="2818175" cy="1656185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56" y="2593430"/>
            <a:ext cx="2644860" cy="2327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3422520" y="4155926"/>
            <a:ext cx="1401480" cy="261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/>
            <a:endParaRPr lang="es-ES" sz="800" b="0" strike="noStrike" spc="-1" dirty="0">
              <a:latin typeface="Arial"/>
            </a:endParaRPr>
          </a:p>
        </p:txBody>
      </p:sp>
      <p:graphicFrame>
        <p:nvGraphicFramePr>
          <p:cNvPr id="7" name="3 Marcador de contenido"/>
          <p:cNvGraphicFramePr/>
          <p:nvPr>
            <p:extLst>
              <p:ext uri="{D42A27DB-BD31-4B8C-83A1-F6EECF244321}">
                <p14:modId xmlns:p14="http://schemas.microsoft.com/office/powerpoint/2010/main" val="3166520126"/>
              </p:ext>
            </p:extLst>
          </p:nvPr>
        </p:nvGraphicFramePr>
        <p:xfrm>
          <a:off x="959485" y="671601"/>
          <a:ext cx="2313688" cy="133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Shape 1"/>
          <p:cNvSpPr txBox="1"/>
          <p:nvPr/>
        </p:nvSpPr>
        <p:spPr>
          <a:xfrm>
            <a:off x="1443233" y="494578"/>
            <a:ext cx="1369744" cy="16932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900" b="1" strike="noStrike" spc="-1" dirty="0">
                <a:solidFill>
                  <a:srgbClr val="000000"/>
                </a:solidFill>
                <a:latin typeface="+mj-lt"/>
              </a:rPr>
              <a:t>ACT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827584" y="3795886"/>
            <a:ext cx="7776864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900" b="1" spc="-1" dirty="0"/>
              <a:t>Efectos adversos</a:t>
            </a:r>
            <a:r>
              <a:rPr lang="es-ES" sz="900" dirty="0">
                <a:sym typeface="Wingdings" panose="05000000000000000000" pitchFamily="2" charset="2"/>
              </a:rPr>
              <a:t> </a:t>
            </a:r>
            <a:r>
              <a:rPr lang="es-ES" sz="900" dirty="0"/>
              <a:t>Cefalea 7%, mialgias 3,5% y urticaria 1%. </a:t>
            </a:r>
            <a:r>
              <a:rPr lang="es-ES" sz="900" b="1" dirty="0"/>
              <a:t>Retirada de </a:t>
            </a:r>
            <a:r>
              <a:rPr lang="es-ES" sz="900" b="1" dirty="0" err="1"/>
              <a:t>tto</a:t>
            </a:r>
            <a:r>
              <a:rPr lang="es-ES" sz="900" b="1" dirty="0"/>
              <a:t>: </a:t>
            </a:r>
            <a:r>
              <a:rPr lang="es-ES" sz="900" dirty="0"/>
              <a:t>2 pacientes </a:t>
            </a:r>
            <a:r>
              <a:rPr lang="es-ES" sz="900" dirty="0" err="1"/>
              <a:t>mepolizumab</a:t>
            </a:r>
            <a:r>
              <a:rPr lang="es-ES" sz="900" dirty="0"/>
              <a:t> (1 efectos adversos, 1 falta de respuesta)</a:t>
            </a:r>
          </a:p>
        </p:txBody>
      </p:sp>
      <p:graphicFrame>
        <p:nvGraphicFramePr>
          <p:cNvPr id="11" name="3 Marcador de contenido"/>
          <p:cNvGraphicFramePr/>
          <p:nvPr>
            <p:extLst>
              <p:ext uri="{D42A27DB-BD31-4B8C-83A1-F6EECF244321}">
                <p14:modId xmlns:p14="http://schemas.microsoft.com/office/powerpoint/2010/main" val="4275224299"/>
              </p:ext>
            </p:extLst>
          </p:nvPr>
        </p:nvGraphicFramePr>
        <p:xfrm>
          <a:off x="959485" y="2375795"/>
          <a:ext cx="2284744" cy="1320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Shape 1"/>
          <p:cNvSpPr txBox="1"/>
          <p:nvPr/>
        </p:nvSpPr>
        <p:spPr>
          <a:xfrm>
            <a:off x="1443233" y="2206468"/>
            <a:ext cx="1369744" cy="16932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900" b="1" strike="noStrike" spc="-1" dirty="0">
                <a:solidFill>
                  <a:srgbClr val="000000"/>
                </a:solidFill>
                <a:latin typeface="+mj-lt"/>
              </a:rPr>
              <a:t>Ciclos de CO</a:t>
            </a:r>
          </a:p>
        </p:txBody>
      </p:sp>
      <p:graphicFrame>
        <p:nvGraphicFramePr>
          <p:cNvPr id="15" name="3 Marcador de contenido"/>
          <p:cNvGraphicFramePr/>
          <p:nvPr>
            <p:extLst>
              <p:ext uri="{D42A27DB-BD31-4B8C-83A1-F6EECF244321}">
                <p14:modId xmlns:p14="http://schemas.microsoft.com/office/powerpoint/2010/main" val="2262334426"/>
              </p:ext>
            </p:extLst>
          </p:nvPr>
        </p:nvGraphicFramePr>
        <p:xfrm>
          <a:off x="3462901" y="671601"/>
          <a:ext cx="2262619" cy="1330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3 Marcador de contenido"/>
          <p:cNvGraphicFramePr/>
          <p:nvPr>
            <p:extLst>
              <p:ext uri="{D42A27DB-BD31-4B8C-83A1-F6EECF244321}">
                <p14:modId xmlns:p14="http://schemas.microsoft.com/office/powerpoint/2010/main" val="4167445549"/>
              </p:ext>
            </p:extLst>
          </p:nvPr>
        </p:nvGraphicFramePr>
        <p:xfrm>
          <a:off x="5908525" y="681619"/>
          <a:ext cx="2262619" cy="1320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Shape 1"/>
          <p:cNvSpPr txBox="1"/>
          <p:nvPr/>
        </p:nvSpPr>
        <p:spPr>
          <a:xfrm>
            <a:off x="3906388" y="501843"/>
            <a:ext cx="1367616" cy="16932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900" b="1" strike="noStrike" spc="-1" dirty="0">
                <a:solidFill>
                  <a:srgbClr val="000000"/>
                </a:solidFill>
              </a:rPr>
              <a:t>Agudizaciones</a:t>
            </a:r>
          </a:p>
        </p:txBody>
      </p:sp>
      <p:sp>
        <p:nvSpPr>
          <p:cNvPr id="21" name="TextShape 1"/>
          <p:cNvSpPr txBox="1"/>
          <p:nvPr/>
        </p:nvSpPr>
        <p:spPr>
          <a:xfrm>
            <a:off x="6396408" y="476542"/>
            <a:ext cx="1367616" cy="20730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900" b="1" spc="-1" dirty="0">
                <a:solidFill>
                  <a:srgbClr val="000000"/>
                </a:solidFill>
                <a:latin typeface="+mj-lt"/>
              </a:rPr>
              <a:t>CO de mantenimiento </a:t>
            </a:r>
            <a:endParaRPr lang="es-ES" sz="900" b="1" strike="noStrike" spc="-1" dirty="0">
              <a:solidFill>
                <a:srgbClr val="000000"/>
              </a:solidFill>
              <a:latin typeface="+mj-lt"/>
            </a:endParaRPr>
          </a:p>
        </p:txBody>
      </p:sp>
      <p:graphicFrame>
        <p:nvGraphicFramePr>
          <p:cNvPr id="22" name="3 Marcador de contenido"/>
          <p:cNvGraphicFramePr/>
          <p:nvPr>
            <p:extLst>
              <p:ext uri="{D42A27DB-BD31-4B8C-83A1-F6EECF244321}">
                <p14:modId xmlns:p14="http://schemas.microsoft.com/office/powerpoint/2010/main" val="1186537451"/>
              </p:ext>
            </p:extLst>
          </p:nvPr>
        </p:nvGraphicFramePr>
        <p:xfrm>
          <a:off x="3462901" y="2375797"/>
          <a:ext cx="2268279" cy="1342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3 Marcador de contenido"/>
          <p:cNvGraphicFramePr/>
          <p:nvPr>
            <p:extLst>
              <p:ext uri="{D42A27DB-BD31-4B8C-83A1-F6EECF244321}">
                <p14:modId xmlns:p14="http://schemas.microsoft.com/office/powerpoint/2010/main" val="448091776"/>
              </p:ext>
            </p:extLst>
          </p:nvPr>
        </p:nvGraphicFramePr>
        <p:xfrm>
          <a:off x="5953319" y="2375797"/>
          <a:ext cx="2219081" cy="1342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TextShape 1"/>
          <p:cNvSpPr txBox="1"/>
          <p:nvPr/>
        </p:nvSpPr>
        <p:spPr>
          <a:xfrm>
            <a:off x="3618088" y="2205440"/>
            <a:ext cx="1944216" cy="16932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900" b="1" strike="noStrike" spc="-1" dirty="0">
                <a:solidFill>
                  <a:srgbClr val="000000"/>
                </a:solidFill>
                <a:latin typeface="+mj-lt"/>
              </a:rPr>
              <a:t>Eosinófilos en sangre periférica </a:t>
            </a:r>
          </a:p>
        </p:txBody>
      </p:sp>
      <p:sp>
        <p:nvSpPr>
          <p:cNvPr id="25" name="TextShape 1"/>
          <p:cNvSpPr txBox="1"/>
          <p:nvPr/>
        </p:nvSpPr>
        <p:spPr>
          <a:xfrm>
            <a:off x="6152010" y="2205439"/>
            <a:ext cx="1856412" cy="16932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900" b="1" strike="noStrike" spc="-1" dirty="0">
                <a:solidFill>
                  <a:srgbClr val="000000"/>
                </a:solidFill>
                <a:latin typeface="+mj-lt"/>
              </a:rPr>
              <a:t>Función pulmonar (FEV1%)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925252" y="4101060"/>
            <a:ext cx="1293496" cy="2462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CONCLUSIONES</a:t>
            </a:r>
          </a:p>
        </p:txBody>
      </p:sp>
      <p:sp>
        <p:nvSpPr>
          <p:cNvPr id="2" name="1 Rectángulo"/>
          <p:cNvSpPr/>
          <p:nvPr/>
        </p:nvSpPr>
        <p:spPr>
          <a:xfrm>
            <a:off x="3347864" y="116797"/>
            <a:ext cx="2520280" cy="230832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900" b="1" dirty="0"/>
              <a:t> RESULTADOS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945615B7-D42B-4823-A25E-30B70F85A95B}"/>
              </a:ext>
            </a:extLst>
          </p:cNvPr>
          <p:cNvSpPr txBox="1"/>
          <p:nvPr/>
        </p:nvSpPr>
        <p:spPr>
          <a:xfrm>
            <a:off x="863588" y="4380834"/>
            <a:ext cx="7236804" cy="58631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En nuestra experiencia, el tratamiento anti-IL5 se ha mostrado eficaz y seguro, produciendo una mejoría en el grado de control del asma, reducción del uso de corticoides sistémicos y de exacerbaciones y mejora de la función pulmonar, con escasos efectos adversos en general leves.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</TotalTime>
  <Words>294</Words>
  <Application>Microsoft Office PowerPoint</Application>
  <PresentationFormat>Presentación en pantalla (16:9)</PresentationFormat>
  <Paragraphs>40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Office Theme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luis.asencio1996@gmail.com</cp:lastModifiedBy>
  <cp:revision>47</cp:revision>
  <dcterms:created xsi:type="dcterms:W3CDTF">2022-01-11T08:55:46Z</dcterms:created>
  <dcterms:modified xsi:type="dcterms:W3CDTF">2022-04-05T22:50:39Z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