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1" roundtripDataSignature="AMtx7mhZHIfvMtJdp6XYb1yTnSdy9yRd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customschemas.google.com/relationships/presentationmetadata" Target="metadata"/><Relationship Id="rId15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6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6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6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6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6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8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body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body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0"/>
          <p:cNvSpPr txBox="1">
            <a:spLocks noGrp="1"/>
          </p:cNvSpPr>
          <p:nvPr>
            <p:ph type="body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body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4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 rot="5400000">
            <a:off x="6012656" y="771525"/>
            <a:ext cx="3290888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 rot="5400000">
            <a:off x="1821656" y="-1209675"/>
            <a:ext cx="3290888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6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5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691680" y="101605"/>
            <a:ext cx="7272808" cy="646331"/>
          </a:xfrm>
          <a:prstGeom prst="rect">
            <a:avLst/>
          </a:prstGeom>
          <a:solidFill>
            <a:srgbClr val="F7911B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ANÁLISIS DE LOS PACIENTES ATENDIDOS EN UNA CONSULTA DE DESHABITUACIÓN TABÁQUICA EN UN HOSPITAL DE TERCER NIVEL </a:t>
            </a:r>
            <a:endParaRPr/>
          </a:p>
        </p:txBody>
      </p:sp>
      <p:sp>
        <p:nvSpPr>
          <p:cNvPr id="85" name="Google Shape;85;p1"/>
          <p:cNvSpPr txBox="1"/>
          <p:nvPr/>
        </p:nvSpPr>
        <p:spPr>
          <a:xfrm>
            <a:off x="1817665" y="747936"/>
            <a:ext cx="7020838" cy="492402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s-ES" sz="13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M.A. Ruano Carretero¹, E. Salcedo Lobera¹, M. Figuerola Esteban¹</a:t>
            </a:r>
            <a:endParaRPr lang="es-ES" sz="1300" dirty="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3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Unidad de Gestión Clínica de Enfermedades Respiratorias. Hospital Regional Universitario de Málaga¹</a:t>
            </a:r>
            <a:endParaRPr sz="1300" dirty="0">
              <a:solidFill>
                <a:schemeClr val="dk1"/>
              </a:solidFill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271697" y="1356792"/>
            <a:ext cx="2407200" cy="1261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INTRODUCCIÓN</a:t>
            </a:r>
            <a:endParaRPr sz="1200" dirty="0">
              <a:solidFill>
                <a:schemeClr val="dk1"/>
              </a:solidFill>
            </a:endParaRPr>
          </a:p>
          <a:p>
            <a:pPr algn="just"/>
            <a:r>
              <a:rPr lang="es-ES" sz="8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    </a:t>
            </a:r>
            <a:endParaRPr sz="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just"/>
            <a:r>
              <a:rPr lang="es-ES" sz="1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 tabaco es la primera causa de muerte evitable en los países desarrollados en pacientes con enfermedades crónicas. Se ha</a:t>
            </a:r>
            <a:endParaRPr lang="es-ES" sz="1300" dirty="0">
              <a:solidFill>
                <a:schemeClr val="dk1"/>
              </a:solidFill>
              <a:latin typeface="Calibri"/>
              <a:cs typeface="Calibri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271697" y="3407866"/>
            <a:ext cx="3501900" cy="14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MATERIAL Y MÉTODOS</a:t>
            </a:r>
            <a:endParaRPr sz="1200"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Estudio retrospectivo de 100 pacientes de la consulta de deshabituación tabáquica durante el 2022. Se han analizado variables epidemiológicas y sobre el hábito tabáquico en la primera consulta y al mes en la consulta de revisión. </a:t>
            </a:r>
            <a:endParaRPr sz="1200" dirty="0"/>
          </a:p>
        </p:txBody>
      </p:sp>
      <p:sp>
        <p:nvSpPr>
          <p:cNvPr id="88" name="Google Shape;88;p1"/>
          <p:cNvSpPr txBox="1"/>
          <p:nvPr/>
        </p:nvSpPr>
        <p:spPr>
          <a:xfrm>
            <a:off x="3983432" y="1347804"/>
            <a:ext cx="4930461" cy="1061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s-ES" sz="1600" b="1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RESULTADOS</a:t>
            </a:r>
            <a:endParaRPr lang="es-ES" sz="1800" b="1" u="sng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algn="just"/>
            <a:r>
              <a:rPr lang="es-ES" sz="800" dirty="0">
                <a:solidFill>
                  <a:schemeClr val="dk1"/>
                </a:solidFill>
                <a:latin typeface="Calibri"/>
                <a:cs typeface="Calibri"/>
              </a:rPr>
              <a:t>    </a:t>
            </a:r>
            <a:endParaRPr lang="es-ES" sz="800" dirty="0">
              <a:solidFill>
                <a:schemeClr val="dk1"/>
              </a:solidFill>
            </a:endParaRPr>
          </a:p>
          <a:p>
            <a:pPr algn="just"/>
            <a:r>
              <a:rPr lang="es-ES" sz="1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 53% eran varones con una edad media de 58,7±8,3 años y un índice acumulado tabáquico (IAT) de 54.3±22.3 paquetes-año, las características clínicas aparecen en la tabla 1.</a:t>
            </a:r>
            <a:endParaRPr sz="1300" dirty="0">
              <a:solidFill>
                <a:schemeClr val="dk1"/>
              </a:solidFill>
            </a:endParaRPr>
          </a:p>
        </p:txBody>
      </p:sp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 l="8742" r="9595" b="4153"/>
          <a:stretch/>
        </p:blipFill>
        <p:spPr>
          <a:xfrm>
            <a:off x="2678897" y="1700411"/>
            <a:ext cx="1039513" cy="821153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 txBox="1"/>
          <p:nvPr/>
        </p:nvSpPr>
        <p:spPr>
          <a:xfrm>
            <a:off x="6962152" y="2574873"/>
            <a:ext cx="2003427" cy="198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algn="just">
              <a:buClr>
                <a:schemeClr val="dk1"/>
              </a:buClr>
            </a:pPr>
            <a:r>
              <a:rPr lang="es-ES" sz="1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la primera visita se objetivó la dependencia, la etapa en la que se encontraba el paciente con respecto al abandono tabáquico (tabla 2), los valores cooximétricos, y se decidió qué tratamiento sería más adecuado.</a:t>
            </a:r>
          </a:p>
        </p:txBody>
      </p:sp>
      <p:pic>
        <p:nvPicPr>
          <p:cNvPr id="91" name="Google Shape;91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24030" y="2371101"/>
            <a:ext cx="2897525" cy="267079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95B0DB1-81F3-A981-2013-1AA7B2DD3969}"/>
              </a:ext>
            </a:extLst>
          </p:cNvPr>
          <p:cNvSpPr txBox="1"/>
          <p:nvPr/>
        </p:nvSpPr>
        <p:spPr>
          <a:xfrm>
            <a:off x="271807" y="2520090"/>
            <a:ext cx="3711625" cy="8925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sz="1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demostrado la costo-efectividad de los tratamientos específicos. </a:t>
            </a:r>
            <a:r>
              <a:rPr lang="es-ES" sz="1300" dirty="0">
                <a:solidFill>
                  <a:schemeClr val="dk1"/>
                </a:solidFill>
                <a:latin typeface="Calibri"/>
                <a:cs typeface="Calibri"/>
              </a:rPr>
              <a:t>Nuestro objetivo es analizar los pacientes de nuestra consulta y su evolución en el primer mes. </a:t>
            </a:r>
            <a:endParaRPr lang="es-ES" sz="1300" dirty="0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Google Shape;88;p1">
            <a:extLst>
              <a:ext uri="{FF2B5EF4-FFF2-40B4-BE49-F238E27FC236}">
                <a16:creationId xmlns:a16="http://schemas.microsoft.com/office/drawing/2014/main" id="{853C9A83-B35F-51A6-C5C6-49612DFF44E3}"/>
              </a:ext>
            </a:extLst>
          </p:cNvPr>
          <p:cNvSpPr txBox="1"/>
          <p:nvPr/>
        </p:nvSpPr>
        <p:spPr>
          <a:xfrm>
            <a:off x="6830091" y="4725281"/>
            <a:ext cx="1711743" cy="292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s-ES" sz="13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Tabla 1. Antecedentes</a:t>
            </a:r>
            <a:endParaRPr sz="1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8884" y="90947"/>
            <a:ext cx="4254671" cy="1866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9BB4B5E-D2D4-2852-E147-AA6E87466B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0068" y="1886184"/>
            <a:ext cx="1870413" cy="131752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grpSp>
        <p:nvGrpSpPr>
          <p:cNvPr id="24" name="Grupo 23">
            <a:extLst>
              <a:ext uri="{FF2B5EF4-FFF2-40B4-BE49-F238E27FC236}">
                <a16:creationId xmlns:a16="http://schemas.microsoft.com/office/drawing/2014/main" id="{1022D2A9-A341-C5BA-42C2-B994E4202CB5}"/>
              </a:ext>
            </a:extLst>
          </p:cNvPr>
          <p:cNvGrpSpPr/>
          <p:nvPr/>
        </p:nvGrpSpPr>
        <p:grpSpPr>
          <a:xfrm>
            <a:off x="2590261" y="2008011"/>
            <a:ext cx="3794209" cy="1829597"/>
            <a:chOff x="185420" y="816167"/>
            <a:chExt cx="2687565" cy="1829597"/>
          </a:xfrm>
        </p:grpSpPr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1C2EE5F9-803A-4EB3-B638-7A608F0CE8D1}"/>
                </a:ext>
              </a:extLst>
            </p:cNvPr>
            <p:cNvGrpSpPr/>
            <p:nvPr/>
          </p:nvGrpSpPr>
          <p:grpSpPr>
            <a:xfrm>
              <a:off x="185420" y="835139"/>
              <a:ext cx="2687565" cy="1810625"/>
              <a:chOff x="185420" y="816167"/>
              <a:chExt cx="2687565" cy="1810625"/>
            </a:xfrm>
          </p:grpSpPr>
          <p:grpSp>
            <p:nvGrpSpPr>
              <p:cNvPr id="10" name="Google Shape;110;p3">
                <a:extLst>
                  <a:ext uri="{FF2B5EF4-FFF2-40B4-BE49-F238E27FC236}">
                    <a16:creationId xmlns:a16="http://schemas.microsoft.com/office/drawing/2014/main" id="{8A59F476-2C88-BD24-EB35-A054E72AF6DE}"/>
                  </a:ext>
                </a:extLst>
              </p:cNvPr>
              <p:cNvGrpSpPr/>
              <p:nvPr/>
            </p:nvGrpSpPr>
            <p:grpSpPr>
              <a:xfrm>
                <a:off x="185420" y="816167"/>
                <a:ext cx="2687565" cy="1810625"/>
                <a:chOff x="6181801" y="152400"/>
                <a:chExt cx="2687565" cy="1810625"/>
              </a:xfrm>
            </p:grpSpPr>
            <p:grpSp>
              <p:nvGrpSpPr>
                <p:cNvPr id="11" name="Google Shape;111;p3">
                  <a:extLst>
                    <a:ext uri="{FF2B5EF4-FFF2-40B4-BE49-F238E27FC236}">
                      <a16:creationId xmlns:a16="http://schemas.microsoft.com/office/drawing/2014/main" id="{69B98961-3FF5-C5DE-27AC-9674F7125A5F}"/>
                    </a:ext>
                  </a:extLst>
                </p:cNvPr>
                <p:cNvGrpSpPr/>
                <p:nvPr/>
              </p:nvGrpSpPr>
              <p:grpSpPr>
                <a:xfrm>
                  <a:off x="6181801" y="152400"/>
                  <a:ext cx="2687565" cy="1810625"/>
                  <a:chOff x="6181801" y="152400"/>
                  <a:chExt cx="2687565" cy="1810625"/>
                </a:xfrm>
              </p:grpSpPr>
              <p:pic>
                <p:nvPicPr>
                  <p:cNvPr id="14" name="Google Shape;112;p3" title="Chart">
                    <a:extLst>
                      <a:ext uri="{FF2B5EF4-FFF2-40B4-BE49-F238E27FC236}">
                        <a16:creationId xmlns:a16="http://schemas.microsoft.com/office/drawing/2014/main" id="{A66187E0-C496-17E8-BFE1-2E679C865EF4}"/>
                      </a:ext>
                    </a:extLst>
                  </p:cNvPr>
                  <p:cNvPicPr preferRelativeResize="0"/>
                  <p:nvPr/>
                </p:nvPicPr>
                <p:blipFill>
                  <a:blip r:embed="rId5">
                    <a:alphaModFix/>
                  </a:blip>
                  <a:stretch>
                    <a:fillRect/>
                  </a:stretch>
                </p:blipFill>
                <p:spPr>
                  <a:xfrm>
                    <a:off x="6181801" y="152400"/>
                    <a:ext cx="2687565" cy="181062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5" name="Google Shape;113;p3">
                    <a:extLst>
                      <a:ext uri="{FF2B5EF4-FFF2-40B4-BE49-F238E27FC236}">
                        <a16:creationId xmlns:a16="http://schemas.microsoft.com/office/drawing/2014/main" id="{D593D57B-8B02-38D7-2335-7013C9982798}"/>
                      </a:ext>
                    </a:extLst>
                  </p:cNvPr>
                  <p:cNvPicPr preferRelativeResize="0"/>
                  <p:nvPr/>
                </p:nvPicPr>
                <p:blipFill>
                  <a:blip r:embed="rId6">
                    <a:alphaModFix/>
                  </a:blip>
                  <a:stretch>
                    <a:fillRect/>
                  </a:stretch>
                </p:blipFill>
                <p:spPr>
                  <a:xfrm>
                    <a:off x="6226350" y="431575"/>
                    <a:ext cx="929425" cy="61801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sp>
              <p:nvSpPr>
                <p:cNvPr id="12" name="Google Shape;114;p3">
                  <a:extLst>
                    <a:ext uri="{FF2B5EF4-FFF2-40B4-BE49-F238E27FC236}">
                      <a16:creationId xmlns:a16="http://schemas.microsoft.com/office/drawing/2014/main" id="{D6B516EE-ED1D-5CEB-D4BD-1DE7AFF74B94}"/>
                    </a:ext>
                  </a:extLst>
                </p:cNvPr>
                <p:cNvSpPr/>
                <p:nvPr/>
              </p:nvSpPr>
              <p:spPr>
                <a:xfrm>
                  <a:off x="7730874" y="1012373"/>
                  <a:ext cx="341700" cy="362400"/>
                </a:xfrm>
                <a:prstGeom prst="ellipse">
                  <a:avLst/>
                </a:prstGeom>
                <a:solidFill>
                  <a:srgbClr val="93C47D"/>
                </a:solidFill>
                <a:ln w="9525" cap="flat" cmpd="sng">
                  <a:solidFill>
                    <a:srgbClr val="93C47D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400"/>
                </a:p>
              </p:txBody>
            </p:sp>
            <p:sp>
              <p:nvSpPr>
                <p:cNvPr id="13" name="Google Shape;115;p3">
                  <a:extLst>
                    <a:ext uri="{FF2B5EF4-FFF2-40B4-BE49-F238E27FC236}">
                      <a16:creationId xmlns:a16="http://schemas.microsoft.com/office/drawing/2014/main" id="{AD9CED54-6A29-A6CB-BF4B-863B689A184C}"/>
                    </a:ext>
                  </a:extLst>
                </p:cNvPr>
                <p:cNvSpPr txBox="1"/>
                <p:nvPr/>
              </p:nvSpPr>
              <p:spPr>
                <a:xfrm>
                  <a:off x="7730875" y="1061900"/>
                  <a:ext cx="417300" cy="492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sp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s-ES" sz="600">
                      <a:solidFill>
                        <a:srgbClr val="434343"/>
                      </a:solidFill>
                    </a:rPr>
                    <a:t>100%</a:t>
                  </a:r>
                  <a:endParaRPr sz="600">
                    <a:solidFill>
                      <a:srgbClr val="434343"/>
                    </a:solidFill>
                  </a:endParaRPr>
                </a:p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0" name="Google Shape;108;p3">
                <a:extLst>
                  <a:ext uri="{FF2B5EF4-FFF2-40B4-BE49-F238E27FC236}">
                    <a16:creationId xmlns:a16="http://schemas.microsoft.com/office/drawing/2014/main" id="{9AB115ED-9100-1A83-8FF3-39FAAF7CEE97}"/>
                  </a:ext>
                </a:extLst>
              </p:cNvPr>
              <p:cNvSpPr txBox="1"/>
              <p:nvPr/>
            </p:nvSpPr>
            <p:spPr>
              <a:xfrm>
                <a:off x="286186" y="1789133"/>
                <a:ext cx="863377" cy="723245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ES" sz="7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ea typeface="Calibri"/>
                    <a:cs typeface="Calibri"/>
                    <a:sym typeface="Calibri"/>
                  </a:rPr>
                  <a:t>Sin encontrar diferencias estadísticamente significativas entre ellos</a:t>
                </a:r>
                <a:endParaRPr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2" name="Rectángulo 21">
              <a:extLst>
                <a:ext uri="{FF2B5EF4-FFF2-40B4-BE49-F238E27FC236}">
                  <a16:creationId xmlns:a16="http://schemas.microsoft.com/office/drawing/2014/main" id="{2DB3DF94-9386-92DC-1CFF-622E5F5B4DF6}"/>
                </a:ext>
              </a:extLst>
            </p:cNvPr>
            <p:cNvSpPr/>
            <p:nvPr/>
          </p:nvSpPr>
          <p:spPr>
            <a:xfrm>
              <a:off x="185420" y="816167"/>
              <a:ext cx="2640334" cy="1810625"/>
            </a:xfrm>
            <a:prstGeom prst="rect">
              <a:avLst/>
            </a:prstGeom>
            <a:no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7" name="CuadroTexto 26">
            <a:extLst>
              <a:ext uri="{FF2B5EF4-FFF2-40B4-BE49-F238E27FC236}">
                <a16:creationId xmlns:a16="http://schemas.microsoft.com/office/drawing/2014/main" id="{F8F0CC02-2F96-8FA5-E86E-C4FF4B52DD9D}"/>
              </a:ext>
            </a:extLst>
          </p:cNvPr>
          <p:cNvSpPr txBox="1"/>
          <p:nvPr/>
        </p:nvSpPr>
        <p:spPr>
          <a:xfrm>
            <a:off x="6802367" y="414391"/>
            <a:ext cx="2159784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 craving presentado en estos pacientes fue cuantificado como intenso en 38 de ellos, moderado en 8 y leve en 4 pacientes, solo 2 pacientes que dejaron de fumar presentaron craving.</a:t>
            </a:r>
            <a:endParaRPr lang="es-ES" sz="1300" dirty="0"/>
          </a:p>
        </p:txBody>
      </p:sp>
      <p:grpSp>
        <p:nvGrpSpPr>
          <p:cNvPr id="30" name="Grupo 29">
            <a:extLst>
              <a:ext uri="{FF2B5EF4-FFF2-40B4-BE49-F238E27FC236}">
                <a16:creationId xmlns:a16="http://schemas.microsoft.com/office/drawing/2014/main" id="{0E9EA609-D005-3AE3-728B-E9E3AC2E2301}"/>
              </a:ext>
            </a:extLst>
          </p:cNvPr>
          <p:cNvGrpSpPr/>
          <p:nvPr/>
        </p:nvGrpSpPr>
        <p:grpSpPr>
          <a:xfrm>
            <a:off x="173997" y="905120"/>
            <a:ext cx="2127427" cy="2985402"/>
            <a:chOff x="333362" y="1226414"/>
            <a:chExt cx="2127427" cy="2985402"/>
          </a:xfrm>
        </p:grpSpPr>
        <p:sp>
          <p:nvSpPr>
            <p:cNvPr id="98" name="Google Shape;98;p2"/>
            <p:cNvSpPr txBox="1"/>
            <p:nvPr/>
          </p:nvSpPr>
          <p:spPr>
            <a:xfrm>
              <a:off x="333362" y="1226414"/>
              <a:ext cx="2127427" cy="29854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algn="just">
                <a:buClr>
                  <a:schemeClr val="dk1"/>
                </a:buClr>
                <a:buSzPts val="1100"/>
              </a:pPr>
              <a:r>
                <a:rPr lang="es-ES" sz="13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Al mes se realizó la consulta de seguimiento (tabla 2), se realizó cooximetría de control y se analizaron otros aspectos como el craving que presentaron estos pacientes. </a:t>
              </a:r>
            </a:p>
            <a:p>
              <a:pPr algn="just">
                <a:buClr>
                  <a:schemeClr val="dk1"/>
                </a:buClr>
                <a:buSzPts val="1100"/>
              </a:pPr>
              <a:endParaRPr lang="es-ES" sz="1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algn="just">
                <a:buClr>
                  <a:schemeClr val="dk1"/>
                </a:buClr>
                <a:buSzPts val="1100"/>
              </a:pPr>
              <a:endParaRPr lang="es-ES" sz="1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algn="just">
                <a:buClr>
                  <a:schemeClr val="dk1"/>
                </a:buClr>
                <a:buSzPts val="1100"/>
              </a:pPr>
              <a:endParaRPr lang="es-ES" sz="1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algn="just">
                <a:buClr>
                  <a:schemeClr val="dk1"/>
                </a:buClr>
                <a:buSzPts val="1100"/>
              </a:pPr>
              <a:r>
                <a:rPr lang="es-ES" sz="13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 los 58 pacientes en fase de preparación al mes se objetiva que no fumaban 24 pacientes (41,37%).</a:t>
              </a:r>
              <a:endParaRPr lang="es-ES" sz="1300" dirty="0"/>
            </a:p>
          </p:txBody>
        </p:sp>
        <p:pic>
          <p:nvPicPr>
            <p:cNvPr id="29" name="Google Shape;128;g206a09e317a_0_0">
              <a:extLst>
                <a:ext uri="{FF2B5EF4-FFF2-40B4-BE49-F238E27FC236}">
                  <a16:creationId xmlns:a16="http://schemas.microsoft.com/office/drawing/2014/main" id="{8DE0F288-37CA-2363-E56F-BE1D976C8AE0}"/>
                </a:ext>
              </a:extLst>
            </p:cNvPr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795508" y="2715744"/>
              <a:ext cx="1197241" cy="49491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96;p2">
            <a:extLst>
              <a:ext uri="{FF2B5EF4-FFF2-40B4-BE49-F238E27FC236}">
                <a16:creationId xmlns:a16="http://schemas.microsoft.com/office/drawing/2014/main" id="{95393C65-6CAC-54E7-FCA1-46D8DBCA24A1}"/>
              </a:ext>
            </a:extLst>
          </p:cNvPr>
          <p:cNvSpPr txBox="1"/>
          <p:nvPr/>
        </p:nvSpPr>
        <p:spPr>
          <a:xfrm>
            <a:off x="242529" y="3909494"/>
            <a:ext cx="8079572" cy="1200288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CONCLUSIONES</a:t>
            </a:r>
            <a:endParaRPr sz="1600" b="1" u="sng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s-ES" sz="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-Los pacientes derivados para deshabituación tabáquica presentan numerosas comorbilidades siendo las más frecuentes cardiovasculares y respiratorias entre ellas EPOC. 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-La tasa de abandono del hábito tabáquico al mes de la intervención en pacientes en fase de preparación para la acción, en nuestro centro, es del 41,37%.</a:t>
            </a:r>
            <a:endParaRPr sz="1300" dirty="0"/>
          </a:p>
        </p:txBody>
      </p:sp>
      <p:sp>
        <p:nvSpPr>
          <p:cNvPr id="4" name="Google Shape;88;p1">
            <a:extLst>
              <a:ext uri="{FF2B5EF4-FFF2-40B4-BE49-F238E27FC236}">
                <a16:creationId xmlns:a16="http://schemas.microsoft.com/office/drawing/2014/main" id="{AEEEF623-B5A3-1148-10CC-9E29DD1846B4}"/>
              </a:ext>
            </a:extLst>
          </p:cNvPr>
          <p:cNvSpPr txBox="1"/>
          <p:nvPr/>
        </p:nvSpPr>
        <p:spPr>
          <a:xfrm>
            <a:off x="6896818" y="3182783"/>
            <a:ext cx="1784640" cy="292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s-ES" sz="13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Tabla 4. Craving al mes</a:t>
            </a:r>
            <a:endParaRPr sz="1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Google Shape;88;p1">
            <a:extLst>
              <a:ext uri="{FF2B5EF4-FFF2-40B4-BE49-F238E27FC236}">
                <a16:creationId xmlns:a16="http://schemas.microsoft.com/office/drawing/2014/main" id="{06D73A7C-AF2D-FE2E-2EB8-2A1662B82544}"/>
              </a:ext>
            </a:extLst>
          </p:cNvPr>
          <p:cNvSpPr txBox="1"/>
          <p:nvPr/>
        </p:nvSpPr>
        <p:spPr>
          <a:xfrm>
            <a:off x="6542050" y="55778"/>
            <a:ext cx="2420102" cy="292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s-E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3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Tabla 2. Datos de consultas</a:t>
            </a:r>
            <a:endParaRPr sz="1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Google Shape;88;p1">
            <a:extLst>
              <a:ext uri="{FF2B5EF4-FFF2-40B4-BE49-F238E27FC236}">
                <a16:creationId xmlns:a16="http://schemas.microsoft.com/office/drawing/2014/main" id="{35B5542F-5D39-CAE3-07CD-9D98BF9CDDEF}"/>
              </a:ext>
            </a:extLst>
          </p:cNvPr>
          <p:cNvSpPr txBox="1"/>
          <p:nvPr/>
        </p:nvSpPr>
        <p:spPr>
          <a:xfrm>
            <a:off x="6289182" y="3607661"/>
            <a:ext cx="2304546" cy="292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s-ES" sz="13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Tabla 3. Tratamiento empleado</a:t>
            </a:r>
            <a:endParaRPr sz="1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380</Words>
  <Application>Microsoft Office PowerPoint</Application>
  <PresentationFormat>Presentación en pantalla (16:9)</PresentationFormat>
  <Paragraphs>30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LUNA</dc:creator>
  <cp:lastModifiedBy>Martín Ruano Carretero</cp:lastModifiedBy>
  <cp:revision>68</cp:revision>
  <dcterms:created xsi:type="dcterms:W3CDTF">2022-01-11T08:55:46Z</dcterms:created>
  <dcterms:modified xsi:type="dcterms:W3CDTF">2023-02-11T11:14:37Z</dcterms:modified>
</cp:coreProperties>
</file>