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6" y="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D434A7-6673-68B3-4885-42C502D295D9}"/>
              </a:ext>
            </a:extLst>
          </p:cNvPr>
          <p:cNvSpPr txBox="1"/>
          <p:nvPr/>
        </p:nvSpPr>
        <p:spPr>
          <a:xfrm>
            <a:off x="1590595" y="123478"/>
            <a:ext cx="7229877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RECAÍDAS EN UNA UNIDAD ESPECIALIZADA DE TABAQUISMO (UET): ¿QUÉ SABEMOS?</a:t>
            </a:r>
            <a:endParaRPr lang="es-E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1BCE8A-145E-57F9-E920-4CCB4A36B11F}"/>
              </a:ext>
            </a:extLst>
          </p:cNvPr>
          <p:cNvSpPr txBox="1"/>
          <p:nvPr/>
        </p:nvSpPr>
        <p:spPr>
          <a:xfrm>
            <a:off x="0" y="942015"/>
            <a:ext cx="89644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tabLst>
                <a:tab pos="457200" algn="l"/>
              </a:tabLst>
            </a:pP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Amanda Paula Arenas Polo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Ricardo Pereira Solis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Celia De Dios Calama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María Estrella Ruíz Carretero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Marta Cebrián Romero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Juan Antonio Riesco Miranda</a:t>
            </a:r>
            <a:r>
              <a:rPr lang="es-ES" sz="15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1,2 </a:t>
            </a:r>
            <a:r>
              <a:rPr lang="es-ES" sz="15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1.Complejo Hospitalario Universitario de Cáceres, Cáceres, España 2.CIBERES (Centro de Investigación Biomédica Enfermedades Respiratorias), Cáceres, España</a:t>
            </a: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A416D4C-86C4-3D71-B703-FDAF44AEC239}"/>
              </a:ext>
            </a:extLst>
          </p:cNvPr>
          <p:cNvSpPr txBox="1"/>
          <p:nvPr/>
        </p:nvSpPr>
        <p:spPr>
          <a:xfrm>
            <a:off x="177138" y="2093216"/>
            <a:ext cx="4032448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</a:p>
          <a:p>
            <a:pPr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onocer la prevalencia de las recaídas en los fumadores y valorar posibles factores asociados.</a:t>
            </a: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A259FE2-984C-AC26-D168-C067350114A6}"/>
              </a:ext>
            </a:extLst>
          </p:cNvPr>
          <p:cNvSpPr txBox="1"/>
          <p:nvPr/>
        </p:nvSpPr>
        <p:spPr>
          <a:xfrm>
            <a:off x="4572000" y="2093216"/>
            <a:ext cx="4028881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  <a:p>
            <a:pPr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restrospectivo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los fumadores que han sufrido recaída en el período de 1 año.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D8552A3-C76F-6DBB-5B88-5B2DF22CF93C}"/>
              </a:ext>
            </a:extLst>
          </p:cNvPr>
          <p:cNvSpPr/>
          <p:nvPr/>
        </p:nvSpPr>
        <p:spPr>
          <a:xfrm>
            <a:off x="147008" y="3912318"/>
            <a:ext cx="8241416" cy="11797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incluyen 90 fumadores con recaídas de los 199 </a:t>
            </a:r>
          </a:p>
          <a:p>
            <a:pPr algn="just"/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Analizados que se estratifican en 3 tramos.</a:t>
            </a:r>
            <a:endParaRPr lang="es-E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18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0A6AF22-8ED6-1184-F8FF-0EE97A34BC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09" y="3922588"/>
            <a:ext cx="1946715" cy="11694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50487F1-932E-40E1-DD2A-9199B859D892}"/>
              </a:ext>
            </a:extLst>
          </p:cNvPr>
          <p:cNvSpPr/>
          <p:nvPr/>
        </p:nvSpPr>
        <p:spPr>
          <a:xfrm>
            <a:off x="1619672" y="0"/>
            <a:ext cx="7308304" cy="27157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s-ES" sz="20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1800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AD24FBAD-375D-8BEE-21F7-26CE77A9F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173247"/>
              </p:ext>
            </p:extLst>
          </p:nvPr>
        </p:nvGraphicFramePr>
        <p:xfrm>
          <a:off x="1709428" y="339502"/>
          <a:ext cx="7128792" cy="23640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3263988159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270543791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1691388891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237845230"/>
                    </a:ext>
                  </a:extLst>
                </a:gridCol>
              </a:tblGrid>
              <a:tr h="258769">
                <a:tc>
                  <a:txBody>
                    <a:bodyPr/>
                    <a:lstStyle/>
                    <a:p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0-3 meses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3-6 meses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&gt; 6 meses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1163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/>
                        <a:t>Pacientes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30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26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34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93444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/>
                        <a:t>Edad media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58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57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57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5318"/>
                  </a:ext>
                </a:extLst>
              </a:tr>
              <a:tr h="269025">
                <a:tc>
                  <a:txBody>
                    <a:bodyPr/>
                    <a:lstStyle/>
                    <a:p>
                      <a:r>
                        <a:rPr lang="es-ES" sz="1000" dirty="0"/>
                        <a:t>Media de consultas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2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8165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/>
                        <a:t>IPA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40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40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39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8130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 err="1"/>
                        <a:t>Fagerström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&gt;6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s-ES" dirty="0"/>
                        <a:t>&gt;6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s-ES" dirty="0"/>
                        <a:t>&gt;6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027882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/>
                        <a:t>Recompensa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Negativa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17500"/>
                  </a:ext>
                </a:extLst>
              </a:tr>
              <a:tr h="258769">
                <a:tc>
                  <a:txBody>
                    <a:bodyPr/>
                    <a:lstStyle/>
                    <a:p>
                      <a:r>
                        <a:rPr lang="es-ES" sz="1000" dirty="0"/>
                        <a:t>Intentos previos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43%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34%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56%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999251"/>
                  </a:ext>
                </a:extLst>
              </a:tr>
              <a:tr h="283634">
                <a:tc>
                  <a:txBody>
                    <a:bodyPr/>
                    <a:lstStyle/>
                    <a:p>
                      <a:r>
                        <a:rPr lang="es-ES" sz="1000" dirty="0"/>
                        <a:t>Comorbilidad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Cardiovascular (DLP, cardiopatía isquémica)</a:t>
                      </a:r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0186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0DA5817B-AA4E-61CC-552A-49F21213B16B}"/>
              </a:ext>
            </a:extLst>
          </p:cNvPr>
          <p:cNvSpPr/>
          <p:nvPr/>
        </p:nvSpPr>
        <p:spPr>
          <a:xfrm>
            <a:off x="0" y="2703544"/>
            <a:ext cx="9144000" cy="24399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Casi la mitad de los fumadores tienen recaídas durante el primer año de seguimiento.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recaída se asocia a fumadores con recompensa negativa, elevada dependencia nicotínica y antecedente de intentos previos.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hay diferencia en el perfil de comorbilidades según el tipo temporal de la recaída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ausencia de recaídas en el primer mes es el único factor predictor del éxito (abstinencia &gt; 1 año).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236</Words>
  <Application>Microsoft Office PowerPoint</Application>
  <PresentationFormat>Presentación en pantalla (16:9)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amanda arenas</cp:lastModifiedBy>
  <cp:revision>7</cp:revision>
  <dcterms:created xsi:type="dcterms:W3CDTF">2022-01-11T08:55:46Z</dcterms:created>
  <dcterms:modified xsi:type="dcterms:W3CDTF">2023-02-28T12:25:23Z</dcterms:modified>
</cp:coreProperties>
</file>