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8" roundtripDataSignature="AMtx7mjjJvGg3DsCh6h+7tRf936B6+4d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747200" y="150375"/>
            <a:ext cx="6102900" cy="1400700"/>
          </a:xfrm>
          <a:prstGeom prst="rect">
            <a:avLst/>
          </a:prstGeom>
          <a:solidFill>
            <a:srgbClr val="76A5AF"/>
          </a:solidFill>
          <a:ln cap="flat" cmpd="sng" w="19050">
            <a:solidFill>
              <a:srgbClr val="1D7E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</a:rPr>
              <a:t>VAPING: LA NUEVA MODALIDAD DE CONSUMO EN JÓVENES. 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000">
                <a:solidFill>
                  <a:schemeClr val="dk1"/>
                </a:solidFill>
              </a:rPr>
              <a:t>Autores:</a:t>
            </a:r>
            <a:r>
              <a:rPr lang="es-ES" sz="1000">
                <a:solidFill>
                  <a:schemeClr val="dk1"/>
                </a:solidFill>
              </a:rPr>
              <a:t> </a:t>
            </a:r>
            <a:r>
              <a:rPr b="1" lang="es-ES" sz="1000">
                <a:solidFill>
                  <a:schemeClr val="dk1"/>
                </a:solidFill>
              </a:rPr>
              <a:t>S.Sánchez Martín, M.M Segura Romero, E.Cabrera César, D. Vega Lazaro, J.L. Velasco Garrido, M.C. Fernández Aguirre. Servicio de Neumología. Hospital Universitario Virgen de la Victoria. Málaga.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20425" y="2029625"/>
            <a:ext cx="3529200" cy="14775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/>
              <a:t>A pesar de que el vaping se introdujo como técnica de deshabituación tabáquica se ha vuelto una práctica muy popular entre los jóvenes adquiriendo una gran connotación social.</a:t>
            </a:r>
            <a:endParaRPr sz="12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/>
              <a:t>Objetivo: </a:t>
            </a:r>
            <a:r>
              <a:rPr lang="es-ES" sz="1200"/>
              <a:t>Analizar la influencia del vaping en la población menor de 35 años con respecto al consumo de tabaco.</a:t>
            </a:r>
            <a:endParaRPr sz="1200"/>
          </a:p>
        </p:txBody>
      </p:sp>
      <p:sp>
        <p:nvSpPr>
          <p:cNvPr id="86" name="Google Shape;86;p1"/>
          <p:cNvSpPr txBox="1"/>
          <p:nvPr/>
        </p:nvSpPr>
        <p:spPr>
          <a:xfrm>
            <a:off x="220425" y="4212350"/>
            <a:ext cx="3529200" cy="7389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/>
              <a:t>Se ha realizado una encuesta </a:t>
            </a:r>
            <a:r>
              <a:rPr lang="es-ES" sz="1200"/>
              <a:t>anónima</a:t>
            </a:r>
            <a:r>
              <a:rPr lang="es-ES" sz="1200"/>
              <a:t> y un estudio observacional, transversal y descriptivo en nuestra población objetivo. </a:t>
            </a:r>
            <a:endParaRPr sz="1200"/>
          </a:p>
        </p:txBody>
      </p:sp>
      <p:pic>
        <p:nvPicPr>
          <p:cNvPr id="87" name="Google Shape;8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3000" y="330400"/>
            <a:ext cx="1025175" cy="10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220425" y="1629425"/>
            <a:ext cx="1175700" cy="400200"/>
          </a:xfrm>
          <a:prstGeom prst="rect">
            <a:avLst/>
          </a:prstGeom>
          <a:solidFill>
            <a:srgbClr val="F6B26B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u="sng">
                <a:latin typeface="Calibri"/>
                <a:ea typeface="Calibri"/>
                <a:cs typeface="Calibri"/>
                <a:sym typeface="Calibri"/>
              </a:rPr>
              <a:t>Introducción:</a:t>
            </a:r>
            <a:endParaRPr u="sng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220425" y="3803975"/>
            <a:ext cx="2022900" cy="400200"/>
          </a:xfrm>
          <a:prstGeom prst="rect">
            <a:avLst/>
          </a:prstGeom>
          <a:solidFill>
            <a:srgbClr val="F6B26B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u="sng">
                <a:latin typeface="Calibri"/>
                <a:ea typeface="Calibri"/>
                <a:cs typeface="Calibri"/>
                <a:sym typeface="Calibri"/>
              </a:rPr>
              <a:t>Materiales y Métodos:</a:t>
            </a:r>
            <a:endParaRPr u="sng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096025" y="1620925"/>
            <a:ext cx="1025100" cy="400200"/>
          </a:xfrm>
          <a:prstGeom prst="rect">
            <a:avLst/>
          </a:prstGeom>
          <a:solidFill>
            <a:srgbClr val="F6B26B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u="sng">
                <a:latin typeface="Calibri"/>
                <a:ea typeface="Calibri"/>
                <a:cs typeface="Calibri"/>
                <a:sym typeface="Calibri"/>
              </a:rPr>
              <a:t>Resultados:</a:t>
            </a:r>
            <a:endParaRPr baseline="30000" sz="1300" u="sng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096025" y="2029625"/>
            <a:ext cx="4952100" cy="7941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/>
              <a:t>F</a:t>
            </a:r>
            <a:r>
              <a:rPr lang="es-ES" sz="1200"/>
              <a:t>ueron encuestados 733 individuos, de las cuales 608 han sido respuestas válidas según nuestros criterios de inclusión. La edad media es de 23.4 años, siendo menores de edad un 16% (102).</a:t>
            </a:r>
            <a:endParaRPr sz="1200"/>
          </a:p>
        </p:txBody>
      </p:sp>
      <p:pic>
        <p:nvPicPr>
          <p:cNvPr id="92" name="Google Shape;92;p1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6028" y="2906014"/>
            <a:ext cx="3393650" cy="215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36075" y="2967925"/>
            <a:ext cx="490375" cy="77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36087" y="3823600"/>
            <a:ext cx="490363" cy="7389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8326450" y="3154238"/>
            <a:ext cx="56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54%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8346550" y="3992950"/>
            <a:ext cx="52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45%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130650" y="3882350"/>
            <a:ext cx="8860500" cy="1185300"/>
          </a:xfrm>
          <a:prstGeom prst="rect">
            <a:avLst/>
          </a:prstGeom>
          <a:solidFill>
            <a:srgbClr val="76A5AF"/>
          </a:solidFill>
          <a:ln cap="flat" cmpd="sng" w="19050">
            <a:solidFill>
              <a:srgbClr val="1D7E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s-ES" sz="1300">
                <a:solidFill>
                  <a:schemeClr val="dk1"/>
                </a:solidFill>
              </a:rPr>
              <a:t>Ha habido un aumento de la tendencia de vaping entre </a:t>
            </a:r>
            <a:r>
              <a:rPr lang="es-ES" sz="1300">
                <a:solidFill>
                  <a:schemeClr val="dk1"/>
                </a:solidFill>
              </a:rPr>
              <a:t>jóvenes (destacando los menores de edad)</a:t>
            </a:r>
            <a:r>
              <a:rPr lang="es-ES" sz="1300">
                <a:solidFill>
                  <a:schemeClr val="dk1"/>
                </a:solidFill>
              </a:rPr>
              <a:t>. 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s-ES" sz="1300">
                <a:solidFill>
                  <a:schemeClr val="dk1"/>
                </a:solidFill>
              </a:rPr>
              <a:t>Alguno de los motivos de inicio de este </a:t>
            </a:r>
            <a:r>
              <a:rPr lang="es-ES" sz="1300">
                <a:solidFill>
                  <a:schemeClr val="dk1"/>
                </a:solidFill>
              </a:rPr>
              <a:t>hábito</a:t>
            </a:r>
            <a:r>
              <a:rPr lang="es-ES" sz="1300">
                <a:solidFill>
                  <a:schemeClr val="dk1"/>
                </a:solidFill>
              </a:rPr>
              <a:t> ha sido por una b</a:t>
            </a:r>
            <a:r>
              <a:rPr lang="es-ES" sz="1300">
                <a:solidFill>
                  <a:schemeClr val="dk1"/>
                </a:solidFill>
              </a:rPr>
              <a:t>úsqueda</a:t>
            </a:r>
            <a:r>
              <a:rPr lang="es-ES" sz="1300">
                <a:solidFill>
                  <a:schemeClr val="dk1"/>
                </a:solidFill>
              </a:rPr>
              <a:t> de nuevas experiencias. Hay una falsa s</a:t>
            </a:r>
            <a:r>
              <a:rPr lang="es-ES" sz="1300">
                <a:solidFill>
                  <a:schemeClr val="dk1"/>
                </a:solidFill>
              </a:rPr>
              <a:t>ensación</a:t>
            </a:r>
            <a:r>
              <a:rPr lang="es-ES" sz="1300">
                <a:solidFill>
                  <a:schemeClr val="dk1"/>
                </a:solidFill>
              </a:rPr>
              <a:t> de seguridad → Programas de educación </a:t>
            </a:r>
            <a:r>
              <a:rPr lang="es-ES" sz="1300">
                <a:solidFill>
                  <a:schemeClr val="dk1"/>
                </a:solidFill>
              </a:rPr>
              <a:t>tabáquica</a:t>
            </a:r>
            <a:r>
              <a:rPr lang="es-ES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s-ES" sz="1300">
                <a:solidFill>
                  <a:schemeClr val="dk1"/>
                </a:solidFill>
              </a:rPr>
              <a:t>Casi todos los fumadores de cigarrillo convencional finalmente </a:t>
            </a:r>
            <a:r>
              <a:rPr lang="es-ES" sz="1300">
                <a:solidFill>
                  <a:schemeClr val="dk1"/>
                </a:solidFill>
              </a:rPr>
              <a:t>prueban el</a:t>
            </a:r>
            <a:r>
              <a:rPr lang="es-ES" sz="1300">
                <a:solidFill>
                  <a:schemeClr val="dk1"/>
                </a:solidFill>
              </a:rPr>
              <a:t> vapeo.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s-ES" sz="1300">
                <a:solidFill>
                  <a:schemeClr val="dk1"/>
                </a:solidFill>
              </a:rPr>
              <a:t>El consumo de vaper ha favorecido en algunos casos el </a:t>
            </a:r>
            <a:r>
              <a:rPr lang="es-ES" sz="1300">
                <a:solidFill>
                  <a:schemeClr val="dk1"/>
                </a:solidFill>
              </a:rPr>
              <a:t>inicio</a:t>
            </a:r>
            <a:r>
              <a:rPr lang="es-ES" sz="1300">
                <a:solidFill>
                  <a:schemeClr val="dk1"/>
                </a:solidFill>
              </a:rPr>
              <a:t> del tabaquismo activo.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30650" y="3497450"/>
            <a:ext cx="1530000" cy="384900"/>
          </a:xfrm>
          <a:prstGeom prst="rect">
            <a:avLst/>
          </a:prstGeom>
          <a:solidFill>
            <a:srgbClr val="76A5AF"/>
          </a:solidFill>
          <a:ln cap="flat" cmpd="sng" w="19050">
            <a:solidFill>
              <a:srgbClr val="1D7E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300" u="sng">
                <a:solidFill>
                  <a:schemeClr val="dk1"/>
                </a:solidFill>
              </a:rPr>
              <a:t>Conclusiones: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510863" y="2285015"/>
            <a:ext cx="35580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3960195" y="556084"/>
            <a:ext cx="2486649" cy="3086242"/>
            <a:chOff x="938307" y="283725"/>
            <a:chExt cx="2195911" cy="4076400"/>
          </a:xfrm>
        </p:grpSpPr>
        <p:sp>
          <p:nvSpPr>
            <p:cNvPr id="105" name="Google Shape;105;p2"/>
            <p:cNvSpPr/>
            <p:nvPr/>
          </p:nvSpPr>
          <p:spPr>
            <a:xfrm>
              <a:off x="1055555" y="283725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118225" y="495921"/>
              <a:ext cx="1836300" cy="21861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1D7E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941731" y="511519"/>
              <a:ext cx="10704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1D7E74"/>
                  </a:solidFill>
                </a:rPr>
                <a:t>Conocen Vaper</a:t>
              </a:r>
              <a:endParaRPr sz="1200">
                <a:solidFill>
                  <a:srgbClr val="1D7E74"/>
                </a:solidFill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175835" y="478059"/>
              <a:ext cx="8913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300">
                  <a:solidFill>
                    <a:srgbClr val="1D7E74"/>
                  </a:solidFill>
                </a:rPr>
                <a:t>99</a:t>
              </a:r>
              <a:r>
                <a:rPr lang="es-ES" sz="2300">
                  <a:solidFill>
                    <a:srgbClr val="1D7E74"/>
                  </a:solidFill>
                </a:rPr>
                <a:t>%</a:t>
              </a:r>
              <a:endParaRPr sz="2300">
                <a:solidFill>
                  <a:srgbClr val="1D7E74"/>
                </a:solidFill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rot="5400000">
              <a:off x="1841714" y="2679356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938307" y="2873638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857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Char char="●"/>
              </a:pPr>
              <a:r>
                <a:rPr lang="es-ES" sz="900">
                  <a:solidFill>
                    <a:srgbClr val="FFFFFF"/>
                  </a:solidFill>
                </a:rPr>
                <a:t>La edad media de inicio fueron 21 años.</a:t>
              </a:r>
              <a:endParaRPr sz="900">
                <a:solidFill>
                  <a:srgbClr val="FFFFFF"/>
                </a:solidFill>
              </a:endParaRPr>
            </a:p>
            <a:p>
              <a:pPr indent="-2857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Char char="●"/>
              </a:pPr>
              <a:r>
                <a:rPr lang="es-ES" sz="900">
                  <a:solidFill>
                    <a:srgbClr val="FFFFFF"/>
                  </a:solidFill>
                </a:rPr>
                <a:t>102 menores encuestados (48%) consumen vaper.</a:t>
              </a:r>
              <a:endParaRPr sz="900">
                <a:solidFill>
                  <a:srgbClr val="FFFFFF"/>
                </a:solidFill>
              </a:endParaRPr>
            </a:p>
            <a:p>
              <a:pPr indent="-28575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Char char="●"/>
              </a:pPr>
              <a:r>
                <a:rPr lang="es-ES" sz="900">
                  <a:solidFill>
                    <a:srgbClr val="FFFFFF"/>
                  </a:solidFill>
                </a:rPr>
                <a:t>47% llevan nicotina </a:t>
              </a:r>
              <a:endParaRPr sz="900">
                <a:solidFill>
                  <a:srgbClr val="FFFFFF"/>
                </a:solidFill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938518" y="1076381"/>
              <a:ext cx="21957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21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7E74"/>
                </a:buClr>
                <a:buSzPts val="1000"/>
                <a:buChar char="●"/>
              </a:pPr>
              <a:r>
                <a:rPr lang="es-ES" sz="1000">
                  <a:solidFill>
                    <a:srgbClr val="1D7E74"/>
                  </a:solidFill>
                </a:rPr>
                <a:t>Un 64% de los jóvenes lo han consumido </a:t>
              </a:r>
              <a:endParaRPr sz="1000">
                <a:solidFill>
                  <a:srgbClr val="1D7E74"/>
                </a:solidFill>
              </a:endParaRPr>
            </a:p>
            <a:p>
              <a:pPr indent="-2921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7E74"/>
                </a:buClr>
                <a:buSzPts val="1000"/>
                <a:buChar char="●"/>
              </a:pPr>
              <a:r>
                <a:rPr lang="es-ES" sz="1000">
                  <a:solidFill>
                    <a:srgbClr val="1D7E74"/>
                  </a:solidFill>
                </a:rPr>
                <a:t>Un 92% de los cuales lo hacen de forma esporádica y un 7% diariamente.</a:t>
              </a:r>
              <a:endParaRPr sz="1000">
                <a:solidFill>
                  <a:srgbClr val="1D7E74"/>
                </a:solidFill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6391270" y="562658"/>
            <a:ext cx="2564881" cy="3066323"/>
            <a:chOff x="873523" y="266188"/>
            <a:chExt cx="2334044" cy="4085162"/>
          </a:xfrm>
        </p:grpSpPr>
        <p:sp>
          <p:nvSpPr>
            <p:cNvPr id="113" name="Google Shape;113;p2"/>
            <p:cNvSpPr/>
            <p:nvPr/>
          </p:nvSpPr>
          <p:spPr>
            <a:xfrm>
              <a:off x="1177167" y="274950"/>
              <a:ext cx="2030400" cy="4076400"/>
            </a:xfrm>
            <a:prstGeom prst="rect">
              <a:avLst/>
            </a:prstGeom>
            <a:solidFill>
              <a:srgbClr val="1B78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281921" y="421005"/>
              <a:ext cx="1815000" cy="2313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1D7E7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058397" y="419266"/>
              <a:ext cx="10758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1D7E74"/>
                  </a:solidFill>
                </a:rPr>
                <a:t>Son Fumadores</a:t>
              </a:r>
              <a:endParaRPr sz="1200">
                <a:solidFill>
                  <a:srgbClr val="1D7E74"/>
                </a:solidFill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223203" y="951792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921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7E74"/>
                </a:buClr>
                <a:buSzPts val="1000"/>
                <a:buChar char="●"/>
              </a:pPr>
              <a:r>
                <a:rPr lang="es-ES" sz="1000">
                  <a:solidFill>
                    <a:srgbClr val="1D7E74"/>
                  </a:solidFill>
                </a:rPr>
                <a:t>Inicio medio a los 16 años. </a:t>
              </a:r>
              <a:endParaRPr sz="1000">
                <a:solidFill>
                  <a:srgbClr val="1D7E74"/>
                </a:solidFill>
              </a:endParaRPr>
            </a:p>
            <a:p>
              <a:pPr indent="-2921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7E74"/>
                </a:buClr>
                <a:buSzPts val="1000"/>
                <a:buChar char="●"/>
              </a:pPr>
              <a:r>
                <a:rPr lang="es-ES" sz="1000">
                  <a:solidFill>
                    <a:srgbClr val="1D7E74"/>
                  </a:solidFill>
                </a:rPr>
                <a:t>Consumo de 5.55 cigarrillos/día.</a:t>
              </a:r>
              <a:endParaRPr sz="1000">
                <a:solidFill>
                  <a:srgbClr val="1D7E74"/>
                </a:solidFill>
              </a:endParaRPr>
            </a:p>
            <a:p>
              <a:pPr indent="-2921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7E74"/>
                </a:buClr>
                <a:buSzPts val="1000"/>
                <a:buChar char="●"/>
              </a:pPr>
              <a:r>
                <a:rPr lang="es-ES" sz="1000">
                  <a:solidFill>
                    <a:srgbClr val="1D7E74"/>
                  </a:solidFill>
                </a:rPr>
                <a:t>Casi todos han probado el vaper</a:t>
              </a:r>
              <a:endParaRPr sz="1000">
                <a:solidFill>
                  <a:srgbClr val="1D7E74"/>
                </a:solidFill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477587" y="266188"/>
              <a:ext cx="10164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200">
                  <a:solidFill>
                    <a:srgbClr val="1D7E74"/>
                  </a:solidFill>
                </a:rPr>
                <a:t>24</a:t>
              </a:r>
              <a:r>
                <a:rPr lang="es-ES" sz="2300">
                  <a:solidFill>
                    <a:srgbClr val="1D7E74"/>
                  </a:solidFill>
                </a:rPr>
                <a:t>%</a:t>
              </a:r>
              <a:r>
                <a:rPr lang="es-ES" sz="3100">
                  <a:solidFill>
                    <a:srgbClr val="1D7E74"/>
                  </a:solidFill>
                </a:rPr>
                <a:t> </a:t>
              </a:r>
              <a:endParaRPr sz="3100">
                <a:solidFill>
                  <a:srgbClr val="1D7E74"/>
                </a:solidFill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873523" y="3140247"/>
              <a:ext cx="1973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45720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900">
                  <a:solidFill>
                    <a:srgbClr val="FFFFFF"/>
                  </a:solidFill>
                </a:rPr>
                <a:t>UN 13% HA COMENZADO A FUMAR </a:t>
              </a:r>
              <a:r>
                <a:rPr lang="es-ES" sz="900">
                  <a:solidFill>
                    <a:srgbClr val="FFFFFF"/>
                  </a:solidFill>
                </a:rPr>
                <a:t>CIGARRILLOS</a:t>
              </a:r>
              <a:r>
                <a:rPr lang="es-ES" sz="900">
                  <a:solidFill>
                    <a:srgbClr val="FFFFFF"/>
                  </a:solidFill>
                </a:rPr>
                <a:t>  TRAS EL CONSUMO DE VAPER. </a:t>
              </a:r>
              <a:r>
                <a:rPr lang="es-ES" sz="600">
                  <a:solidFill>
                    <a:srgbClr val="FFFFFF"/>
                  </a:solidFill>
                </a:rPr>
                <a:t> </a:t>
              </a:r>
              <a:endParaRPr sz="500">
                <a:solidFill>
                  <a:srgbClr val="FFFFFF"/>
                </a:solidFill>
              </a:endParaRPr>
            </a:p>
          </p:txBody>
        </p:sp>
      </p:grpSp>
      <p:sp>
        <p:nvSpPr>
          <p:cNvPr id="120" name="Google Shape;120;p2"/>
          <p:cNvSpPr txBox="1"/>
          <p:nvPr/>
        </p:nvSpPr>
        <p:spPr>
          <a:xfrm>
            <a:off x="4264453" y="172102"/>
            <a:ext cx="1878000" cy="369300"/>
          </a:xfrm>
          <a:prstGeom prst="rect">
            <a:avLst/>
          </a:prstGeom>
          <a:solidFill>
            <a:srgbClr val="1D7E7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</a:rPr>
              <a:t>VAPER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6901653" y="158990"/>
            <a:ext cx="1878000" cy="369300"/>
          </a:xfrm>
          <a:prstGeom prst="rect">
            <a:avLst/>
          </a:prstGeom>
          <a:solidFill>
            <a:srgbClr val="1D7E7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lt1"/>
                </a:solidFill>
              </a:rPr>
              <a:t>TABAQUISMO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122" name="Google Shape;12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2392" y="70600"/>
            <a:ext cx="286803" cy="821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8248" y="145870"/>
            <a:ext cx="390752" cy="67105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/>
          <p:nvPr/>
        </p:nvSpPr>
        <p:spPr>
          <a:xfrm>
            <a:off x="433225" y="1072975"/>
            <a:ext cx="3146700" cy="18564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s-ES" sz="1200"/>
              <a:t>Un 73.61% (173) de los individuos cuyos padres fumaban (235) han iniciado el vapeo. Un 31.48% (74) consumen tabaco, y ambas modalidades 72 personas. </a:t>
            </a:r>
            <a:endParaRPr sz="12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s-ES" sz="1200"/>
              <a:t>El 55.92% (340) piensa que vapear es menos nocivo que el tabaco. </a:t>
            </a:r>
            <a:endParaRPr sz="1200"/>
          </a:p>
        </p:txBody>
      </p:sp>
      <p:pic>
        <p:nvPicPr>
          <p:cNvPr id="125" name="Google Shape;12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2250" y="70600"/>
            <a:ext cx="757100" cy="76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4507" y="2701712"/>
            <a:ext cx="784375" cy="6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2022-01-11T08:55:46Z</dcterms:created>
  <dc:creator>LUNA</dc:creator>
</cp:coreProperties>
</file>