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92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Fumadores España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Hoja1!$A$2:$A$5</c:f>
              <c:strCache>
                <c:ptCount val="2"/>
                <c:pt idx="0">
                  <c:v>Asmáticos</c:v>
                </c:pt>
                <c:pt idx="1">
                  <c:v>No asmáticos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61</c:v>
                </c:pt>
                <c:pt idx="1">
                  <c:v>266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Fumadores Cáceres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Hoja1!$A$2:$A$5</c:f>
              <c:strCache>
                <c:ptCount val="2"/>
                <c:pt idx="0">
                  <c:v>Asmáticos</c:v>
                </c:pt>
                <c:pt idx="1">
                  <c:v>No asmáticos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21</c:v>
                </c:pt>
                <c:pt idx="1">
                  <c:v>47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1B8681-215E-489C-8D36-13676FADF51E}" type="datetimeFigureOut">
              <a:rPr lang="es-ES" smtClean="0"/>
              <a:t>14/02/2023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4C4990-4807-46A6-ACB5-90539ACFA4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1937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4C4990-4807-46A6-ACB5-90539ACFA4D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659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Resultados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/>
            </a:r>
            <a:b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</a:br>
            <a:endParaRPr lang="es-ES" sz="1200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Se incluyen 68 p. con una edad media de 51 a, un 58% de ellos en situación laboral activa. La mayoría residen en zona urbana (56%) y realizan algún tipo de actividad física/ejercicio. El diagnóstico de asma estuvo presente en 21 p (30%) (media nacional 18 %) con edad media de 44 a y predominio de mujeres.</a:t>
            </a:r>
            <a:b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El estudio de tabaquismo (ver tabla) describe un perfil de fumador con un IAP medio de 18 y </a:t>
            </a:r>
            <a:r>
              <a:rPr lang="es-ES" sz="1200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Fagerström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 de 6. Fuman por recompensa negativa (61%), tienen alta motivación y baja autoeficacia para el abandono. Presentan comorbilidad cardiovascular (38%) y psiquiátrica (57%). El 61 % ha realizado algún intento de abandono, con un 57 % de recaídas.</a:t>
            </a:r>
            <a:b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En cuanto al asma, la mayoría está mal controlado (ACT de 17), tiene síntomas de tos y disnea (70%) y un 30 % utiliza LAMA y SABA habitualmente.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4C4990-4807-46A6-ACB5-90539ACFA4D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0809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14/02/2023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763688" y="0"/>
            <a:ext cx="7380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Perfil del asmático fumador en nuestra unidad de tabaquismo</a:t>
            </a:r>
            <a:r>
              <a:rPr lang="es-E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es-E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Ruiz Carretero</a:t>
            </a:r>
            <a:r>
              <a:rPr lang="es-E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es-E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De Dios Calama, </a:t>
            </a:r>
            <a:r>
              <a:rPr lang="es-E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</a:t>
            </a:r>
            <a:r>
              <a:rPr lang="es-E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Arenas Polo, </a:t>
            </a:r>
            <a:r>
              <a:rPr lang="es-E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s-E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s-E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Cebrián </a:t>
            </a:r>
            <a:r>
              <a:rPr lang="es-E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Romero</a:t>
            </a:r>
            <a:r>
              <a:rPr lang="es-E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Sanz Flores</a:t>
            </a:r>
            <a:r>
              <a:rPr lang="es-E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JA. Riesco </a:t>
            </a:r>
            <a:r>
              <a:rPr lang="es-E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Miranda. Complejo Hospitalario Universitario de Cáceres</a:t>
            </a:r>
            <a:r>
              <a:rPr lang="es-E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Rectángulo redondeado 4"/>
          <p:cNvSpPr/>
          <p:nvPr/>
        </p:nvSpPr>
        <p:spPr>
          <a:xfrm>
            <a:off x="395536" y="916795"/>
            <a:ext cx="8244916" cy="223101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100" b="1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s-ES" sz="1600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 Y OBJETIVOS:</a:t>
            </a:r>
            <a:endParaRPr lang="es-ES" sz="1600" dirty="0" smtClean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 datos publicados revelan que la prevalencia de tabaquismo en asma es similar a la población general no asmática. </a:t>
            </a:r>
            <a:endParaRPr lang="es-ES" sz="1600" dirty="0" smtClean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Además</a:t>
            </a:r>
            <a:r>
              <a:rPr lang="es-E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la evidencia científica conocida sustenta una peor evolución clínico-funcional y peor respuesta al tratamiento en el asmático fumador</a:t>
            </a:r>
            <a:r>
              <a:rPr lang="es-E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sz="16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1600" b="1" dirty="0" smtClean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 del trabajo consiste en estudiar la frecuencia de asmáticos fumadores que visitan nuestra unidad especializada de tabaquismo (UET), sus características, así como la posible influencia “</a:t>
            </a:r>
            <a:r>
              <a:rPr lang="es-ES" sz="16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pronóstica</a:t>
            </a:r>
            <a:r>
              <a:rPr lang="es-ES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en su enfermedad respiratoria</a:t>
            </a:r>
            <a:r>
              <a:rPr lang="es-E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  <a:t/>
            </a:r>
            <a:br>
              <a:rPr lang="es-ES" sz="1100" dirty="0" smtClean="0">
                <a:solidFill>
                  <a:srgbClr val="222222"/>
                </a:solidFill>
                <a:latin typeface="Arial" panose="020B0604020202020204" pitchFamily="34" charset="0"/>
              </a:rPr>
            </a:br>
            <a:endParaRPr lang="es-ES" dirty="0"/>
          </a:p>
        </p:txBody>
      </p:sp>
      <p:sp>
        <p:nvSpPr>
          <p:cNvPr id="6" name="Rectángulo redondeado 5"/>
          <p:cNvSpPr/>
          <p:nvPr/>
        </p:nvSpPr>
        <p:spPr>
          <a:xfrm>
            <a:off x="395536" y="3435846"/>
            <a:ext cx="7836599" cy="146177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METODOLOGÍA:</a:t>
            </a:r>
          </a:p>
          <a:p>
            <a:r>
              <a:rPr lang="es-E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s-ES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realiza un estudio de corte </a:t>
            </a:r>
            <a:r>
              <a:rPr lang="es-E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transversal </a:t>
            </a:r>
            <a:r>
              <a:rPr lang="es-ES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mediante muestreo sistemático de los 4 primeros pacientes (p) que acuden a nuestra unidad durante un período de tiempo necesario para alcanzar el tamaño </a:t>
            </a:r>
            <a:r>
              <a:rPr lang="es-ES" sz="1600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muestral</a:t>
            </a:r>
            <a:r>
              <a:rPr lang="es-ES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necesario (68 </a:t>
            </a:r>
            <a:r>
              <a:rPr lang="es-E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p) </a:t>
            </a:r>
            <a:r>
              <a:rPr lang="es-ES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establecido en el estudio de ámbito nacional “ASMATABAC” (PII SEPAR 2022). </a:t>
            </a:r>
            <a:r>
              <a:rPr lang="es-ES" sz="16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variable principal recogida es asma, </a:t>
            </a:r>
            <a:r>
              <a:rPr lang="es-ES" sz="16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además de otras epidemiológicas y clínicas.</a:t>
            </a:r>
            <a:endParaRPr lang="es-ES" sz="1600" b="1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161256" y="2821640"/>
            <a:ext cx="4374740" cy="21602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b="1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CONCLUSIONES:</a:t>
            </a:r>
            <a:endParaRPr lang="es-ES" sz="1400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14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 </a:t>
            </a:r>
            <a:r>
              <a:rPr lang="es-ES" sz="1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cada 3 </a:t>
            </a:r>
            <a:r>
              <a:rPr lang="es-ES" sz="14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pacientes </a:t>
            </a:r>
            <a:r>
              <a:rPr lang="es-ES" sz="1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fumadores que acuden a nuestra UET tienen diagnóstico de asma</a:t>
            </a:r>
            <a:r>
              <a:rPr lang="es-ES" sz="14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sz="1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S" sz="1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14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El </a:t>
            </a:r>
            <a:r>
              <a:rPr lang="es-ES" sz="1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perfil clínico del asmático </a:t>
            </a:r>
            <a:r>
              <a:rPr lang="es-ES" sz="14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fumador es una </a:t>
            </a:r>
            <a:r>
              <a:rPr lang="es-ES" sz="1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mujer joven con asma mal controlada, sintomática, que utiliza LAMA habitualmente y SABA de rescate</a:t>
            </a:r>
            <a:r>
              <a:rPr lang="es-ES" sz="14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s-ES" sz="1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S" sz="1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14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s-ES" sz="14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" sz="14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consumo </a:t>
            </a:r>
            <a:r>
              <a:rPr lang="es-ES" sz="1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diario se acerca al </a:t>
            </a:r>
            <a:r>
              <a:rPr lang="es-ES" sz="14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paquete, con una </a:t>
            </a:r>
            <a:r>
              <a:rPr lang="es-ES" sz="1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dependencia nicotínica similar a la población no asmática. </a:t>
            </a:r>
            <a:endParaRPr lang="es-ES" sz="1400" b="1" dirty="0">
              <a:solidFill>
                <a:srgbClr val="22222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3065795661"/>
              </p:ext>
            </p:extLst>
          </p:nvPr>
        </p:nvGraphicFramePr>
        <p:xfrm>
          <a:off x="4355976" y="2753656"/>
          <a:ext cx="2736304" cy="2075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Gráfico 17"/>
          <p:cNvGraphicFramePr/>
          <p:nvPr>
            <p:extLst>
              <p:ext uri="{D42A27DB-BD31-4B8C-83A1-F6EECF244321}">
                <p14:modId xmlns:p14="http://schemas.microsoft.com/office/powerpoint/2010/main" val="43872590"/>
              </p:ext>
            </p:extLst>
          </p:nvPr>
        </p:nvGraphicFramePr>
        <p:xfrm>
          <a:off x="6300192" y="2753656"/>
          <a:ext cx="2843808" cy="2075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Rectángulo redondeado 18"/>
          <p:cNvSpPr/>
          <p:nvPr/>
        </p:nvSpPr>
        <p:spPr>
          <a:xfrm>
            <a:off x="1691680" y="118702"/>
            <a:ext cx="7200800" cy="24821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RESULTADOS:</a:t>
            </a:r>
          </a:p>
          <a:p>
            <a:r>
              <a:rPr lang="es-E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incluyen 68 p. con una edad media de 51 a, un 58% de ellos en situación laboral activa. La mayoría residen en zona urbana (56%) y realizan algún tipo de actividad </a:t>
            </a:r>
            <a:r>
              <a:rPr lang="es-E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física/ejercicio.</a:t>
            </a:r>
            <a:endParaRPr lang="es-E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diagnóstico de asma estuvo presente en 21 p (30%) (media nacional 18 %) con edad media de 44 a y predominio de mujeres.</a:t>
            </a:r>
            <a:br>
              <a:rPr lang="es-E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estudio de tabaquismo describe un perfil de fumador con un IAP medio de 18 y </a:t>
            </a:r>
            <a:r>
              <a:rPr lang="es-ES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Fagerström</a:t>
            </a:r>
            <a:r>
              <a:rPr lang="es-E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6. El 61% fuma por recompensa negativa, tienen 8.7 de motivación y 5 de autoeficacia para el abandono. Presentan comorbilidad cardiovascular (38%) y psiquiátrica (57%). El 61 % ha realizado algún intento de abandono, con un 57 % de recaídas.</a:t>
            </a:r>
            <a:br>
              <a:rPr lang="es-E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cuanto al asma, presentan ACT de 17, el 70% tiene síntomas de tos y disnea, y un 30 % utiliza LAMA y SABA habitualmente</a:t>
            </a:r>
            <a:r>
              <a:rPr lang="es-E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1458</TotalTime>
  <Words>190</Words>
  <Application>Microsoft Office PowerPoint</Application>
  <PresentationFormat>Presentación en pantalla (16:9)</PresentationFormat>
  <Paragraphs>20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María Ruiz</cp:lastModifiedBy>
  <cp:revision>19</cp:revision>
  <dcterms:created xsi:type="dcterms:W3CDTF">2022-01-11T08:55:46Z</dcterms:created>
  <dcterms:modified xsi:type="dcterms:W3CDTF">2023-02-15T18:04:58Z</dcterms:modified>
</cp:coreProperties>
</file>