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9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CC99"/>
    <a:srgbClr val="36D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2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742087113736672E-2"/>
          <c:y val="7.2655193884116162E-2"/>
          <c:w val="0.90655802783259776"/>
          <c:h val="0.91218301888630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Adherencia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Al fármaco</c:v>
                </c:pt>
                <c:pt idx="1">
                  <c:v>Al programa</c:v>
                </c:pt>
                <c:pt idx="2">
                  <c:v>hola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0.53800000000000003</c:v>
                </c:pt>
                <c:pt idx="1">
                  <c:v>5.8000000000000003E-2</c:v>
                </c:pt>
                <c:pt idx="2" formatCode="0%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86-4601-B7A0-D60753F72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474343648"/>
        <c:axId val="474343976"/>
        <c:axId val="0"/>
      </c:bar3DChart>
      <c:catAx>
        <c:axId val="4743436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74343976"/>
        <c:crosses val="autoZero"/>
        <c:auto val="1"/>
        <c:lblAlgn val="ctr"/>
        <c:lblOffset val="100"/>
        <c:noMultiLvlLbl val="0"/>
      </c:catAx>
      <c:valAx>
        <c:axId val="4743439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crossAx val="474343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742087113736672E-2"/>
          <c:y val="7.2655193884116162E-2"/>
          <c:w val="0.90655802783259776"/>
          <c:h val="0.912183018886308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Adherencia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Hoja1!$A$2:$A$3</c:f>
              <c:strCache>
                <c:ptCount val="2"/>
                <c:pt idx="0">
                  <c:v>Al fármaco</c:v>
                </c:pt>
                <c:pt idx="1">
                  <c:v>Al programa</c:v>
                </c:pt>
              </c:strCache>
            </c:strRef>
          </c:cat>
          <c:val>
            <c:numRef>
              <c:f>Hoja1!$B$2:$B$3</c:f>
              <c:numCache>
                <c:formatCode>0.00%</c:formatCode>
                <c:ptCount val="2"/>
                <c:pt idx="0">
                  <c:v>0.71140000000000003</c:v>
                </c:pt>
                <c:pt idx="1">
                  <c:v>0.53839999999999999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7D-44E0-87D4-1005E08EB4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474343648"/>
        <c:axId val="474343976"/>
        <c:axId val="0"/>
      </c:bar3DChart>
      <c:catAx>
        <c:axId val="4743436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74343976"/>
        <c:crosses val="autoZero"/>
        <c:auto val="1"/>
        <c:lblAlgn val="ctr"/>
        <c:lblOffset val="100"/>
        <c:noMultiLvlLbl val="0"/>
      </c:catAx>
      <c:valAx>
        <c:axId val="4743439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crossAx val="474343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45A413-C5EF-41C0-9233-3D265E404878}" type="doc">
      <dgm:prSet loTypeId="urn:microsoft.com/office/officeart/2005/8/layout/matrix2" loCatId="matrix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D3D0B157-C89A-4083-8A80-11D31502CE75}">
      <dgm:prSet phldrT="[Texto]" custT="1"/>
      <dgm:spPr/>
      <dgm:t>
        <a:bodyPr/>
        <a:lstStyle/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HTA</a:t>
          </a:r>
        </a:p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(40%)</a:t>
          </a:r>
          <a:endParaRPr lang="es-E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A222F7-80BD-4A3C-BA00-4C650714BEBA}" type="parTrans" cxnId="{9D05E489-800A-432E-A2F2-8EE772EE5DE5}">
      <dgm:prSet/>
      <dgm:spPr/>
      <dgm:t>
        <a:bodyPr/>
        <a:lstStyle/>
        <a:p>
          <a:endParaRPr lang="es-ES"/>
        </a:p>
      </dgm:t>
    </dgm:pt>
    <dgm:pt modelId="{EE62BA9B-BB08-4D64-AD7D-55D12D0AAB9E}" type="sibTrans" cxnId="{9D05E489-800A-432E-A2F2-8EE772EE5DE5}">
      <dgm:prSet/>
      <dgm:spPr/>
      <dgm:t>
        <a:bodyPr/>
        <a:lstStyle/>
        <a:p>
          <a:endParaRPr lang="es-ES"/>
        </a:p>
      </dgm:t>
    </dgm:pt>
    <dgm:pt modelId="{E3F46771-9BBF-4E89-B4C8-750F7C376D96}">
      <dgm:prSet phldrT="[Texto]" custT="1"/>
      <dgm:spPr/>
      <dgm:t>
        <a:bodyPr/>
        <a:lstStyle/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DM2</a:t>
          </a:r>
        </a:p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(23%)</a:t>
          </a:r>
          <a:endParaRPr lang="es-E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FC5402-7B33-4A6A-B758-F4439982082A}" type="parTrans" cxnId="{1B047587-70D3-4AE5-BAE8-DAD5FA5C5023}">
      <dgm:prSet/>
      <dgm:spPr/>
      <dgm:t>
        <a:bodyPr/>
        <a:lstStyle/>
        <a:p>
          <a:endParaRPr lang="es-ES"/>
        </a:p>
      </dgm:t>
    </dgm:pt>
    <dgm:pt modelId="{22D4E7F2-72E5-4071-B4D3-8776D30F2DC4}" type="sibTrans" cxnId="{1B047587-70D3-4AE5-BAE8-DAD5FA5C5023}">
      <dgm:prSet/>
      <dgm:spPr/>
      <dgm:t>
        <a:bodyPr/>
        <a:lstStyle/>
        <a:p>
          <a:endParaRPr lang="es-ES"/>
        </a:p>
      </dgm:t>
    </dgm:pt>
    <dgm:pt modelId="{4DE4860D-1D48-4797-A19C-070A07497592}">
      <dgm:prSet phldrT="[Texto]" custT="1"/>
      <dgm:spPr/>
      <dgm:t>
        <a:bodyPr/>
        <a:lstStyle/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DLP</a:t>
          </a:r>
        </a:p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(25%)</a:t>
          </a:r>
          <a:endParaRPr lang="es-E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EC7BA6-C3B2-4072-B652-1ACD4E37FF2E}" type="parTrans" cxnId="{D4D6599D-BAA7-43D1-A62B-FB50D072A551}">
      <dgm:prSet/>
      <dgm:spPr/>
      <dgm:t>
        <a:bodyPr/>
        <a:lstStyle/>
        <a:p>
          <a:endParaRPr lang="es-ES"/>
        </a:p>
      </dgm:t>
    </dgm:pt>
    <dgm:pt modelId="{1E17A9A5-438C-4104-9C5D-BD279C4CCCB2}" type="sibTrans" cxnId="{D4D6599D-BAA7-43D1-A62B-FB50D072A551}">
      <dgm:prSet/>
      <dgm:spPr/>
      <dgm:t>
        <a:bodyPr/>
        <a:lstStyle/>
        <a:p>
          <a:endParaRPr lang="es-ES"/>
        </a:p>
      </dgm:t>
    </dgm:pt>
    <dgm:pt modelId="{33086B4A-6B48-4776-8AAB-66BA3ABCDDC0}">
      <dgm:prSet phldrT="[Texto]" custT="1"/>
      <dgm:spPr/>
      <dgm:t>
        <a:bodyPr/>
        <a:lstStyle/>
        <a:p>
          <a:r>
            <a:rPr lang="es-ES" sz="1000" b="1" dirty="0" smtClean="0">
              <a:latin typeface="Arial" panose="020B0604020202020204" pitchFamily="34" charset="0"/>
              <a:cs typeface="Arial" panose="020B0604020202020204" pitchFamily="34" charset="0"/>
            </a:rPr>
            <a:t>OBESIDAD</a:t>
          </a:r>
        </a:p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(27%)</a:t>
          </a:r>
          <a:endParaRPr lang="es-ES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90F2FE-A2F8-41FF-B18F-8B5D469E7879}" type="parTrans" cxnId="{D57EC287-59A7-4C88-B769-D31D8D45B99E}">
      <dgm:prSet/>
      <dgm:spPr/>
      <dgm:t>
        <a:bodyPr/>
        <a:lstStyle/>
        <a:p>
          <a:endParaRPr lang="es-ES"/>
        </a:p>
      </dgm:t>
    </dgm:pt>
    <dgm:pt modelId="{3680312E-4E02-4CA7-9718-73D696B75A20}" type="sibTrans" cxnId="{D57EC287-59A7-4C88-B769-D31D8D45B99E}">
      <dgm:prSet/>
      <dgm:spPr/>
      <dgm:t>
        <a:bodyPr/>
        <a:lstStyle/>
        <a:p>
          <a:endParaRPr lang="es-ES"/>
        </a:p>
      </dgm:t>
    </dgm:pt>
    <dgm:pt modelId="{307A20C8-B74D-49AF-B44B-E0CB938A6E1E}" type="pres">
      <dgm:prSet presAssocID="{CD45A413-C5EF-41C0-9233-3D265E40487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53EFA97-1693-4459-96DD-49E38550C1B5}" type="pres">
      <dgm:prSet presAssocID="{CD45A413-C5EF-41C0-9233-3D265E404878}" presName="axisShape" presStyleLbl="bgShp" presStyleIdx="0" presStyleCnt="1"/>
      <dgm:spPr/>
    </dgm:pt>
    <dgm:pt modelId="{E37BCDF2-3C8B-4B89-8367-7710A4C56892}" type="pres">
      <dgm:prSet presAssocID="{CD45A413-C5EF-41C0-9233-3D265E404878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4774B5-5FD2-4C5F-8F55-B24BA13C897B}" type="pres">
      <dgm:prSet presAssocID="{CD45A413-C5EF-41C0-9233-3D265E404878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BADB461-0100-4A44-99B2-396A7CC24F1E}" type="pres">
      <dgm:prSet presAssocID="{CD45A413-C5EF-41C0-9233-3D265E404878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02F907-99D8-4A8C-84C7-55C87771EE67}" type="pres">
      <dgm:prSet presAssocID="{CD45A413-C5EF-41C0-9233-3D265E404878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AE34C99-48A7-4D00-A4AB-05A74BD8F7A6}" type="presOf" srcId="{4DE4860D-1D48-4797-A19C-070A07497592}" destId="{EBADB461-0100-4A44-99B2-396A7CC24F1E}" srcOrd="0" destOrd="0" presId="urn:microsoft.com/office/officeart/2005/8/layout/matrix2"/>
    <dgm:cxn modelId="{9D05E489-800A-432E-A2F2-8EE772EE5DE5}" srcId="{CD45A413-C5EF-41C0-9233-3D265E404878}" destId="{D3D0B157-C89A-4083-8A80-11D31502CE75}" srcOrd="0" destOrd="0" parTransId="{8EA222F7-80BD-4A3C-BA00-4C650714BEBA}" sibTransId="{EE62BA9B-BB08-4D64-AD7D-55D12D0AAB9E}"/>
    <dgm:cxn modelId="{A0820F64-DC9A-49AD-98EB-A0A2F8DBD959}" type="presOf" srcId="{33086B4A-6B48-4776-8AAB-66BA3ABCDDC0}" destId="{D702F907-99D8-4A8C-84C7-55C87771EE67}" srcOrd="0" destOrd="0" presId="urn:microsoft.com/office/officeart/2005/8/layout/matrix2"/>
    <dgm:cxn modelId="{E69A49E0-E0A7-4EBF-9363-A954B5316999}" type="presOf" srcId="{D3D0B157-C89A-4083-8A80-11D31502CE75}" destId="{E37BCDF2-3C8B-4B89-8367-7710A4C56892}" srcOrd="0" destOrd="0" presId="urn:microsoft.com/office/officeart/2005/8/layout/matrix2"/>
    <dgm:cxn modelId="{1B047587-70D3-4AE5-BAE8-DAD5FA5C5023}" srcId="{CD45A413-C5EF-41C0-9233-3D265E404878}" destId="{E3F46771-9BBF-4E89-B4C8-750F7C376D96}" srcOrd="1" destOrd="0" parTransId="{9DFC5402-7B33-4A6A-B758-F4439982082A}" sibTransId="{22D4E7F2-72E5-4071-B4D3-8776D30F2DC4}"/>
    <dgm:cxn modelId="{4042C9ED-F6F2-41CC-8E5D-935C97C2CD33}" type="presOf" srcId="{CD45A413-C5EF-41C0-9233-3D265E404878}" destId="{307A20C8-B74D-49AF-B44B-E0CB938A6E1E}" srcOrd="0" destOrd="0" presId="urn:microsoft.com/office/officeart/2005/8/layout/matrix2"/>
    <dgm:cxn modelId="{9E054953-1611-4751-9D5E-A71C7A6B61BE}" type="presOf" srcId="{E3F46771-9BBF-4E89-B4C8-750F7C376D96}" destId="{D74774B5-5FD2-4C5F-8F55-B24BA13C897B}" srcOrd="0" destOrd="0" presId="urn:microsoft.com/office/officeart/2005/8/layout/matrix2"/>
    <dgm:cxn modelId="{D57EC287-59A7-4C88-B769-D31D8D45B99E}" srcId="{CD45A413-C5EF-41C0-9233-3D265E404878}" destId="{33086B4A-6B48-4776-8AAB-66BA3ABCDDC0}" srcOrd="3" destOrd="0" parTransId="{5F90F2FE-A2F8-41FF-B18F-8B5D469E7879}" sibTransId="{3680312E-4E02-4CA7-9718-73D696B75A20}"/>
    <dgm:cxn modelId="{D4D6599D-BAA7-43D1-A62B-FB50D072A551}" srcId="{CD45A413-C5EF-41C0-9233-3D265E404878}" destId="{4DE4860D-1D48-4797-A19C-070A07497592}" srcOrd="2" destOrd="0" parTransId="{47EC7BA6-C3B2-4072-B652-1ACD4E37FF2E}" sibTransId="{1E17A9A5-438C-4104-9C5D-BD279C4CCCB2}"/>
    <dgm:cxn modelId="{20068FE4-E6E3-4CA9-B5BA-A032294A4997}" type="presParOf" srcId="{307A20C8-B74D-49AF-B44B-E0CB938A6E1E}" destId="{553EFA97-1693-4459-96DD-49E38550C1B5}" srcOrd="0" destOrd="0" presId="urn:microsoft.com/office/officeart/2005/8/layout/matrix2"/>
    <dgm:cxn modelId="{7B7F11C8-689B-428E-9B28-B83E7FA807F5}" type="presParOf" srcId="{307A20C8-B74D-49AF-B44B-E0CB938A6E1E}" destId="{E37BCDF2-3C8B-4B89-8367-7710A4C56892}" srcOrd="1" destOrd="0" presId="urn:microsoft.com/office/officeart/2005/8/layout/matrix2"/>
    <dgm:cxn modelId="{4BD8B162-CCD9-49D3-AB3C-2195541E7E98}" type="presParOf" srcId="{307A20C8-B74D-49AF-B44B-E0CB938A6E1E}" destId="{D74774B5-5FD2-4C5F-8F55-B24BA13C897B}" srcOrd="2" destOrd="0" presId="urn:microsoft.com/office/officeart/2005/8/layout/matrix2"/>
    <dgm:cxn modelId="{5B3569D2-5CA4-4B61-BF4A-A60FFAD20928}" type="presParOf" srcId="{307A20C8-B74D-49AF-B44B-E0CB938A6E1E}" destId="{EBADB461-0100-4A44-99B2-396A7CC24F1E}" srcOrd="3" destOrd="0" presId="urn:microsoft.com/office/officeart/2005/8/layout/matrix2"/>
    <dgm:cxn modelId="{422DCCAA-F634-441B-A792-090033AB4B4E}" type="presParOf" srcId="{307A20C8-B74D-49AF-B44B-E0CB938A6E1E}" destId="{D702F907-99D8-4A8C-84C7-55C87771EE67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3EFA97-1693-4459-96DD-49E38550C1B5}">
      <dsp:nvSpPr>
        <dsp:cNvPr id="0" name=""/>
        <dsp:cNvSpPr/>
      </dsp:nvSpPr>
      <dsp:spPr>
        <a:xfrm>
          <a:off x="509081" y="0"/>
          <a:ext cx="2076524" cy="2076524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7BCDF2-3C8B-4B89-8367-7710A4C56892}">
      <dsp:nvSpPr>
        <dsp:cNvPr id="0" name=""/>
        <dsp:cNvSpPr/>
      </dsp:nvSpPr>
      <dsp:spPr>
        <a:xfrm>
          <a:off x="644055" y="134974"/>
          <a:ext cx="830609" cy="83060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HTA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(40%)</a:t>
          </a:r>
          <a:endParaRPr lang="es-E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4602" y="175521"/>
        <a:ext cx="749515" cy="749515"/>
      </dsp:txXfrm>
    </dsp:sp>
    <dsp:sp modelId="{D74774B5-5FD2-4C5F-8F55-B24BA13C897B}">
      <dsp:nvSpPr>
        <dsp:cNvPr id="0" name=""/>
        <dsp:cNvSpPr/>
      </dsp:nvSpPr>
      <dsp:spPr>
        <a:xfrm>
          <a:off x="1620021" y="134974"/>
          <a:ext cx="830609" cy="830609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DM2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(23%)</a:t>
          </a:r>
          <a:endParaRPr lang="es-E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60568" y="175521"/>
        <a:ext cx="749515" cy="749515"/>
      </dsp:txXfrm>
    </dsp:sp>
    <dsp:sp modelId="{EBADB461-0100-4A44-99B2-396A7CC24F1E}">
      <dsp:nvSpPr>
        <dsp:cNvPr id="0" name=""/>
        <dsp:cNvSpPr/>
      </dsp:nvSpPr>
      <dsp:spPr>
        <a:xfrm>
          <a:off x="644055" y="1110940"/>
          <a:ext cx="830609" cy="830609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DLP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(25%)</a:t>
          </a:r>
          <a:endParaRPr lang="es-E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4602" y="1151487"/>
        <a:ext cx="749515" cy="749515"/>
      </dsp:txXfrm>
    </dsp:sp>
    <dsp:sp modelId="{D702F907-99D8-4A8C-84C7-55C87771EE67}">
      <dsp:nvSpPr>
        <dsp:cNvPr id="0" name=""/>
        <dsp:cNvSpPr/>
      </dsp:nvSpPr>
      <dsp:spPr>
        <a:xfrm>
          <a:off x="1620021" y="1110940"/>
          <a:ext cx="830609" cy="83060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OBESIDAD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(27%)</a:t>
          </a:r>
          <a:endParaRPr lang="es-ES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60568" y="1151487"/>
        <a:ext cx="749515" cy="749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95406-41D5-4316-BEF0-7356641B4EF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997D6-C378-44E1-8D6C-95CA8EED851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8815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F997D6-C378-44E1-8D6C-95CA8EED851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9013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949" y="195486"/>
            <a:ext cx="1096539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835696" y="245882"/>
            <a:ext cx="5895343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INICIALES CON CITISINA EN LA UNIDAD DE TABAQUISMO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F8C34EF8-41DB-4B0E-9DB9-D2A24F5E3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6511" y="845192"/>
            <a:ext cx="7020273" cy="23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10"/>
              </a:spcBef>
              <a:buNone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 Ignacio Expósito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M.G. Hurtado Gañán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S. Montserrat García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A. Vilches Arenas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A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Valido Morales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900" baseline="30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532091" y="1057151"/>
            <a:ext cx="91450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210"/>
              </a:spcBef>
              <a:buAutoNum type="arabicPeriod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UGC Neumología. Hospital Universitario Virgen Macarena. Sevilla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48691" y="1173583"/>
            <a:ext cx="169230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INTRODUCCIÓN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48691" y="1542768"/>
            <a:ext cx="864096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Desde finales del año 2021 los pacientes con tabaquismo activo tienen una nueva opción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terapeútica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aprobada por la Agencia Española del Medicamento,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Citisina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Todacitan</a:t>
            </a:r>
            <a:r>
              <a:rPr lang="es-ES" sz="1400" dirty="0" smtClean="0"/>
              <a:t>®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387166" y="2130657"/>
            <a:ext cx="240248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MATERIAL Y MÉTODOS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48691" y="2496392"/>
            <a:ext cx="864096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descriptivo retrospectivo de una cohorte de 52 pacientes seguidos en la Unidad especializada de Tabaquismo desde noviembre 2021 hasta la septiembre 2022 (fármaco sin financiación). 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532091" y="1187313"/>
            <a:ext cx="91450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10"/>
              </a:spcBef>
            </a:pP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2.     Psicología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especializada. UGC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Neumología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 Hospital Universitario Virgen Macarena.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Sevilla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595886" y="1343281"/>
            <a:ext cx="91450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10"/>
              </a:spcBef>
            </a:pP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3.     Departamento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Medicina Preventiva. Hospital Universitario Virgen Macarena.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Sevilla</a:t>
            </a:r>
          </a:p>
          <a:p>
            <a:endParaRPr lang="es-ES" dirty="0"/>
          </a:p>
        </p:txBody>
      </p:sp>
      <p:graphicFrame>
        <p:nvGraphicFramePr>
          <p:cNvPr id="35" name="Diagrama 34"/>
          <p:cNvGraphicFramePr/>
          <p:nvPr>
            <p:extLst>
              <p:ext uri="{D42A27DB-BD31-4B8C-83A1-F6EECF244321}">
                <p14:modId xmlns:p14="http://schemas.microsoft.com/office/powerpoint/2010/main" val="3661704731"/>
              </p:ext>
            </p:extLst>
          </p:nvPr>
        </p:nvGraphicFramePr>
        <p:xfrm>
          <a:off x="1837249" y="3097529"/>
          <a:ext cx="3094687" cy="2076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6" name="CuadroTexto 35"/>
          <p:cNvSpPr txBox="1"/>
          <p:nvPr/>
        </p:nvSpPr>
        <p:spPr>
          <a:xfrm>
            <a:off x="148691" y="3093738"/>
            <a:ext cx="169230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RESULTADOS</a:t>
            </a:r>
            <a:endParaRPr lang="es-ES" b="1" dirty="0">
              <a:solidFill>
                <a:schemeClr val="bg1"/>
              </a:solidFill>
            </a:endParaRPr>
          </a:p>
        </p:txBody>
      </p:sp>
      <p:grpSp>
        <p:nvGrpSpPr>
          <p:cNvPr id="38" name="Grupo 37"/>
          <p:cNvGrpSpPr/>
          <p:nvPr/>
        </p:nvGrpSpPr>
        <p:grpSpPr>
          <a:xfrm>
            <a:off x="427158" y="3596852"/>
            <a:ext cx="1321570" cy="1327269"/>
            <a:chOff x="3065830" y="1364430"/>
            <a:chExt cx="1800000" cy="1800000"/>
          </a:xfrm>
        </p:grpSpPr>
        <p:sp>
          <p:nvSpPr>
            <p:cNvPr id="39" name="Shape 1457"/>
            <p:cNvSpPr>
              <a:spLocks/>
            </p:cNvSpPr>
            <p:nvPr/>
          </p:nvSpPr>
          <p:spPr bwMode="auto">
            <a:xfrm>
              <a:off x="3065830" y="1364430"/>
              <a:ext cx="1800000" cy="180000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6AA30"/>
            </a:solidFill>
            <a:ln w="57150">
              <a:solidFill>
                <a:schemeClr val="bg1"/>
              </a:solidFill>
            </a:ln>
            <a:extLst/>
          </p:spPr>
          <p:txBody>
            <a:bodyPr lIns="50800" tIns="50800" rIns="50800" bIns="50800" anchor="ctr"/>
            <a:lstStyle/>
            <a:p>
              <a:endParaRPr lang="es-ES"/>
            </a:p>
          </p:txBody>
        </p:sp>
        <p:sp>
          <p:nvSpPr>
            <p:cNvPr id="40" name="Shape 1458"/>
            <p:cNvSpPr/>
            <p:nvPr/>
          </p:nvSpPr>
          <p:spPr>
            <a:xfrm>
              <a:off x="3479830" y="1724430"/>
              <a:ext cx="972000" cy="108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0" extrusionOk="0">
                  <a:moveTo>
                    <a:pt x="13619" y="14237"/>
                  </a:moveTo>
                  <a:cubicBezTo>
                    <a:pt x="13499" y="14911"/>
                    <a:pt x="13809" y="15409"/>
                    <a:pt x="14346" y="15709"/>
                  </a:cubicBezTo>
                  <a:cubicBezTo>
                    <a:pt x="15131" y="16148"/>
                    <a:pt x="15967" y="16518"/>
                    <a:pt x="16811" y="16856"/>
                  </a:cubicBezTo>
                  <a:cubicBezTo>
                    <a:pt x="17998" y="17331"/>
                    <a:pt x="19225" y="17731"/>
                    <a:pt x="20201" y="18555"/>
                  </a:cubicBezTo>
                  <a:cubicBezTo>
                    <a:pt x="21086" y="19303"/>
                    <a:pt x="21554" y="20225"/>
                    <a:pt x="21600" y="21370"/>
                  </a:cubicBezTo>
                  <a:cubicBezTo>
                    <a:pt x="14389" y="21370"/>
                    <a:pt x="7223" y="21370"/>
                    <a:pt x="0" y="21370"/>
                  </a:cubicBezTo>
                  <a:cubicBezTo>
                    <a:pt x="28" y="20272"/>
                    <a:pt x="428" y="19303"/>
                    <a:pt x="1344" y="18638"/>
                  </a:cubicBezTo>
                  <a:cubicBezTo>
                    <a:pt x="2146" y="18057"/>
                    <a:pt x="3075" y="17611"/>
                    <a:pt x="3990" y="17180"/>
                  </a:cubicBezTo>
                  <a:cubicBezTo>
                    <a:pt x="4908" y="16747"/>
                    <a:pt x="5903" y="16450"/>
                    <a:pt x="6818" y="16010"/>
                  </a:cubicBezTo>
                  <a:cubicBezTo>
                    <a:pt x="7539" y="15664"/>
                    <a:pt x="8132" y="15161"/>
                    <a:pt x="8010" y="14261"/>
                  </a:cubicBezTo>
                  <a:cubicBezTo>
                    <a:pt x="7192" y="14102"/>
                    <a:pt x="6360" y="13970"/>
                    <a:pt x="5546" y="13770"/>
                  </a:cubicBezTo>
                  <a:cubicBezTo>
                    <a:pt x="5108" y="13663"/>
                    <a:pt x="4680" y="13474"/>
                    <a:pt x="4294" y="13253"/>
                  </a:cubicBezTo>
                  <a:cubicBezTo>
                    <a:pt x="4146" y="13169"/>
                    <a:pt x="4001" y="12828"/>
                    <a:pt x="4070" y="12718"/>
                  </a:cubicBezTo>
                  <a:cubicBezTo>
                    <a:pt x="4637" y="11817"/>
                    <a:pt x="4582" y="10822"/>
                    <a:pt x="4667" y="9846"/>
                  </a:cubicBezTo>
                  <a:cubicBezTo>
                    <a:pt x="4818" y="8105"/>
                    <a:pt x="4859" y="6349"/>
                    <a:pt x="5150" y="4629"/>
                  </a:cubicBezTo>
                  <a:cubicBezTo>
                    <a:pt x="5428" y="2989"/>
                    <a:pt x="6273" y="1562"/>
                    <a:pt x="7965" y="739"/>
                  </a:cubicBezTo>
                  <a:cubicBezTo>
                    <a:pt x="9202" y="138"/>
                    <a:pt x="10540" y="-230"/>
                    <a:pt x="11920" y="163"/>
                  </a:cubicBezTo>
                  <a:cubicBezTo>
                    <a:pt x="12708" y="387"/>
                    <a:pt x="13495" y="578"/>
                    <a:pt x="14292" y="767"/>
                  </a:cubicBezTo>
                  <a:cubicBezTo>
                    <a:pt x="15590" y="1074"/>
                    <a:pt x="16271" y="2015"/>
                    <a:pt x="16561" y="3132"/>
                  </a:cubicBezTo>
                  <a:cubicBezTo>
                    <a:pt x="16838" y="4198"/>
                    <a:pt x="17018" y="5297"/>
                    <a:pt x="17097" y="6390"/>
                  </a:cubicBezTo>
                  <a:cubicBezTo>
                    <a:pt x="17208" y="7949"/>
                    <a:pt x="17151" y="9517"/>
                    <a:pt x="17244" y="11076"/>
                  </a:cubicBezTo>
                  <a:cubicBezTo>
                    <a:pt x="17276" y="11616"/>
                    <a:pt x="17502" y="12157"/>
                    <a:pt x="17710" y="12673"/>
                  </a:cubicBezTo>
                  <a:cubicBezTo>
                    <a:pt x="17871" y="13071"/>
                    <a:pt x="17595" y="13261"/>
                    <a:pt x="17336" y="13346"/>
                  </a:cubicBezTo>
                  <a:cubicBezTo>
                    <a:pt x="16471" y="13630"/>
                    <a:pt x="15586" y="13861"/>
                    <a:pt x="14700" y="14086"/>
                  </a:cubicBezTo>
                  <a:cubicBezTo>
                    <a:pt x="14365" y="14171"/>
                    <a:pt x="14009" y="14185"/>
                    <a:pt x="13619" y="142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  <a:effectLst>
              <a:outerShdw blurRad="330200" dist="25400" dir="5400000" rotWithShape="0">
                <a:srgbClr val="000000">
                  <a:alpha val="5000"/>
                </a:srgbClr>
              </a:outerShdw>
            </a:effectLst>
          </p:spPr>
          <p:txBody>
            <a:bodyPr lIns="38100" tIns="38100" rIns="38100" bIns="38100" anchor="ctr"/>
            <a:lstStyle/>
            <a:p>
              <a:pPr algn="ctr" defTabSz="584200" eaLnBrk="1" fontAlgn="auto" hangingPunct="1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FFFFFE"/>
                  </a:solidFill>
                </a:defRPr>
              </a:pPr>
              <a:endParaRPr kern="0">
                <a:solidFill>
                  <a:srgbClr val="FFFFFE"/>
                </a:solidFill>
                <a:latin typeface="+mj-lt"/>
                <a:ea typeface="+mj-ea"/>
                <a:cs typeface="+mj-cs"/>
                <a:sym typeface="Roboto Regular"/>
              </a:endParaRPr>
            </a:p>
          </p:txBody>
        </p:sp>
      </p:grpSp>
      <p:sp>
        <p:nvSpPr>
          <p:cNvPr id="41" name="CuadroTexto 40"/>
          <p:cNvSpPr txBox="1"/>
          <p:nvPr/>
        </p:nvSpPr>
        <p:spPr>
          <a:xfrm>
            <a:off x="819804" y="4622389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59,6%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Conector curvado 42"/>
          <p:cNvCxnSpPr/>
          <p:nvPr/>
        </p:nvCxnSpPr>
        <p:spPr>
          <a:xfrm>
            <a:off x="105594" y="4639780"/>
            <a:ext cx="387177" cy="36004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CuadroTexto 43"/>
          <p:cNvSpPr txBox="1"/>
          <p:nvPr/>
        </p:nvSpPr>
        <p:spPr>
          <a:xfrm>
            <a:off x="6376" y="4851112"/>
            <a:ext cx="2749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EDAD MEDIA: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60 años</a:t>
            </a:r>
          </a:p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792180"/>
              </p:ext>
            </p:extLst>
          </p:nvPr>
        </p:nvGraphicFramePr>
        <p:xfrm>
          <a:off x="4592902" y="3093738"/>
          <a:ext cx="3678873" cy="199923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340293">
                  <a:extLst>
                    <a:ext uri="{9D8B030D-6E8A-4147-A177-3AD203B41FA5}">
                      <a16:colId xmlns:a16="http://schemas.microsoft.com/office/drawing/2014/main" val="3758878958"/>
                    </a:ext>
                  </a:extLst>
                </a:gridCol>
                <a:gridCol w="1338580">
                  <a:extLst>
                    <a:ext uri="{9D8B030D-6E8A-4147-A177-3AD203B41FA5}">
                      <a16:colId xmlns:a16="http://schemas.microsoft.com/office/drawing/2014/main" val="3967926358"/>
                    </a:ext>
                  </a:extLst>
                </a:gridCol>
              </a:tblGrid>
              <a:tr h="289290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COMORBILIDADES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73975630"/>
                  </a:ext>
                </a:extLst>
              </a:tr>
              <a:tr h="505715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Trastorno psiquiátrico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62,7</a:t>
                      </a:r>
                      <a:r>
                        <a:rPr lang="es-E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s-E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83154312"/>
                  </a:ext>
                </a:extLst>
              </a:tr>
              <a:tr h="284665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Antecedentes respiratorios</a:t>
                      </a:r>
                      <a:endParaRPr lang="es-E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Asma: 3,8% </a:t>
                      </a:r>
                    </a:p>
                    <a:p>
                      <a:pPr algn="ctr"/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EPOC: 13,5%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720537"/>
                  </a:ext>
                </a:extLst>
              </a:tr>
              <a:tr h="284665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bg1"/>
                          </a:solidFill>
                        </a:rPr>
                        <a:t>Cardiopatía isquémica</a:t>
                      </a:r>
                      <a:endParaRPr lang="es-E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9,6%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344074"/>
                  </a:ext>
                </a:extLst>
              </a:tr>
              <a:tr h="284665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solidFill>
                            <a:schemeClr val="bg1"/>
                          </a:solidFill>
                        </a:rPr>
                        <a:t>Hepatopatía crónica</a:t>
                      </a:r>
                      <a:endParaRPr lang="es-E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smtClean="0"/>
                        <a:t>17,9%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0574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Gráfico 54"/>
          <p:cNvGraphicFramePr/>
          <p:nvPr>
            <p:extLst>
              <p:ext uri="{D42A27DB-BD31-4B8C-83A1-F6EECF244321}">
                <p14:modId xmlns:p14="http://schemas.microsoft.com/office/powerpoint/2010/main" val="2610610562"/>
              </p:ext>
            </p:extLst>
          </p:nvPr>
        </p:nvGraphicFramePr>
        <p:xfrm>
          <a:off x="6526651" y="120880"/>
          <a:ext cx="4146634" cy="3181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lecha a la derecha con bandas 1"/>
          <p:cNvSpPr/>
          <p:nvPr/>
        </p:nvSpPr>
        <p:spPr>
          <a:xfrm rot="383826">
            <a:off x="1032817" y="2711885"/>
            <a:ext cx="1682228" cy="179786"/>
          </a:xfrm>
          <a:prstGeom prst="strip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47" name="Gráfico 46"/>
          <p:cNvGraphicFramePr/>
          <p:nvPr>
            <p:extLst>
              <p:ext uri="{D42A27DB-BD31-4B8C-83A1-F6EECF244321}">
                <p14:modId xmlns:p14="http://schemas.microsoft.com/office/powerpoint/2010/main" val="3868659249"/>
              </p:ext>
            </p:extLst>
          </p:nvPr>
        </p:nvGraphicFramePr>
        <p:xfrm>
          <a:off x="-17895" y="393645"/>
          <a:ext cx="2846075" cy="3181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007148F-6A7C-39FF-ECFF-AD1024D2EE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221373"/>
              </p:ext>
            </p:extLst>
          </p:nvPr>
        </p:nvGraphicFramePr>
        <p:xfrm>
          <a:off x="2738348" y="771929"/>
          <a:ext cx="3893183" cy="1774568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1926974">
                  <a:extLst>
                    <a:ext uri="{9D8B030D-6E8A-4147-A177-3AD203B41FA5}">
                      <a16:colId xmlns:a16="http://schemas.microsoft.com/office/drawing/2014/main" val="2374280653"/>
                    </a:ext>
                  </a:extLst>
                </a:gridCol>
                <a:gridCol w="940437">
                  <a:extLst>
                    <a:ext uri="{9D8B030D-6E8A-4147-A177-3AD203B41FA5}">
                      <a16:colId xmlns:a16="http://schemas.microsoft.com/office/drawing/2014/main" val="2185016953"/>
                    </a:ext>
                  </a:extLst>
                </a:gridCol>
                <a:gridCol w="1025772">
                  <a:extLst>
                    <a:ext uri="{9D8B030D-6E8A-4147-A177-3AD203B41FA5}">
                      <a16:colId xmlns:a16="http://schemas.microsoft.com/office/drawing/2014/main" val="1305048257"/>
                    </a:ext>
                  </a:extLst>
                </a:gridCol>
              </a:tblGrid>
              <a:tr h="383395">
                <a:tc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MES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3 MESES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888298"/>
                  </a:ext>
                </a:extLst>
              </a:tr>
              <a:tr h="580569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NO ACUDEN</a:t>
                      </a:r>
                      <a:r>
                        <a:rPr lang="es-ES" sz="1400" baseline="0" dirty="0"/>
                        <a:t> A REALIZARLA</a:t>
                      </a:r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34,61%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46,15%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182549"/>
                  </a:ext>
                </a:extLst>
              </a:tr>
              <a:tr h="405302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COOXIMETRIA</a:t>
                      </a:r>
                      <a:r>
                        <a:rPr lang="es-ES" sz="1400" baseline="0" dirty="0"/>
                        <a:t> ≤ 5</a:t>
                      </a:r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57,69%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53,84%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897782"/>
                  </a:ext>
                </a:extLst>
              </a:tr>
              <a:tr h="405302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COOXIMETRIA</a:t>
                      </a:r>
                      <a:r>
                        <a:rPr lang="es-ES" sz="1400" baseline="0" dirty="0"/>
                        <a:t> &gt; 5</a:t>
                      </a:r>
                      <a:endParaRPr lang="es-ES" sz="1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7,69%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959473"/>
                  </a:ext>
                </a:extLst>
              </a:tr>
            </a:tbl>
          </a:graphicData>
        </a:graphic>
      </p:graphicFrame>
      <p:sp>
        <p:nvSpPr>
          <p:cNvPr id="135" name="CuadroTexto 134">
            <a:extLst>
              <a:ext uri="{FF2B5EF4-FFF2-40B4-BE49-F238E27FC236}">
                <a16:creationId xmlns:a16="http://schemas.microsoft.com/office/drawing/2014/main" id="{17C3718B-5D04-9ADB-5AF3-22213BE026D7}"/>
              </a:ext>
            </a:extLst>
          </p:cNvPr>
          <p:cNvSpPr txBox="1"/>
          <p:nvPr/>
        </p:nvSpPr>
        <p:spPr>
          <a:xfrm>
            <a:off x="2774432" y="2782920"/>
            <a:ext cx="300038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dirty="0"/>
              <a:t>No hubo abandonos por efectos secundarios.</a:t>
            </a:r>
          </a:p>
        </p:txBody>
      </p:sp>
      <p:sp>
        <p:nvSpPr>
          <p:cNvPr id="140" name="CuadroTexto 139">
            <a:extLst>
              <a:ext uri="{FF2B5EF4-FFF2-40B4-BE49-F238E27FC236}">
                <a16:creationId xmlns:a16="http://schemas.microsoft.com/office/drawing/2014/main" id="{9443C7B9-848D-444F-C260-361F33F3EA58}"/>
              </a:ext>
            </a:extLst>
          </p:cNvPr>
          <p:cNvSpPr txBox="1"/>
          <p:nvPr/>
        </p:nvSpPr>
        <p:spPr>
          <a:xfrm>
            <a:off x="286943" y="4291996"/>
            <a:ext cx="723056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/>
              <a:buChar char="ü"/>
            </a:pPr>
            <a:r>
              <a:rPr lang="es-ES" sz="1400" dirty="0" err="1">
                <a:latin typeface="Arial"/>
                <a:cs typeface="Arial"/>
              </a:rPr>
              <a:t>Citisina</a:t>
            </a:r>
            <a:r>
              <a:rPr lang="es-ES" sz="1400" dirty="0">
                <a:latin typeface="Arial"/>
                <a:cs typeface="Arial"/>
              </a:rPr>
              <a:t> alcanza altas tasas de </a:t>
            </a:r>
            <a:r>
              <a:rPr lang="es-ES" sz="1400" dirty="0" smtClean="0">
                <a:latin typeface="Arial"/>
                <a:cs typeface="Arial"/>
              </a:rPr>
              <a:t>eficacia </a:t>
            </a:r>
            <a:r>
              <a:rPr lang="es-ES" sz="1400" dirty="0">
                <a:latin typeface="Arial"/>
                <a:cs typeface="Arial"/>
              </a:rPr>
              <a:t>a los 3 meses de comenzar el tratamiento.</a:t>
            </a:r>
            <a:endParaRPr lang="en-US" sz="1400" dirty="0">
              <a:ea typeface="+mn-lt"/>
              <a:cs typeface="+mn-lt"/>
            </a:endParaRPr>
          </a:p>
          <a:p>
            <a:pPr marL="285750" indent="-285750">
              <a:buFont typeface="Wingdings"/>
              <a:buChar char="ü"/>
            </a:pPr>
            <a:r>
              <a:rPr lang="es-ES" sz="1400" dirty="0">
                <a:latin typeface="Arial"/>
                <a:cs typeface="Arial"/>
              </a:rPr>
              <a:t>Presenta un perfil de seguridad elevado, sin efectos adversos graves destacables.  </a:t>
            </a:r>
            <a:endParaRPr lang="es-ES" dirty="0">
              <a:cs typeface="Calibri"/>
            </a:endParaRPr>
          </a:p>
        </p:txBody>
      </p:sp>
      <p:sp>
        <p:nvSpPr>
          <p:cNvPr id="142" name="CuadroTexto 141">
            <a:extLst>
              <a:ext uri="{FF2B5EF4-FFF2-40B4-BE49-F238E27FC236}">
                <a16:creationId xmlns:a16="http://schemas.microsoft.com/office/drawing/2014/main" id="{5D913706-7785-3E21-5839-C42D86C50D5A}"/>
              </a:ext>
            </a:extLst>
          </p:cNvPr>
          <p:cNvSpPr txBox="1"/>
          <p:nvPr/>
        </p:nvSpPr>
        <p:spPr>
          <a:xfrm>
            <a:off x="286943" y="3922664"/>
            <a:ext cx="169230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CONCLUSIONES</a:t>
            </a:r>
          </a:p>
        </p:txBody>
      </p:sp>
      <p:sp>
        <p:nvSpPr>
          <p:cNvPr id="48" name="TextBox 54">
            <a:extLst>
              <a:ext uri="{FF2B5EF4-FFF2-40B4-BE49-F238E27FC236}">
                <a16:creationId xmlns:a16="http://schemas.microsoft.com/office/drawing/2014/main" id="{18ED9078-00C5-430C-A819-7EC9C8CDC6F2}"/>
              </a:ext>
            </a:extLst>
          </p:cNvPr>
          <p:cNvSpPr txBox="1"/>
          <p:nvPr/>
        </p:nvSpPr>
        <p:spPr>
          <a:xfrm rot="16200000">
            <a:off x="81940" y="2541645"/>
            <a:ext cx="1152371" cy="3693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/>
                <a:ea typeface="Roboto Light"/>
                <a:cs typeface="Arial"/>
              </a:rPr>
              <a:t>71,14%</a:t>
            </a:r>
            <a:endParaRPr lang="es-ES" dirty="0">
              <a:solidFill>
                <a:schemeClr val="bg1"/>
              </a:solidFill>
              <a:latin typeface="Arial"/>
              <a:ea typeface="Roboto Light"/>
              <a:cs typeface="Arial"/>
            </a:endParaRPr>
          </a:p>
        </p:txBody>
      </p:sp>
      <p:sp>
        <p:nvSpPr>
          <p:cNvPr id="49" name="TextBox 54">
            <a:extLst>
              <a:ext uri="{FF2B5EF4-FFF2-40B4-BE49-F238E27FC236}">
                <a16:creationId xmlns:a16="http://schemas.microsoft.com/office/drawing/2014/main" id="{18ED9078-00C5-430C-A819-7EC9C8CDC6F2}"/>
              </a:ext>
            </a:extLst>
          </p:cNvPr>
          <p:cNvSpPr txBox="1"/>
          <p:nvPr/>
        </p:nvSpPr>
        <p:spPr>
          <a:xfrm rot="16200000">
            <a:off x="1086071" y="2507365"/>
            <a:ext cx="1279978" cy="3693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/>
                <a:ea typeface="Roboto Light"/>
                <a:cs typeface="Arial"/>
              </a:rPr>
              <a:t>53,84%</a:t>
            </a:r>
            <a:endParaRPr lang="es-ES" dirty="0">
              <a:solidFill>
                <a:schemeClr val="bg1"/>
              </a:solidFill>
              <a:latin typeface="Arial"/>
              <a:ea typeface="Roboto Light"/>
              <a:cs typeface="Arial"/>
            </a:endParaRPr>
          </a:p>
        </p:txBody>
      </p:sp>
      <p:sp>
        <p:nvSpPr>
          <p:cNvPr id="50" name="CuadroTexto 49"/>
          <p:cNvSpPr txBox="1"/>
          <p:nvPr/>
        </p:nvSpPr>
        <p:spPr>
          <a:xfrm rot="16200000">
            <a:off x="-86090" y="1498460"/>
            <a:ext cx="1485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fármaco</a:t>
            </a:r>
          </a:p>
        </p:txBody>
      </p:sp>
      <p:sp>
        <p:nvSpPr>
          <p:cNvPr id="51" name="CuadroTexto 50"/>
          <p:cNvSpPr txBox="1"/>
          <p:nvPr/>
        </p:nvSpPr>
        <p:spPr>
          <a:xfrm rot="16200000">
            <a:off x="1261157" y="1757687"/>
            <a:ext cx="974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programa</a:t>
            </a:r>
          </a:p>
        </p:txBody>
      </p:sp>
      <p:sp>
        <p:nvSpPr>
          <p:cNvPr id="52" name="1 CuadroTexto"/>
          <p:cNvSpPr txBox="1">
            <a:spLocks noChangeArrowheads="1"/>
          </p:cNvSpPr>
          <p:nvPr/>
        </p:nvSpPr>
        <p:spPr bwMode="auto">
          <a:xfrm>
            <a:off x="215247" y="3388242"/>
            <a:ext cx="20458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1600" b="1" spc="300" dirty="0">
                <a:solidFill>
                  <a:schemeClr val="accent2">
                    <a:lumMod val="75000"/>
                  </a:schemeClr>
                </a:solidFill>
              </a:rPr>
              <a:t>ADHERENCIA</a:t>
            </a:r>
            <a:endParaRPr lang="es-ES" sz="1600" b="1" spc="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6" name="TextBox 54">
            <a:extLst>
              <a:ext uri="{FF2B5EF4-FFF2-40B4-BE49-F238E27FC236}">
                <a16:creationId xmlns:a16="http://schemas.microsoft.com/office/drawing/2014/main" id="{48B3B0AC-D091-655C-7D1C-DDB8775759D6}"/>
              </a:ext>
            </a:extLst>
          </p:cNvPr>
          <p:cNvSpPr txBox="1"/>
          <p:nvPr/>
        </p:nvSpPr>
        <p:spPr>
          <a:xfrm rot="16200000">
            <a:off x="6742145" y="2507364"/>
            <a:ext cx="913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53,8%</a:t>
            </a:r>
          </a:p>
        </p:txBody>
      </p:sp>
      <p:sp>
        <p:nvSpPr>
          <p:cNvPr id="57" name="TextBox 54">
            <a:extLst>
              <a:ext uri="{FF2B5EF4-FFF2-40B4-BE49-F238E27FC236}">
                <a16:creationId xmlns:a16="http://schemas.microsoft.com/office/drawing/2014/main" id="{DE20A0F0-E280-BC6C-C082-7796FD1B76F2}"/>
              </a:ext>
            </a:extLst>
          </p:cNvPr>
          <p:cNvSpPr txBox="1"/>
          <p:nvPr/>
        </p:nvSpPr>
        <p:spPr>
          <a:xfrm rot="16200000">
            <a:off x="7893960" y="2338468"/>
            <a:ext cx="1033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5,8%</a:t>
            </a:r>
          </a:p>
        </p:txBody>
      </p:sp>
      <p:sp>
        <p:nvSpPr>
          <p:cNvPr id="58" name="CuadroTexto 6">
            <a:extLst>
              <a:ext uri="{FF2B5EF4-FFF2-40B4-BE49-F238E27FC236}">
                <a16:creationId xmlns:a16="http://schemas.microsoft.com/office/drawing/2014/main" id="{49BF83EA-3565-E0B8-2B4F-9D6FB313BF1F}"/>
              </a:ext>
            </a:extLst>
          </p:cNvPr>
          <p:cNvSpPr txBox="1"/>
          <p:nvPr/>
        </p:nvSpPr>
        <p:spPr>
          <a:xfrm rot="16200000">
            <a:off x="6580705" y="2112864"/>
            <a:ext cx="1751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Cooximetría</a:t>
            </a:r>
            <a:endParaRPr lang="es-E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CuadroTexto 7">
            <a:extLst>
              <a:ext uri="{FF2B5EF4-FFF2-40B4-BE49-F238E27FC236}">
                <a16:creationId xmlns:a16="http://schemas.microsoft.com/office/drawing/2014/main" id="{94036943-C416-FAD5-CC25-039AC6B679CD}"/>
              </a:ext>
            </a:extLst>
          </p:cNvPr>
          <p:cNvSpPr txBox="1"/>
          <p:nvPr/>
        </p:nvSpPr>
        <p:spPr>
          <a:xfrm rot="16200000">
            <a:off x="7498371" y="1258670"/>
            <a:ext cx="1824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Vía telefónica</a:t>
            </a:r>
          </a:p>
        </p:txBody>
      </p:sp>
      <p:sp>
        <p:nvSpPr>
          <p:cNvPr id="60" name="1 CuadroTexto">
            <a:extLst>
              <a:ext uri="{FF2B5EF4-FFF2-40B4-BE49-F238E27FC236}">
                <a16:creationId xmlns:a16="http://schemas.microsoft.com/office/drawing/2014/main" id="{07FE20F3-6BA6-4C92-8900-B5B86B830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2673" y="3142021"/>
            <a:ext cx="37740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sz="1600" b="1" spc="3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ABSTINENCIA</a:t>
            </a:r>
          </a:p>
          <a:p>
            <a:pPr algn="ctr" eaLnBrk="1" hangingPunct="1"/>
            <a:r>
              <a:rPr lang="en-US" sz="1600" b="1" spc="3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LOS 3 MESES</a:t>
            </a:r>
            <a:endParaRPr lang="es-ES" sz="1600" b="1" spc="300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696820" y="3726796"/>
            <a:ext cx="76361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59,4%</a:t>
            </a:r>
            <a:endParaRPr lang="es-ES" dirty="0"/>
          </a:p>
        </p:txBody>
      </p:sp>
      <p:sp>
        <p:nvSpPr>
          <p:cNvPr id="5" name="Flecha curvada hacia la derecha 4"/>
          <p:cNvSpPr/>
          <p:nvPr/>
        </p:nvSpPr>
        <p:spPr>
          <a:xfrm>
            <a:off x="6631531" y="3726796"/>
            <a:ext cx="963491" cy="377000"/>
          </a:xfrm>
          <a:prstGeom prst="curv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77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233</Words>
  <Application>Microsoft Office PowerPoint</Application>
  <PresentationFormat>Presentación en pantalla (16:9)</PresentationFormat>
  <Paragraphs>58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Yu Gothic UI</vt:lpstr>
      <vt:lpstr>Arial</vt:lpstr>
      <vt:lpstr>Calibri</vt:lpstr>
      <vt:lpstr>Roboto Light</vt:lpstr>
      <vt:lpstr>Roboto Regular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del mar ignacio exposito</cp:lastModifiedBy>
  <cp:revision>43</cp:revision>
  <dcterms:created xsi:type="dcterms:W3CDTF">2022-01-11T08:55:46Z</dcterms:created>
  <dcterms:modified xsi:type="dcterms:W3CDTF">2023-03-02T20:31:25Z</dcterms:modified>
</cp:coreProperties>
</file>