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74944A-6B15-4988-AB1F-22B01FD1E450}" type="doc">
      <dgm:prSet loTypeId="urn:microsoft.com/office/officeart/2005/8/layout/equation1" loCatId="process" qsTypeId="urn:microsoft.com/office/officeart/2005/8/quickstyle/simple1" qsCatId="simple" csTypeId="urn:microsoft.com/office/officeart/2005/8/colors/accent2_4" csCatId="accent2" phldr="1"/>
      <dgm:spPr/>
    </dgm:pt>
    <dgm:pt modelId="{E6C21AC3-5DC2-4984-87AC-6D62C9722701}">
      <dgm:prSet phldrT="[Texto]"/>
      <dgm:spPr/>
      <dgm:t>
        <a:bodyPr/>
        <a:lstStyle/>
        <a:p>
          <a:r>
            <a:rPr lang="es-ES" dirty="0" smtClean="0"/>
            <a:t>59,4%</a:t>
          </a:r>
        </a:p>
        <a:p>
          <a:r>
            <a:rPr lang="es-ES" dirty="0" smtClean="0"/>
            <a:t>HTA</a:t>
          </a:r>
          <a:endParaRPr lang="es-ES" dirty="0"/>
        </a:p>
      </dgm:t>
    </dgm:pt>
    <dgm:pt modelId="{878A8CF7-BBC0-4C2F-9CA9-86B013686FBB}" type="parTrans" cxnId="{1E6F76DA-E382-4FC2-8E0E-D28D1DCCCF1F}">
      <dgm:prSet/>
      <dgm:spPr/>
      <dgm:t>
        <a:bodyPr/>
        <a:lstStyle/>
        <a:p>
          <a:endParaRPr lang="es-ES"/>
        </a:p>
      </dgm:t>
    </dgm:pt>
    <dgm:pt modelId="{BF33E239-E59B-4E9E-994B-54F3533AFB74}" type="sibTrans" cxnId="{1E6F76DA-E382-4FC2-8E0E-D28D1DCCCF1F}">
      <dgm:prSet/>
      <dgm:spPr/>
      <dgm:t>
        <a:bodyPr/>
        <a:lstStyle/>
        <a:p>
          <a:endParaRPr lang="es-ES"/>
        </a:p>
      </dgm:t>
    </dgm:pt>
    <dgm:pt modelId="{D22437D5-945F-4391-9AF1-B449A365FD96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50,1%</a:t>
          </a:r>
        </a:p>
        <a:p>
          <a:r>
            <a:rPr lang="es-ES" dirty="0" smtClean="0">
              <a:solidFill>
                <a:schemeClr val="tx1"/>
              </a:solidFill>
            </a:rPr>
            <a:t>OBESOS</a:t>
          </a:r>
          <a:endParaRPr lang="es-ES" dirty="0">
            <a:solidFill>
              <a:schemeClr val="tx1"/>
            </a:solidFill>
          </a:endParaRPr>
        </a:p>
      </dgm:t>
    </dgm:pt>
    <dgm:pt modelId="{5C31FF68-5359-4622-A49B-4FAAFB1B16C7}" type="parTrans" cxnId="{6E8D4403-CE22-4A4F-9542-F15FDB6CFBAB}">
      <dgm:prSet/>
      <dgm:spPr/>
      <dgm:t>
        <a:bodyPr/>
        <a:lstStyle/>
        <a:p>
          <a:endParaRPr lang="es-ES"/>
        </a:p>
      </dgm:t>
    </dgm:pt>
    <dgm:pt modelId="{9431CF50-DA23-4B37-BD53-1C2F5F13B747}" type="sibTrans" cxnId="{6E8D4403-CE22-4A4F-9542-F15FDB6CFBAB}">
      <dgm:prSet/>
      <dgm:spPr/>
      <dgm:t>
        <a:bodyPr/>
        <a:lstStyle/>
        <a:p>
          <a:endParaRPr lang="es-ES"/>
        </a:p>
      </dgm:t>
    </dgm:pt>
    <dgm:pt modelId="{B8157BB5-80D8-4525-BCF0-9CE4F12D76F9}">
      <dgm:prSet phldrT="[Texto]" custT="1"/>
      <dgm:spPr/>
      <dgm:t>
        <a:bodyPr/>
        <a:lstStyle/>
        <a:p>
          <a:r>
            <a:rPr lang="es-ES" sz="800" dirty="0" smtClean="0">
              <a:latin typeface="Arial" panose="020B0604020202020204" pitchFamily="34" charset="0"/>
              <a:cs typeface="Arial" panose="020B0604020202020204" pitchFamily="34" charset="0"/>
            </a:rPr>
            <a:t>SINDROME</a:t>
          </a:r>
        </a:p>
        <a:p>
          <a:r>
            <a:rPr lang="es-ES" sz="800" dirty="0" smtClean="0">
              <a:latin typeface="Arial" panose="020B0604020202020204" pitchFamily="34" charset="0"/>
              <a:cs typeface="Arial" panose="020B0604020202020204" pitchFamily="34" charset="0"/>
            </a:rPr>
            <a:t>METABOLICO</a:t>
          </a:r>
          <a:endParaRPr lang="es-ES" sz="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DDE4F-02F2-4A16-803E-8661A38ACED2}" type="parTrans" cxnId="{32C2F961-E688-41A3-8446-ACAA479049D9}">
      <dgm:prSet/>
      <dgm:spPr/>
      <dgm:t>
        <a:bodyPr/>
        <a:lstStyle/>
        <a:p>
          <a:endParaRPr lang="es-ES"/>
        </a:p>
      </dgm:t>
    </dgm:pt>
    <dgm:pt modelId="{C91F4855-3D45-4571-883B-854371174D22}" type="sibTrans" cxnId="{32C2F961-E688-41A3-8446-ACAA479049D9}">
      <dgm:prSet/>
      <dgm:spPr/>
      <dgm:t>
        <a:bodyPr/>
        <a:lstStyle/>
        <a:p>
          <a:endParaRPr lang="es-ES"/>
        </a:p>
      </dgm:t>
    </dgm:pt>
    <dgm:pt modelId="{20874EF0-6D99-47DA-A240-8DA79D02200B}">
      <dgm:prSet/>
      <dgm:spPr/>
      <dgm:t>
        <a:bodyPr/>
        <a:lstStyle/>
        <a:p>
          <a:r>
            <a:rPr lang="es-ES" dirty="0" smtClean="0"/>
            <a:t>53,5%</a:t>
          </a:r>
        </a:p>
        <a:p>
          <a:r>
            <a:rPr lang="es-ES" dirty="0" smtClean="0"/>
            <a:t>DLP</a:t>
          </a:r>
          <a:endParaRPr lang="es-ES" dirty="0"/>
        </a:p>
      </dgm:t>
    </dgm:pt>
    <dgm:pt modelId="{BDA007FB-AB3D-4615-B361-7CA79F3D4E03}" type="parTrans" cxnId="{69C2BD34-FE15-421E-BB7D-6B1136CB352A}">
      <dgm:prSet/>
      <dgm:spPr/>
      <dgm:t>
        <a:bodyPr/>
        <a:lstStyle/>
        <a:p>
          <a:endParaRPr lang="es-ES"/>
        </a:p>
      </dgm:t>
    </dgm:pt>
    <dgm:pt modelId="{EDA8FC77-9AAD-4FE3-AD7B-A86B98C3296D}" type="sibTrans" cxnId="{69C2BD34-FE15-421E-BB7D-6B1136CB352A}">
      <dgm:prSet/>
      <dgm:spPr/>
      <dgm:t>
        <a:bodyPr/>
        <a:lstStyle/>
        <a:p>
          <a:endParaRPr lang="es-ES"/>
        </a:p>
      </dgm:t>
    </dgm:pt>
    <dgm:pt modelId="{2DCE2E7C-8D97-43AA-AB11-2C1DC9A11BD1}" type="pres">
      <dgm:prSet presAssocID="{0C74944A-6B15-4988-AB1F-22B01FD1E450}" presName="linearFlow" presStyleCnt="0">
        <dgm:presLayoutVars>
          <dgm:dir/>
          <dgm:resizeHandles val="exact"/>
        </dgm:presLayoutVars>
      </dgm:prSet>
      <dgm:spPr/>
    </dgm:pt>
    <dgm:pt modelId="{6401B381-F7C1-4C02-9E85-66185DBCE6E7}" type="pres">
      <dgm:prSet presAssocID="{E6C21AC3-5DC2-4984-87AC-6D62C972270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08D026-F147-4E3F-B825-65257047EF48}" type="pres">
      <dgm:prSet presAssocID="{BF33E239-E59B-4E9E-994B-54F3533AFB74}" presName="spacerL" presStyleCnt="0"/>
      <dgm:spPr/>
    </dgm:pt>
    <dgm:pt modelId="{79EF053F-F21A-4098-884A-0D1C06805891}" type="pres">
      <dgm:prSet presAssocID="{BF33E239-E59B-4E9E-994B-54F3533AFB74}" presName="sibTrans" presStyleLbl="sibTrans2D1" presStyleIdx="0" presStyleCnt="3"/>
      <dgm:spPr/>
      <dgm:t>
        <a:bodyPr/>
        <a:lstStyle/>
        <a:p>
          <a:endParaRPr lang="es-ES"/>
        </a:p>
      </dgm:t>
    </dgm:pt>
    <dgm:pt modelId="{42A8F174-DD9D-402D-B918-AC0465489152}" type="pres">
      <dgm:prSet presAssocID="{BF33E239-E59B-4E9E-994B-54F3533AFB74}" presName="spacerR" presStyleCnt="0"/>
      <dgm:spPr/>
    </dgm:pt>
    <dgm:pt modelId="{38B8D2EB-4A8F-4A92-82E0-E458BF65849E}" type="pres">
      <dgm:prSet presAssocID="{20874EF0-6D99-47DA-A240-8DA79D02200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E0AD32-B154-4A64-B026-9825769C12ED}" type="pres">
      <dgm:prSet presAssocID="{EDA8FC77-9AAD-4FE3-AD7B-A86B98C3296D}" presName="spacerL" presStyleCnt="0"/>
      <dgm:spPr/>
    </dgm:pt>
    <dgm:pt modelId="{D5828EE8-CA4F-487A-89FA-A5DFE8614CF2}" type="pres">
      <dgm:prSet presAssocID="{EDA8FC77-9AAD-4FE3-AD7B-A86B98C3296D}" presName="sibTrans" presStyleLbl="sibTrans2D1" presStyleIdx="1" presStyleCnt="3"/>
      <dgm:spPr/>
      <dgm:t>
        <a:bodyPr/>
        <a:lstStyle/>
        <a:p>
          <a:endParaRPr lang="es-ES"/>
        </a:p>
      </dgm:t>
    </dgm:pt>
    <dgm:pt modelId="{6C57140B-F260-44EC-8F89-5E161F13D676}" type="pres">
      <dgm:prSet presAssocID="{EDA8FC77-9AAD-4FE3-AD7B-A86B98C3296D}" presName="spacerR" presStyleCnt="0"/>
      <dgm:spPr/>
    </dgm:pt>
    <dgm:pt modelId="{90ACBDDB-2268-46B0-8B0F-49783A7C5A11}" type="pres">
      <dgm:prSet presAssocID="{D22437D5-945F-4391-9AF1-B449A365FD9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61B5A2-0234-49D8-ADBB-90CB301F3487}" type="pres">
      <dgm:prSet presAssocID="{9431CF50-DA23-4B37-BD53-1C2F5F13B747}" presName="spacerL" presStyleCnt="0"/>
      <dgm:spPr/>
    </dgm:pt>
    <dgm:pt modelId="{31EBDAE8-1E78-41F5-A678-FF726EE28869}" type="pres">
      <dgm:prSet presAssocID="{9431CF50-DA23-4B37-BD53-1C2F5F13B747}" presName="sibTrans" presStyleLbl="sibTrans2D1" presStyleIdx="2" presStyleCnt="3"/>
      <dgm:spPr/>
      <dgm:t>
        <a:bodyPr/>
        <a:lstStyle/>
        <a:p>
          <a:endParaRPr lang="es-ES"/>
        </a:p>
      </dgm:t>
    </dgm:pt>
    <dgm:pt modelId="{51DA258E-0FB7-4F72-B535-9E91B534C489}" type="pres">
      <dgm:prSet presAssocID="{9431CF50-DA23-4B37-BD53-1C2F5F13B747}" presName="spacerR" presStyleCnt="0"/>
      <dgm:spPr/>
    </dgm:pt>
    <dgm:pt modelId="{B0A03249-DDA7-41FB-B382-9410F652B949}" type="pres">
      <dgm:prSet presAssocID="{B8157BB5-80D8-4525-BCF0-9CE4F12D76F9}" presName="node" presStyleLbl="node1" presStyleIdx="3" presStyleCnt="4" custScaleX="147161" custScaleY="14335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E6F76DA-E382-4FC2-8E0E-D28D1DCCCF1F}" srcId="{0C74944A-6B15-4988-AB1F-22B01FD1E450}" destId="{E6C21AC3-5DC2-4984-87AC-6D62C9722701}" srcOrd="0" destOrd="0" parTransId="{878A8CF7-BBC0-4C2F-9CA9-86B013686FBB}" sibTransId="{BF33E239-E59B-4E9E-994B-54F3533AFB74}"/>
    <dgm:cxn modelId="{1B3632F6-F899-4062-8B63-71AA7D8647BA}" type="presOf" srcId="{0C74944A-6B15-4988-AB1F-22B01FD1E450}" destId="{2DCE2E7C-8D97-43AA-AB11-2C1DC9A11BD1}" srcOrd="0" destOrd="0" presId="urn:microsoft.com/office/officeart/2005/8/layout/equation1"/>
    <dgm:cxn modelId="{40C49E12-4A7E-4D94-BD99-EF441C32D302}" type="presOf" srcId="{E6C21AC3-5DC2-4984-87AC-6D62C9722701}" destId="{6401B381-F7C1-4C02-9E85-66185DBCE6E7}" srcOrd="0" destOrd="0" presId="urn:microsoft.com/office/officeart/2005/8/layout/equation1"/>
    <dgm:cxn modelId="{32C2F961-E688-41A3-8446-ACAA479049D9}" srcId="{0C74944A-6B15-4988-AB1F-22B01FD1E450}" destId="{B8157BB5-80D8-4525-BCF0-9CE4F12D76F9}" srcOrd="3" destOrd="0" parTransId="{B9ADDE4F-02F2-4A16-803E-8661A38ACED2}" sibTransId="{C91F4855-3D45-4571-883B-854371174D22}"/>
    <dgm:cxn modelId="{2685D833-1424-4CFD-9CDF-1A6E52C05F19}" type="presOf" srcId="{D22437D5-945F-4391-9AF1-B449A365FD96}" destId="{90ACBDDB-2268-46B0-8B0F-49783A7C5A11}" srcOrd="0" destOrd="0" presId="urn:microsoft.com/office/officeart/2005/8/layout/equation1"/>
    <dgm:cxn modelId="{CF6525B9-B8A2-47BA-9767-5E9B14EFC7B8}" type="presOf" srcId="{B8157BB5-80D8-4525-BCF0-9CE4F12D76F9}" destId="{B0A03249-DDA7-41FB-B382-9410F652B949}" srcOrd="0" destOrd="0" presId="urn:microsoft.com/office/officeart/2005/8/layout/equation1"/>
    <dgm:cxn modelId="{6E8D4403-CE22-4A4F-9542-F15FDB6CFBAB}" srcId="{0C74944A-6B15-4988-AB1F-22B01FD1E450}" destId="{D22437D5-945F-4391-9AF1-B449A365FD96}" srcOrd="2" destOrd="0" parTransId="{5C31FF68-5359-4622-A49B-4FAAFB1B16C7}" sibTransId="{9431CF50-DA23-4B37-BD53-1C2F5F13B747}"/>
    <dgm:cxn modelId="{C71B7B52-EB66-4589-8546-08AEAD724CD5}" type="presOf" srcId="{EDA8FC77-9AAD-4FE3-AD7B-A86B98C3296D}" destId="{D5828EE8-CA4F-487A-89FA-A5DFE8614CF2}" srcOrd="0" destOrd="0" presId="urn:microsoft.com/office/officeart/2005/8/layout/equation1"/>
    <dgm:cxn modelId="{22E1185F-FDA0-4D8D-A2DA-BA45E0BD7B04}" type="presOf" srcId="{BF33E239-E59B-4E9E-994B-54F3533AFB74}" destId="{79EF053F-F21A-4098-884A-0D1C06805891}" srcOrd="0" destOrd="0" presId="urn:microsoft.com/office/officeart/2005/8/layout/equation1"/>
    <dgm:cxn modelId="{096F3E57-E403-4A99-885B-7283C049397B}" type="presOf" srcId="{9431CF50-DA23-4B37-BD53-1C2F5F13B747}" destId="{31EBDAE8-1E78-41F5-A678-FF726EE28869}" srcOrd="0" destOrd="0" presId="urn:microsoft.com/office/officeart/2005/8/layout/equation1"/>
    <dgm:cxn modelId="{700A984C-BBC3-4B42-A98F-BCFBB04FD58A}" type="presOf" srcId="{20874EF0-6D99-47DA-A240-8DA79D02200B}" destId="{38B8D2EB-4A8F-4A92-82E0-E458BF65849E}" srcOrd="0" destOrd="0" presId="urn:microsoft.com/office/officeart/2005/8/layout/equation1"/>
    <dgm:cxn modelId="{69C2BD34-FE15-421E-BB7D-6B1136CB352A}" srcId="{0C74944A-6B15-4988-AB1F-22B01FD1E450}" destId="{20874EF0-6D99-47DA-A240-8DA79D02200B}" srcOrd="1" destOrd="0" parTransId="{BDA007FB-AB3D-4615-B361-7CA79F3D4E03}" sibTransId="{EDA8FC77-9AAD-4FE3-AD7B-A86B98C3296D}"/>
    <dgm:cxn modelId="{3DEC0433-2550-41F4-AB28-B85B09CC7D7A}" type="presParOf" srcId="{2DCE2E7C-8D97-43AA-AB11-2C1DC9A11BD1}" destId="{6401B381-F7C1-4C02-9E85-66185DBCE6E7}" srcOrd="0" destOrd="0" presId="urn:microsoft.com/office/officeart/2005/8/layout/equation1"/>
    <dgm:cxn modelId="{8F727629-7817-4336-B746-ACD35C2EE4A1}" type="presParOf" srcId="{2DCE2E7C-8D97-43AA-AB11-2C1DC9A11BD1}" destId="{9108D026-F147-4E3F-B825-65257047EF48}" srcOrd="1" destOrd="0" presId="urn:microsoft.com/office/officeart/2005/8/layout/equation1"/>
    <dgm:cxn modelId="{F5DA60E1-5F06-4F61-96A5-EDD3AF38F44C}" type="presParOf" srcId="{2DCE2E7C-8D97-43AA-AB11-2C1DC9A11BD1}" destId="{79EF053F-F21A-4098-884A-0D1C06805891}" srcOrd="2" destOrd="0" presId="urn:microsoft.com/office/officeart/2005/8/layout/equation1"/>
    <dgm:cxn modelId="{E3FD8978-5B2C-4105-851F-A475D1CE6B73}" type="presParOf" srcId="{2DCE2E7C-8D97-43AA-AB11-2C1DC9A11BD1}" destId="{42A8F174-DD9D-402D-B918-AC0465489152}" srcOrd="3" destOrd="0" presId="urn:microsoft.com/office/officeart/2005/8/layout/equation1"/>
    <dgm:cxn modelId="{49E91E61-BFED-42EB-B38F-9F6581130821}" type="presParOf" srcId="{2DCE2E7C-8D97-43AA-AB11-2C1DC9A11BD1}" destId="{38B8D2EB-4A8F-4A92-82E0-E458BF65849E}" srcOrd="4" destOrd="0" presId="urn:microsoft.com/office/officeart/2005/8/layout/equation1"/>
    <dgm:cxn modelId="{8010C73E-CFB6-4131-93E8-7A09FA298253}" type="presParOf" srcId="{2DCE2E7C-8D97-43AA-AB11-2C1DC9A11BD1}" destId="{D8E0AD32-B154-4A64-B026-9825769C12ED}" srcOrd="5" destOrd="0" presId="urn:microsoft.com/office/officeart/2005/8/layout/equation1"/>
    <dgm:cxn modelId="{A51E1CCC-7FB9-4D09-8EAA-7CEE9756E521}" type="presParOf" srcId="{2DCE2E7C-8D97-43AA-AB11-2C1DC9A11BD1}" destId="{D5828EE8-CA4F-487A-89FA-A5DFE8614CF2}" srcOrd="6" destOrd="0" presId="urn:microsoft.com/office/officeart/2005/8/layout/equation1"/>
    <dgm:cxn modelId="{EDA36D4F-818C-4F50-BD9D-CDF16AF43F00}" type="presParOf" srcId="{2DCE2E7C-8D97-43AA-AB11-2C1DC9A11BD1}" destId="{6C57140B-F260-44EC-8F89-5E161F13D676}" srcOrd="7" destOrd="0" presId="urn:microsoft.com/office/officeart/2005/8/layout/equation1"/>
    <dgm:cxn modelId="{B29ED0A4-9DFA-4578-87BF-0709DDDC4B0C}" type="presParOf" srcId="{2DCE2E7C-8D97-43AA-AB11-2C1DC9A11BD1}" destId="{90ACBDDB-2268-46B0-8B0F-49783A7C5A11}" srcOrd="8" destOrd="0" presId="urn:microsoft.com/office/officeart/2005/8/layout/equation1"/>
    <dgm:cxn modelId="{67AFCBB5-86B6-4D61-A10C-F38DFF2CAE56}" type="presParOf" srcId="{2DCE2E7C-8D97-43AA-AB11-2C1DC9A11BD1}" destId="{EA61B5A2-0234-49D8-ADBB-90CB301F3487}" srcOrd="9" destOrd="0" presId="urn:microsoft.com/office/officeart/2005/8/layout/equation1"/>
    <dgm:cxn modelId="{15D68611-D949-42C9-BEA1-3ECC98E2371B}" type="presParOf" srcId="{2DCE2E7C-8D97-43AA-AB11-2C1DC9A11BD1}" destId="{31EBDAE8-1E78-41F5-A678-FF726EE28869}" srcOrd="10" destOrd="0" presId="urn:microsoft.com/office/officeart/2005/8/layout/equation1"/>
    <dgm:cxn modelId="{2F0BF2D8-74E9-485B-A6DC-6B80CC152C69}" type="presParOf" srcId="{2DCE2E7C-8D97-43AA-AB11-2C1DC9A11BD1}" destId="{51DA258E-0FB7-4F72-B535-9E91B534C489}" srcOrd="11" destOrd="0" presId="urn:microsoft.com/office/officeart/2005/8/layout/equation1"/>
    <dgm:cxn modelId="{E112473B-BE63-47D3-9203-89993C7F6018}" type="presParOf" srcId="{2DCE2E7C-8D97-43AA-AB11-2C1DC9A11BD1}" destId="{B0A03249-DDA7-41FB-B382-9410F652B949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1B381-F7C1-4C02-9E85-66185DBCE6E7}">
      <dsp:nvSpPr>
        <dsp:cNvPr id="0" name=""/>
        <dsp:cNvSpPr/>
      </dsp:nvSpPr>
      <dsp:spPr>
        <a:xfrm>
          <a:off x="1722" y="1230946"/>
          <a:ext cx="695185" cy="695185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59,4%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HTA</a:t>
          </a:r>
          <a:endParaRPr lang="es-ES" sz="1100" kern="1200" dirty="0"/>
        </a:p>
      </dsp:txBody>
      <dsp:txXfrm>
        <a:off x="103529" y="1332753"/>
        <a:ext cx="491571" cy="491571"/>
      </dsp:txXfrm>
    </dsp:sp>
    <dsp:sp modelId="{79EF053F-F21A-4098-884A-0D1C06805891}">
      <dsp:nvSpPr>
        <dsp:cNvPr id="0" name=""/>
        <dsp:cNvSpPr/>
      </dsp:nvSpPr>
      <dsp:spPr>
        <a:xfrm>
          <a:off x="753356" y="1376935"/>
          <a:ext cx="403207" cy="403207"/>
        </a:xfrm>
        <a:prstGeom prst="mathPlus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>
        <a:off x="806801" y="1531121"/>
        <a:ext cx="296317" cy="94835"/>
      </dsp:txXfrm>
    </dsp:sp>
    <dsp:sp modelId="{38B8D2EB-4A8F-4A92-82E0-E458BF65849E}">
      <dsp:nvSpPr>
        <dsp:cNvPr id="0" name=""/>
        <dsp:cNvSpPr/>
      </dsp:nvSpPr>
      <dsp:spPr>
        <a:xfrm>
          <a:off x="1213013" y="1230946"/>
          <a:ext cx="695185" cy="695185"/>
        </a:xfrm>
        <a:prstGeom prst="ellipse">
          <a:avLst/>
        </a:prstGeom>
        <a:solidFill>
          <a:schemeClr val="accent2">
            <a:shade val="50000"/>
            <a:hueOff val="-20742"/>
            <a:satOff val="-4204"/>
            <a:lumOff val="231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53,5%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DLP</a:t>
          </a:r>
          <a:endParaRPr lang="es-ES" sz="1100" kern="1200" dirty="0"/>
        </a:p>
      </dsp:txBody>
      <dsp:txXfrm>
        <a:off x="1314820" y="1332753"/>
        <a:ext cx="491571" cy="491571"/>
      </dsp:txXfrm>
    </dsp:sp>
    <dsp:sp modelId="{D5828EE8-CA4F-487A-89FA-A5DFE8614CF2}">
      <dsp:nvSpPr>
        <dsp:cNvPr id="0" name=""/>
        <dsp:cNvSpPr/>
      </dsp:nvSpPr>
      <dsp:spPr>
        <a:xfrm>
          <a:off x="1964647" y="1376935"/>
          <a:ext cx="403207" cy="403207"/>
        </a:xfrm>
        <a:prstGeom prst="mathPlus">
          <a:avLst/>
        </a:prstGeom>
        <a:solidFill>
          <a:schemeClr val="accent2">
            <a:shade val="90000"/>
            <a:hueOff val="-27334"/>
            <a:satOff val="-4629"/>
            <a:lumOff val="214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00" kern="1200"/>
        </a:p>
      </dsp:txBody>
      <dsp:txXfrm>
        <a:off x="2018092" y="1531121"/>
        <a:ext cx="296317" cy="94835"/>
      </dsp:txXfrm>
    </dsp:sp>
    <dsp:sp modelId="{90ACBDDB-2268-46B0-8B0F-49783A7C5A11}">
      <dsp:nvSpPr>
        <dsp:cNvPr id="0" name=""/>
        <dsp:cNvSpPr/>
      </dsp:nvSpPr>
      <dsp:spPr>
        <a:xfrm>
          <a:off x="2424304" y="1230946"/>
          <a:ext cx="695185" cy="695185"/>
        </a:xfrm>
        <a:prstGeom prst="ellipse">
          <a:avLst/>
        </a:prstGeom>
        <a:solidFill>
          <a:schemeClr val="accent2">
            <a:shade val="50000"/>
            <a:hueOff val="-41484"/>
            <a:satOff val="-8409"/>
            <a:lumOff val="462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solidFill>
                <a:schemeClr val="tx1"/>
              </a:solidFill>
            </a:rPr>
            <a:t>50,1%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>
              <a:solidFill>
                <a:schemeClr val="tx1"/>
              </a:solidFill>
            </a:rPr>
            <a:t>OBESOS</a:t>
          </a:r>
          <a:endParaRPr lang="es-ES" sz="1100" kern="1200" dirty="0">
            <a:solidFill>
              <a:schemeClr val="tx1"/>
            </a:solidFill>
          </a:endParaRPr>
        </a:p>
      </dsp:txBody>
      <dsp:txXfrm>
        <a:off x="2526111" y="1332753"/>
        <a:ext cx="491571" cy="491571"/>
      </dsp:txXfrm>
    </dsp:sp>
    <dsp:sp modelId="{31EBDAE8-1E78-41F5-A678-FF726EE28869}">
      <dsp:nvSpPr>
        <dsp:cNvPr id="0" name=""/>
        <dsp:cNvSpPr/>
      </dsp:nvSpPr>
      <dsp:spPr>
        <a:xfrm>
          <a:off x="3175939" y="1376935"/>
          <a:ext cx="403207" cy="403207"/>
        </a:xfrm>
        <a:prstGeom prst="mathEqual">
          <a:avLst/>
        </a:prstGeom>
        <a:solidFill>
          <a:schemeClr val="accent2">
            <a:shade val="90000"/>
            <a:hueOff val="-27334"/>
            <a:satOff val="-4629"/>
            <a:lumOff val="214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3229384" y="1459996"/>
        <a:ext cx="296317" cy="237085"/>
      </dsp:txXfrm>
    </dsp:sp>
    <dsp:sp modelId="{B0A03249-DDA7-41FB-B382-9410F652B949}">
      <dsp:nvSpPr>
        <dsp:cNvPr id="0" name=""/>
        <dsp:cNvSpPr/>
      </dsp:nvSpPr>
      <dsp:spPr>
        <a:xfrm>
          <a:off x="3635595" y="1080254"/>
          <a:ext cx="1023041" cy="996569"/>
        </a:xfrm>
        <a:prstGeom prst="ellipse">
          <a:avLst/>
        </a:prstGeom>
        <a:solidFill>
          <a:schemeClr val="accent2">
            <a:shade val="50000"/>
            <a:hueOff val="-20742"/>
            <a:satOff val="-4204"/>
            <a:lumOff val="231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SINDROME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kern="1200" dirty="0" smtClean="0">
              <a:latin typeface="Arial" panose="020B0604020202020204" pitchFamily="34" charset="0"/>
              <a:cs typeface="Arial" panose="020B0604020202020204" pitchFamily="34" charset="0"/>
            </a:rPr>
            <a:t>METABOLICO</a:t>
          </a:r>
          <a:endParaRPr lang="es-ES" sz="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85416" y="1226198"/>
        <a:ext cx="723399" cy="704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339752" y="249860"/>
            <a:ext cx="5616624" cy="369332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DIABETES Y TABAQUISMO. ANALISIS DE MORTALIDAD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402" y="629756"/>
            <a:ext cx="7020273" cy="23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Ignacio Expósito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M. Pavón Masa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M.G. </a:t>
            </a:r>
            <a:r>
              <a:rPr lang="es-E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Hurtadao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Gañán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A. Vilches Arenas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Valido Morales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9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809051" y="825866"/>
            <a:ext cx="43924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10"/>
              </a:spcBef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.     Departamento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Medicina Preventiva. Hospital Universitario Virgen Macarena. Sevilla</a:t>
            </a:r>
          </a:p>
          <a:p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293159" y="825866"/>
            <a:ext cx="91450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210"/>
              </a:spcBef>
              <a:buAutoNum type="arabicPeriod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UGC Neumología. Hospital Universitario Virgen Macarena. Sevilla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48691" y="1051332"/>
            <a:ext cx="1831021" cy="33855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48691" y="1401605"/>
            <a:ext cx="881579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Fumar es un factor de riesgo independiente para el desarrollo de Diabetes Mellitus 2 (DM2) y Síndrome Metabólico. Se ha demostrado que condiciona un peor control glucémico y aumenta el riesgo de complicaciones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relacionadas, con mayores tasas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mortalidad asociada. </a:t>
            </a:r>
          </a:p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Conocer el perfil de pacientes DM2 que acuden a la consulta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su tasa de mortalidad a largo plazo.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562003" y="2359334"/>
            <a:ext cx="2402485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MATERIAL Y MÉTODOS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508104" y="2728666"/>
            <a:ext cx="345638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analítico observacional de una cohorte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6962, de los cuales 847 pacientes eran diabéticos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 desde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2008 hasta 2018. Se ha realizado el análisis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supervivencia (regresión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Cox).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upo 38"/>
          <p:cNvGrpSpPr/>
          <p:nvPr/>
        </p:nvGrpSpPr>
        <p:grpSpPr>
          <a:xfrm>
            <a:off x="148691" y="2384028"/>
            <a:ext cx="2523161" cy="1024326"/>
            <a:chOff x="24455" y="2995333"/>
            <a:chExt cx="2523161" cy="1024326"/>
          </a:xfrm>
        </p:grpSpPr>
        <p:grpSp>
          <p:nvGrpSpPr>
            <p:cNvPr id="25" name="Grupo 24"/>
            <p:cNvGrpSpPr/>
            <p:nvPr/>
          </p:nvGrpSpPr>
          <p:grpSpPr>
            <a:xfrm>
              <a:off x="713996" y="2995333"/>
              <a:ext cx="973947" cy="1024326"/>
              <a:chOff x="7182206" y="1105531"/>
              <a:chExt cx="1440000" cy="1440000"/>
            </a:xfrm>
          </p:grpSpPr>
          <p:sp>
            <p:nvSpPr>
              <p:cNvPr id="26" name="Conector 25"/>
              <p:cNvSpPr/>
              <p:nvPr/>
            </p:nvSpPr>
            <p:spPr bwMode="auto">
              <a:xfrm>
                <a:off x="7182206" y="1105531"/>
                <a:ext cx="1440000" cy="1440000"/>
              </a:xfrm>
              <a:prstGeom prst="flowChartConnector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7" name="Circular 26"/>
              <p:cNvSpPr/>
              <p:nvPr/>
            </p:nvSpPr>
            <p:spPr bwMode="auto">
              <a:xfrm>
                <a:off x="7182206" y="1105531"/>
                <a:ext cx="1440000" cy="1440000"/>
              </a:xfrm>
              <a:prstGeom prst="pie">
                <a:avLst>
                  <a:gd name="adj1" fmla="val 5339468"/>
                  <a:gd name="adj2" fmla="val 5366336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8" name="Conector 27"/>
              <p:cNvSpPr/>
              <p:nvPr/>
            </p:nvSpPr>
            <p:spPr bwMode="auto">
              <a:xfrm>
                <a:off x="7308205" y="1231532"/>
                <a:ext cx="1188000" cy="11880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N = </a:t>
                </a:r>
                <a:r>
                  <a:rPr lang="es-E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847</a:t>
                </a:r>
                <a:endParaRPr lang="es-E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Grupo 28"/>
            <p:cNvGrpSpPr/>
            <p:nvPr/>
          </p:nvGrpSpPr>
          <p:grpSpPr>
            <a:xfrm>
              <a:off x="24455" y="3128656"/>
              <a:ext cx="741033" cy="757680"/>
              <a:chOff x="7182206" y="1105531"/>
              <a:chExt cx="1440000" cy="1440000"/>
            </a:xfrm>
          </p:grpSpPr>
          <p:sp>
            <p:nvSpPr>
              <p:cNvPr id="30" name="Conector 29"/>
              <p:cNvSpPr/>
              <p:nvPr/>
            </p:nvSpPr>
            <p:spPr bwMode="auto">
              <a:xfrm>
                <a:off x="7182206" y="1105531"/>
                <a:ext cx="1440000" cy="1440000"/>
              </a:xfrm>
              <a:prstGeom prst="flowChartConnector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1" name="Circular 30"/>
              <p:cNvSpPr/>
              <p:nvPr/>
            </p:nvSpPr>
            <p:spPr bwMode="auto">
              <a:xfrm>
                <a:off x="7182206" y="1105531"/>
                <a:ext cx="1440000" cy="1440000"/>
              </a:xfrm>
              <a:prstGeom prst="pie">
                <a:avLst>
                  <a:gd name="adj1" fmla="val 5328896"/>
                  <a:gd name="adj2" fmla="val 1192192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2" name="Conector 31"/>
              <p:cNvSpPr/>
              <p:nvPr/>
            </p:nvSpPr>
            <p:spPr bwMode="auto">
              <a:xfrm>
                <a:off x="7308206" y="1231531"/>
                <a:ext cx="1188000" cy="11880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33" name="CuadroTexto 32"/>
            <p:cNvSpPr txBox="1"/>
            <p:nvPr/>
          </p:nvSpPr>
          <p:spPr>
            <a:xfrm>
              <a:off x="73848" y="3256435"/>
              <a:ext cx="746417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56 años</a:t>
              </a:r>
            </a:p>
            <a:p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EDAD MEDIA</a:t>
              </a:r>
            </a:p>
          </p:txBody>
        </p:sp>
        <p:grpSp>
          <p:nvGrpSpPr>
            <p:cNvPr id="34" name="Grupo 33"/>
            <p:cNvGrpSpPr/>
            <p:nvPr/>
          </p:nvGrpSpPr>
          <p:grpSpPr>
            <a:xfrm>
              <a:off x="1654584" y="3143052"/>
              <a:ext cx="741033" cy="757680"/>
              <a:chOff x="7182206" y="1105531"/>
              <a:chExt cx="1440000" cy="1440000"/>
            </a:xfrm>
          </p:grpSpPr>
          <p:sp>
            <p:nvSpPr>
              <p:cNvPr id="35" name="Conector 34"/>
              <p:cNvSpPr/>
              <p:nvPr/>
            </p:nvSpPr>
            <p:spPr bwMode="auto">
              <a:xfrm>
                <a:off x="7182206" y="1105531"/>
                <a:ext cx="1440000" cy="1440000"/>
              </a:xfrm>
              <a:prstGeom prst="flowChartConnector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6" name="Circular 35"/>
              <p:cNvSpPr/>
              <p:nvPr/>
            </p:nvSpPr>
            <p:spPr bwMode="auto">
              <a:xfrm>
                <a:off x="7182206" y="1105531"/>
                <a:ext cx="1440000" cy="1440000"/>
              </a:xfrm>
              <a:prstGeom prst="pie">
                <a:avLst>
                  <a:gd name="adj1" fmla="val 5328896"/>
                  <a:gd name="adj2" fmla="val 1192192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37" name="Conector 36"/>
              <p:cNvSpPr/>
              <p:nvPr/>
            </p:nvSpPr>
            <p:spPr bwMode="auto">
              <a:xfrm>
                <a:off x="7308206" y="1231531"/>
                <a:ext cx="1188000" cy="11880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Roboto" panose="0200000000000000000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38" name="CuadroTexto 37"/>
            <p:cNvSpPr txBox="1"/>
            <p:nvPr/>
          </p:nvSpPr>
          <p:spPr>
            <a:xfrm>
              <a:off x="1643357" y="3322830"/>
              <a:ext cx="9042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73,1%</a:t>
              </a:r>
            </a:p>
            <a:p>
              <a:r>
                <a:rPr lang="es-ES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VARONES</a:t>
              </a:r>
              <a:endParaRPr lang="es-E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Cheurón 39"/>
          <p:cNvSpPr/>
          <p:nvPr/>
        </p:nvSpPr>
        <p:spPr>
          <a:xfrm>
            <a:off x="2731414" y="2753360"/>
            <a:ext cx="432048" cy="199062"/>
          </a:xfrm>
          <a:prstGeom prst="chevron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3336249" y="2707193"/>
            <a:ext cx="1584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17,7% EXITUS</a:t>
            </a:r>
            <a:endParaRPr lang="es-ES" dirty="0"/>
          </a:p>
        </p:txBody>
      </p:sp>
      <p:sp>
        <p:nvSpPr>
          <p:cNvPr id="42" name="Elipse 41"/>
          <p:cNvSpPr/>
          <p:nvPr/>
        </p:nvSpPr>
        <p:spPr>
          <a:xfrm>
            <a:off x="3321209" y="2626401"/>
            <a:ext cx="1584010" cy="530915"/>
          </a:xfrm>
          <a:prstGeom prst="ellipse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3" name="Diagrama 42"/>
          <p:cNvGraphicFramePr/>
          <p:nvPr>
            <p:extLst>
              <p:ext uri="{D42A27DB-BD31-4B8C-83A1-F6EECF244321}">
                <p14:modId xmlns:p14="http://schemas.microsoft.com/office/powerpoint/2010/main" val="4243542392"/>
              </p:ext>
            </p:extLst>
          </p:nvPr>
        </p:nvGraphicFramePr>
        <p:xfrm>
          <a:off x="148691" y="3058705"/>
          <a:ext cx="4660360" cy="3157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4" name="CuadroTexto 43"/>
          <p:cNvSpPr txBox="1"/>
          <p:nvPr/>
        </p:nvSpPr>
        <p:spPr>
          <a:xfrm>
            <a:off x="3901546" y="4669371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&gt; 50%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5363360" y="4294512"/>
            <a:ext cx="3967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Comenzaron a fumar: 15,9 años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Grupo 57"/>
          <p:cNvGrpSpPr/>
          <p:nvPr/>
        </p:nvGrpSpPr>
        <p:grpSpPr>
          <a:xfrm>
            <a:off x="5246578" y="4355670"/>
            <a:ext cx="136332" cy="586363"/>
            <a:chOff x="5328084" y="4181003"/>
            <a:chExt cx="136332" cy="586363"/>
          </a:xfrm>
        </p:grpSpPr>
        <p:sp>
          <p:nvSpPr>
            <p:cNvPr id="52" name="Elipse 51"/>
            <p:cNvSpPr/>
            <p:nvPr/>
          </p:nvSpPr>
          <p:spPr>
            <a:xfrm>
              <a:off x="5328084" y="4181003"/>
              <a:ext cx="136332" cy="12469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Elipse 52"/>
            <p:cNvSpPr/>
            <p:nvPr/>
          </p:nvSpPr>
          <p:spPr>
            <a:xfrm>
              <a:off x="5328084" y="4411836"/>
              <a:ext cx="136332" cy="12469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Elipse 53"/>
            <p:cNvSpPr/>
            <p:nvPr/>
          </p:nvSpPr>
          <p:spPr>
            <a:xfrm>
              <a:off x="5328084" y="4642669"/>
              <a:ext cx="136332" cy="124697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6" name="CuadroTexto 55"/>
          <p:cNvSpPr txBox="1"/>
          <p:nvPr/>
        </p:nvSpPr>
        <p:spPr>
          <a:xfrm>
            <a:off x="5382910" y="4525345"/>
            <a:ext cx="3967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25 cigarrillos/día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5372525" y="4709417"/>
            <a:ext cx="3967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ndice paquetes/año: 48,9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4895204" y="4001019"/>
            <a:ext cx="440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CARACTERISTICAS </a:t>
            </a:r>
            <a:r>
              <a:rPr lang="es-ES" dirty="0" smtClean="0"/>
              <a:t>DEL HÁBITO TABAQUICO</a:t>
            </a:r>
            <a:endParaRPr lang="es-ES" dirty="0"/>
          </a:p>
        </p:txBody>
      </p:sp>
      <p:sp>
        <p:nvSpPr>
          <p:cNvPr id="60" name="CuadroTexto 59"/>
          <p:cNvSpPr txBox="1"/>
          <p:nvPr/>
        </p:nvSpPr>
        <p:spPr>
          <a:xfrm>
            <a:off x="148691" y="3550529"/>
            <a:ext cx="521466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cmpd="dbl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33,6% de los pacientes completan el programa de deshabituación tabáquica y el 28,1% permanece sin fumar a los 12 meses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5"/>
          <a:stretch/>
        </p:blipFill>
        <p:spPr bwMode="auto">
          <a:xfrm>
            <a:off x="1" y="1095071"/>
            <a:ext cx="4274882" cy="2550581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095335"/>
              </p:ext>
            </p:extLst>
          </p:nvPr>
        </p:nvGraphicFramePr>
        <p:xfrm>
          <a:off x="4375260" y="123478"/>
          <a:ext cx="4087132" cy="31311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6873">
                  <a:extLst>
                    <a:ext uri="{9D8B030D-6E8A-4147-A177-3AD203B41FA5}">
                      <a16:colId xmlns:a16="http://schemas.microsoft.com/office/drawing/2014/main" val="1108905528"/>
                    </a:ext>
                  </a:extLst>
                </a:gridCol>
                <a:gridCol w="724140">
                  <a:extLst>
                    <a:ext uri="{9D8B030D-6E8A-4147-A177-3AD203B41FA5}">
                      <a16:colId xmlns:a16="http://schemas.microsoft.com/office/drawing/2014/main" val="3409397607"/>
                    </a:ext>
                  </a:extLst>
                </a:gridCol>
                <a:gridCol w="992443">
                  <a:extLst>
                    <a:ext uri="{9D8B030D-6E8A-4147-A177-3AD203B41FA5}">
                      <a16:colId xmlns:a16="http://schemas.microsoft.com/office/drawing/2014/main" val="1608186397"/>
                    </a:ext>
                  </a:extLst>
                </a:gridCol>
                <a:gridCol w="723676">
                  <a:extLst>
                    <a:ext uri="{9D8B030D-6E8A-4147-A177-3AD203B41FA5}">
                      <a16:colId xmlns:a16="http://schemas.microsoft.com/office/drawing/2014/main" val="2677882108"/>
                    </a:ext>
                  </a:extLst>
                </a:gridCol>
              </a:tblGrid>
              <a:tr h="229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VARIABLE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HR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IC 95%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P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650271"/>
                  </a:ext>
                </a:extLst>
              </a:tr>
              <a:tr h="293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2,760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1,686 </a:t>
                      </a: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; 4,518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0.000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895181"/>
                  </a:ext>
                </a:extLst>
              </a:tr>
              <a:tr h="293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HTA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2,122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1,472 ; 3,060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483769"/>
                  </a:ext>
                </a:extLst>
              </a:tr>
              <a:tr h="293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CARDIOPATIA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1,914</a:t>
                      </a:r>
                      <a:endParaRPr lang="es-E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1,353 ; 2,707</a:t>
                      </a:r>
                      <a:endParaRPr lang="es-E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329667"/>
                  </a:ext>
                </a:extLst>
              </a:tr>
              <a:tr h="293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HEPATOPATIA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2,104</a:t>
                      </a:r>
                      <a:endParaRPr lang="es-E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1,031 ; 4,929</a:t>
                      </a:r>
                      <a:endParaRPr lang="es-E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0,041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51710"/>
                  </a:ext>
                </a:extLst>
              </a:tr>
              <a:tr h="293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ACV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2,340</a:t>
                      </a:r>
                      <a:endParaRPr lang="es-E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1,265 ; 4,327</a:t>
                      </a:r>
                      <a:endParaRPr lang="es-ES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0,007</a:t>
                      </a:r>
                      <a:endParaRPr lang="es-E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392593"/>
                  </a:ext>
                </a:extLst>
              </a:tr>
            </a:tbl>
          </a:graphicData>
        </a:graphic>
      </p:graphicFrame>
      <p:sp>
        <p:nvSpPr>
          <p:cNvPr id="18" name="Rectángulo redondeado 17"/>
          <p:cNvSpPr/>
          <p:nvPr/>
        </p:nvSpPr>
        <p:spPr>
          <a:xfrm>
            <a:off x="6176439" y="1672602"/>
            <a:ext cx="432048" cy="1800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redondeado 18"/>
          <p:cNvSpPr/>
          <p:nvPr/>
        </p:nvSpPr>
        <p:spPr>
          <a:xfrm>
            <a:off x="6156176" y="2888100"/>
            <a:ext cx="432048" cy="1800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redondeado 19"/>
          <p:cNvSpPr/>
          <p:nvPr/>
        </p:nvSpPr>
        <p:spPr>
          <a:xfrm>
            <a:off x="6166867" y="1095071"/>
            <a:ext cx="432048" cy="1800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Rectángulo redondeado 22"/>
          <p:cNvSpPr/>
          <p:nvPr/>
        </p:nvSpPr>
        <p:spPr>
          <a:xfrm>
            <a:off x="3601465" y="1273837"/>
            <a:ext cx="432048" cy="1800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redondeado 23"/>
          <p:cNvSpPr/>
          <p:nvPr/>
        </p:nvSpPr>
        <p:spPr>
          <a:xfrm>
            <a:off x="6156176" y="627534"/>
            <a:ext cx="432048" cy="1800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 curvada hacia la derecha 21"/>
          <p:cNvSpPr/>
          <p:nvPr/>
        </p:nvSpPr>
        <p:spPr>
          <a:xfrm rot="4715161">
            <a:off x="3935475" y="375505"/>
            <a:ext cx="321798" cy="504056"/>
          </a:xfrm>
          <a:prstGeom prst="curv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293754" y="4130036"/>
            <a:ext cx="795065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q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Determinadas características o comorbilidades elevan hasta el doble la probabilidad de fallecer durante cualquier momento del seguimiento.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Estos datos nos permitirán establecer perfiles clínicos específicos de pacientes DM2 fumadores sobre los que establecer un seguimiento multidisciplinar.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278357" y="3822259"/>
            <a:ext cx="1733181" cy="30777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6166867" y="2280351"/>
            <a:ext cx="432048" cy="18002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4274883" y="3197938"/>
            <a:ext cx="4571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**También se analizaron: </a:t>
            </a:r>
            <a:r>
              <a:rPr lang="es-E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dislipemia</a:t>
            </a:r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IMC, cáncer, insuficiencia renal, patología respiratoria, trastornos psiquiátricos sin obtener diferencias significativas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311</Words>
  <Application>Microsoft Office PowerPoint</Application>
  <PresentationFormat>Presentación en pantalla (16:9)</PresentationFormat>
  <Paragraphs>76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Yu Gothic UI</vt:lpstr>
      <vt:lpstr>Arial</vt:lpstr>
      <vt:lpstr>Calibri</vt:lpstr>
      <vt:lpstr>Roboto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31</cp:revision>
  <dcterms:created xsi:type="dcterms:W3CDTF">2022-01-11T08:55:46Z</dcterms:created>
  <dcterms:modified xsi:type="dcterms:W3CDTF">2023-03-02T20:43:07Z</dcterms:modified>
</cp:coreProperties>
</file>