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AE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Estilo claro 1 - Acento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Estilo medio 3 - Énfasis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80" y="53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mart\OneDrive\Desktop\Poster%20FQ\Base%20datos%20FQ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Libro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cap="none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2000" dirty="0"/>
              <a:t>FVC</a:t>
            </a:r>
          </a:p>
        </c:rich>
      </c:tx>
      <c:layout>
        <c:manualLayout>
          <c:xMode val="edge"/>
          <c:yMode val="edge"/>
          <c:x val="0.31321567718529358"/>
          <c:y val="7.362551443762566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cap="none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1.8245099203536772E-2"/>
          <c:y val="0.37278348987102861"/>
          <c:w val="0.86620260584073039"/>
          <c:h val="0.5295246806484164"/>
        </c:manualLayout>
      </c:layout>
      <c:barChart>
        <c:barDir val="col"/>
        <c:grouping val="clustered"/>
        <c:varyColors val="0"/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35"/>
        <c:axId val="507107008"/>
        <c:axId val="507107992"/>
      </c:barChart>
      <c:catAx>
        <c:axId val="507107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07107992"/>
        <c:crosses val="autoZero"/>
        <c:auto val="1"/>
        <c:lblAlgn val="ctr"/>
        <c:lblOffset val="100"/>
        <c:noMultiLvlLbl val="0"/>
      </c:catAx>
      <c:valAx>
        <c:axId val="507107992"/>
        <c:scaling>
          <c:orientation val="minMax"/>
        </c:scaling>
        <c:delete val="1"/>
        <c:axPos val="l"/>
        <c:numFmt formatCode="0.00" sourceLinked="1"/>
        <c:majorTickMark val="none"/>
        <c:minorTickMark val="none"/>
        <c:tickLblPos val="nextTo"/>
        <c:crossAx val="507107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4939928084274006E-3"/>
          <c:y val="7.6518741507353882E-2"/>
          <c:w val="0.92313215821459715"/>
          <c:h val="0.81262819088477345"/>
        </c:manualLayout>
      </c:layout>
      <c:barChart>
        <c:barDir val="col"/>
        <c:grouping val="stacked"/>
        <c:varyColors val="0"/>
        <c:ser>
          <c:idx val="0"/>
          <c:order val="0"/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Hoja1!$A$4:$A$7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Hoja1!$B$4:$B$7</c:f>
              <c:numCache>
                <c:formatCode>General</c:formatCode>
                <c:ptCount val="4"/>
                <c:pt idx="0">
                  <c:v>32</c:v>
                </c:pt>
                <c:pt idx="1">
                  <c:v>48</c:v>
                </c:pt>
                <c:pt idx="2">
                  <c:v>22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7E-4A20-8566-B99DC4439539}"/>
            </c:ext>
          </c:extLst>
        </c:ser>
        <c:ser>
          <c:idx val="1"/>
          <c:order val="1"/>
          <c:spPr>
            <a:solidFill>
              <a:srgbClr val="EEAEEB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7.4271785610689608E-3"/>
                  <c:y val="-0.21311289486353369"/>
                </c:manualLayout>
              </c:layout>
              <c:tx>
                <c:rich>
                  <a:bodyPr/>
                  <a:lstStyle/>
                  <a:p>
                    <a:fld id="{C2D08F9C-B8C8-4EA6-A98B-452FCC93F974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D7E-4A20-8566-B99DC4439539}"/>
                </c:ext>
              </c:extLst>
            </c:dLbl>
            <c:dLbl>
              <c:idx val="1"/>
              <c:layout>
                <c:manualLayout>
                  <c:x val="-3.7135892805344761E-3"/>
                  <c:y val="-0.19671959525864646"/>
                </c:manualLayout>
              </c:layout>
              <c:tx>
                <c:rich>
                  <a:bodyPr/>
                  <a:lstStyle/>
                  <a:p>
                    <a:fld id="{B8B324A0-34A1-4E22-9729-127236AAD742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D7E-4A20-8566-B99DC4439539}"/>
                </c:ext>
              </c:extLst>
            </c:dLbl>
            <c:dLbl>
              <c:idx val="2"/>
              <c:layout>
                <c:manualLayout>
                  <c:x val="3.713589280534408E-3"/>
                  <c:y val="-0.12210181774674615"/>
                </c:manualLayout>
              </c:layout>
              <c:tx>
                <c:rich>
                  <a:bodyPr/>
                  <a:lstStyle/>
                  <a:p>
                    <a:fld id="{CD4B5128-1899-4AE2-BC6A-5533AB70BDBF}" type="VALUE">
                      <a:rPr lang="en-US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D7E-4A20-8566-B99DC4439539}"/>
                </c:ext>
              </c:extLst>
            </c:dLbl>
            <c:dLbl>
              <c:idx val="3"/>
              <c:layout>
                <c:manualLayout>
                  <c:x val="0"/>
                  <c:y val="-9.4968080469691407E-2"/>
                </c:manualLayout>
              </c:layout>
              <c:tx>
                <c:rich>
                  <a:bodyPr/>
                  <a:lstStyle/>
                  <a:p>
                    <a:fld id="{62D358C9-9771-4A4E-9529-86F78C1642B6}" type="VALUE">
                      <a:rPr lang="en-US" b="0">
                        <a:solidFill>
                          <a:schemeClr val="tx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D7E-4A20-8566-B99DC44395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l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Hoja1!$A$4:$A$7</c:f>
              <c:numCache>
                <c:formatCode>General</c:formatCode>
                <c:ptCount val="4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numCache>
            </c:numRef>
          </c:cat>
          <c:val>
            <c:numRef>
              <c:f>Hoja1!$C$4:$C$7</c:f>
              <c:numCache>
                <c:formatCode>General</c:formatCode>
                <c:ptCount val="4"/>
                <c:pt idx="0">
                  <c:v>18</c:v>
                </c:pt>
                <c:pt idx="1">
                  <c:v>28</c:v>
                </c:pt>
                <c:pt idx="2">
                  <c:v>11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7E-4A20-8566-B99DC443953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307762720"/>
        <c:axId val="307763048"/>
      </c:barChart>
      <c:catAx>
        <c:axId val="307762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307763048"/>
        <c:crosses val="autoZero"/>
        <c:auto val="1"/>
        <c:lblAlgn val="ctr"/>
        <c:lblOffset val="100"/>
        <c:noMultiLvlLbl val="0"/>
      </c:catAx>
      <c:valAx>
        <c:axId val="307763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07762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28/02/2023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4086B21-5DA6-0E68-B0B3-E8A5EB8EC5C1}"/>
              </a:ext>
            </a:extLst>
          </p:cNvPr>
          <p:cNvSpPr txBox="1"/>
          <p:nvPr/>
        </p:nvSpPr>
        <p:spPr>
          <a:xfrm>
            <a:off x="1763688" y="201159"/>
            <a:ext cx="6948772" cy="7089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es-ES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ANÁLISIS COMPARATIVO DE REINGRESOS HOSPITALARIOS DURANTE UN PERIODO DE CUATRO AÑOS</a:t>
            </a:r>
            <a:endPara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DB154F9-8064-8F00-6874-972B67DB42CD}"/>
              </a:ext>
            </a:extLst>
          </p:cNvPr>
          <p:cNvSpPr txBox="1"/>
          <p:nvPr/>
        </p:nvSpPr>
        <p:spPr>
          <a:xfrm>
            <a:off x="107504" y="1085964"/>
            <a:ext cx="2736303" cy="3740448"/>
          </a:xfrm>
          <a:prstGeom prst="rect">
            <a:avLst/>
          </a:prstGeom>
          <a:solidFill>
            <a:schemeClr val="bg2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INTRODUCCION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reingresos son episodios que se producen dentro del mismo hospital que el episodio índice y referidos a un mismo paciente, siempre que se produzcan en menos de 31 días desde el episodio índice, de forma urgente.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Los reingresos hospitalarios constituyen un problema en términos económicos, de </a:t>
            </a:r>
            <a:r>
              <a:rPr lang="es-ES" sz="12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morbi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-mortalidad y son un indicador de calidad asistencial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1D05AE6-B6C2-2A29-A764-A511372A798F}"/>
              </a:ext>
            </a:extLst>
          </p:cNvPr>
          <p:cNvSpPr txBox="1"/>
          <p:nvPr/>
        </p:nvSpPr>
        <p:spPr>
          <a:xfrm>
            <a:off x="3059832" y="1083269"/>
            <a:ext cx="5904655" cy="3263394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 Y MÉTODOS</a:t>
            </a: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retrospectivo de 176 casos, 50 casos pertenecientes al año 2019, 76 al año 2020, 33 al año 2021 y 17 casos del 2022, todos ellos con ingreso inicial en la UGC de Neumología del HUT.</a:t>
            </a:r>
            <a:endParaRPr lang="es-E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elaboró en ambos casos un protocolo de recogida de datos demográficos, existencia de pluripatología y/o problemática social asociada, tiempo transcurrido hasta el reingreso, unidad de reingreso, diagnóstico inicial, diagnóstico al reingreso.</a:t>
            </a:r>
            <a:endParaRPr lang="es-E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lnSpc>
                <a:spcPct val="150000"/>
              </a:lnSpc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realizó un análisis estadístico descriptivo. Las variables cuantitativas se expresaron como</a:t>
            </a:r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media ± desviación estándar y las cualitativas en forma de proporciones. Se utilizó el programa estadístico SPSS 23.</a:t>
            </a:r>
            <a:endParaRPr lang="es-E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1C4E640D-05DB-7CDD-15E2-C2C915651EDC}"/>
              </a:ext>
            </a:extLst>
          </p:cNvPr>
          <p:cNvSpPr txBox="1"/>
          <p:nvPr/>
        </p:nvSpPr>
        <p:spPr>
          <a:xfrm>
            <a:off x="1706353" y="87818"/>
            <a:ext cx="2160240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80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RESULTADOS</a:t>
            </a:r>
            <a:endParaRPr lang="es-ES" sz="1200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381C8FD-C4D8-7EA4-55D0-5A10EFF93F78}"/>
              </a:ext>
            </a:extLst>
          </p:cNvPr>
          <p:cNvSpPr txBox="1"/>
          <p:nvPr/>
        </p:nvSpPr>
        <p:spPr>
          <a:xfrm>
            <a:off x="179512" y="3587864"/>
            <a:ext cx="8100392" cy="151156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150" b="1" u="sng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CONCLUSIONES</a:t>
            </a:r>
          </a:p>
          <a:p>
            <a:pPr lvl="0" algn="just">
              <a:lnSpc>
                <a:spcPct val="150000"/>
              </a:lnSpc>
            </a:pP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La principal causa de reingreso en nuestra unidad siguen siendo las agudizaciones de EPOC, aunque su número ha disminuido 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La presencia de pluripatología y problemática social asociadas siguen siendo factores que contribuyen a los reingresos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</a:pP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Se ha objetivado una clara disminución del número de reingresos con respecto a los años previos</a:t>
            </a:r>
            <a:endParaRPr lang="es-E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50000"/>
              </a:lnSpc>
              <a:spcAft>
                <a:spcPts val="600"/>
              </a:spcAft>
            </a:pPr>
            <a:r>
              <a:rPr lang="es-ES" sz="1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Sería conveniente plantearse la necesidad de cambiar la definición actual de reingreso </a:t>
            </a:r>
            <a:endParaRPr lang="es-ES" sz="11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35B07AB-9D11-8321-5F49-7D9E3E0C57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3295252"/>
              </p:ext>
            </p:extLst>
          </p:nvPr>
        </p:nvGraphicFramePr>
        <p:xfrm>
          <a:off x="2087724" y="648728"/>
          <a:ext cx="2088232" cy="1678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4EDF2789-CFEB-6D05-5BE6-F0873ABC88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2332020"/>
              </p:ext>
            </p:extLst>
          </p:nvPr>
        </p:nvGraphicFramePr>
        <p:xfrm>
          <a:off x="98792" y="699543"/>
          <a:ext cx="3672408" cy="167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Tabla 11">
            <a:extLst>
              <a:ext uri="{FF2B5EF4-FFF2-40B4-BE49-F238E27FC236}">
                <a16:creationId xmlns:a16="http://schemas.microsoft.com/office/drawing/2014/main" id="{7488ED67-2BB3-1BF2-F400-9CDC670A2D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8312382"/>
              </p:ext>
            </p:extLst>
          </p:nvPr>
        </p:nvGraphicFramePr>
        <p:xfrm>
          <a:off x="98792" y="2555401"/>
          <a:ext cx="3672408" cy="9144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1225716">
                  <a:extLst>
                    <a:ext uri="{9D8B030D-6E8A-4147-A177-3AD203B41FA5}">
                      <a16:colId xmlns:a16="http://schemas.microsoft.com/office/drawing/2014/main" val="2782687061"/>
                    </a:ext>
                  </a:extLst>
                </a:gridCol>
                <a:gridCol w="639764">
                  <a:extLst>
                    <a:ext uri="{9D8B030D-6E8A-4147-A177-3AD203B41FA5}">
                      <a16:colId xmlns:a16="http://schemas.microsoft.com/office/drawing/2014/main" val="2727853646"/>
                    </a:ext>
                  </a:extLst>
                </a:gridCol>
                <a:gridCol w="582962">
                  <a:extLst>
                    <a:ext uri="{9D8B030D-6E8A-4147-A177-3AD203B41FA5}">
                      <a16:colId xmlns:a16="http://schemas.microsoft.com/office/drawing/2014/main" val="2168080083"/>
                    </a:ext>
                  </a:extLst>
                </a:gridCol>
                <a:gridCol w="622388">
                  <a:extLst>
                    <a:ext uri="{9D8B030D-6E8A-4147-A177-3AD203B41FA5}">
                      <a16:colId xmlns:a16="http://schemas.microsoft.com/office/drawing/2014/main" val="1750727753"/>
                    </a:ext>
                  </a:extLst>
                </a:gridCol>
                <a:gridCol w="601578">
                  <a:extLst>
                    <a:ext uri="{9D8B030D-6E8A-4147-A177-3AD203B41FA5}">
                      <a16:colId xmlns:a16="http://schemas.microsoft.com/office/drawing/2014/main" val="2894129051"/>
                    </a:ext>
                  </a:extLst>
                </a:gridCol>
              </a:tblGrid>
              <a:tr h="297153">
                <a:tc>
                  <a:txBody>
                    <a:bodyPr/>
                    <a:lstStyle/>
                    <a:p>
                      <a:pPr algn="ctr"/>
                      <a:endParaRPr lang="es-E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2019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2020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2021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2022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76545"/>
                  </a:ext>
                </a:extLst>
              </a:tr>
              <a:tr h="299776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Pluri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849316"/>
                  </a:ext>
                </a:extLst>
              </a:tr>
              <a:tr h="261503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Prob</a:t>
                      </a:r>
                      <a:r>
                        <a:rPr lang="es-ES" sz="1400" dirty="0"/>
                        <a:t>. Social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3289"/>
                  </a:ext>
                </a:extLst>
              </a:tr>
            </a:tbl>
          </a:graphicData>
        </a:graphic>
      </p:graphicFrame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DEBA5D53-A614-E750-C80C-BB042604C5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199953"/>
              </p:ext>
            </p:extLst>
          </p:nvPr>
        </p:nvGraphicFramePr>
        <p:xfrm>
          <a:off x="4716016" y="44068"/>
          <a:ext cx="3672408" cy="1678045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016919">
                  <a:extLst>
                    <a:ext uri="{9D8B030D-6E8A-4147-A177-3AD203B41FA5}">
                      <a16:colId xmlns:a16="http://schemas.microsoft.com/office/drawing/2014/main" val="3550272633"/>
                    </a:ext>
                  </a:extLst>
                </a:gridCol>
                <a:gridCol w="711273">
                  <a:extLst>
                    <a:ext uri="{9D8B030D-6E8A-4147-A177-3AD203B41FA5}">
                      <a16:colId xmlns:a16="http://schemas.microsoft.com/office/drawing/2014/main" val="18353728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90856566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84662515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55391471"/>
                    </a:ext>
                  </a:extLst>
                </a:gridCol>
              </a:tblGrid>
              <a:tr h="335609"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491647"/>
                  </a:ext>
                </a:extLst>
              </a:tr>
              <a:tr h="33560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Neumo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49627"/>
                  </a:ext>
                </a:extLst>
              </a:tr>
              <a:tr h="33560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9364480"/>
                  </a:ext>
                </a:extLst>
              </a:tr>
              <a:tr h="33560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Onco</a:t>
                      </a:r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57447"/>
                  </a:ext>
                </a:extLst>
              </a:tr>
              <a:tr h="33560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699390"/>
                  </a:ext>
                </a:extLst>
              </a:tr>
            </a:tbl>
          </a:graphicData>
        </a:graphic>
      </p:graphicFrame>
      <p:graphicFrame>
        <p:nvGraphicFramePr>
          <p:cNvPr id="13" name="Tabla 13">
            <a:extLst>
              <a:ext uri="{FF2B5EF4-FFF2-40B4-BE49-F238E27FC236}">
                <a16:creationId xmlns:a16="http://schemas.microsoft.com/office/drawing/2014/main" id="{6A4DDCE4-FA43-4E51-979B-2F34AFB610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1643400"/>
              </p:ext>
            </p:extLst>
          </p:nvPr>
        </p:nvGraphicFramePr>
        <p:xfrm>
          <a:off x="3866593" y="1793401"/>
          <a:ext cx="5178615" cy="1676400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1035723">
                  <a:extLst>
                    <a:ext uri="{9D8B030D-6E8A-4147-A177-3AD203B41FA5}">
                      <a16:colId xmlns:a16="http://schemas.microsoft.com/office/drawing/2014/main" val="2559325339"/>
                    </a:ext>
                  </a:extLst>
                </a:gridCol>
                <a:gridCol w="1035723">
                  <a:extLst>
                    <a:ext uri="{9D8B030D-6E8A-4147-A177-3AD203B41FA5}">
                      <a16:colId xmlns:a16="http://schemas.microsoft.com/office/drawing/2014/main" val="2351609599"/>
                    </a:ext>
                  </a:extLst>
                </a:gridCol>
                <a:gridCol w="1035723">
                  <a:extLst>
                    <a:ext uri="{9D8B030D-6E8A-4147-A177-3AD203B41FA5}">
                      <a16:colId xmlns:a16="http://schemas.microsoft.com/office/drawing/2014/main" val="229595494"/>
                    </a:ext>
                  </a:extLst>
                </a:gridCol>
                <a:gridCol w="1035723">
                  <a:extLst>
                    <a:ext uri="{9D8B030D-6E8A-4147-A177-3AD203B41FA5}">
                      <a16:colId xmlns:a16="http://schemas.microsoft.com/office/drawing/2014/main" val="3986606844"/>
                    </a:ext>
                  </a:extLst>
                </a:gridCol>
                <a:gridCol w="1035723">
                  <a:extLst>
                    <a:ext uri="{9D8B030D-6E8A-4147-A177-3AD203B41FA5}">
                      <a16:colId xmlns:a16="http://schemas.microsoft.com/office/drawing/2014/main" val="1462241064"/>
                    </a:ext>
                  </a:extLst>
                </a:gridCol>
              </a:tblGrid>
              <a:tr h="319904">
                <a:tc>
                  <a:txBody>
                    <a:bodyPr/>
                    <a:lstStyle/>
                    <a:p>
                      <a:pPr algn="ctr"/>
                      <a:endParaRPr lang="es-E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70834"/>
                  </a:ext>
                </a:extLst>
              </a:tr>
              <a:tr h="31990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089618"/>
                  </a:ext>
                </a:extLst>
              </a:tr>
              <a:tr h="31990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Infec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252131"/>
                  </a:ext>
                </a:extLst>
              </a:tr>
              <a:tr h="31990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Neop</a:t>
                      </a:r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170440"/>
                  </a:ext>
                </a:extLst>
              </a:tr>
              <a:tr h="319904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4809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1415</TotalTime>
  <Words>328</Words>
  <Application>Microsoft Office PowerPoint</Application>
  <PresentationFormat>Presentación en pantalla (16:9)</PresentationFormat>
  <Paragraphs>80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Miguel Martos</cp:lastModifiedBy>
  <cp:revision>12</cp:revision>
  <dcterms:created xsi:type="dcterms:W3CDTF">2022-01-11T08:55:46Z</dcterms:created>
  <dcterms:modified xsi:type="dcterms:W3CDTF">2023-02-28T10:30:27Z</dcterms:modified>
</cp:coreProperties>
</file>