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9144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9A2A"/>
    <a:srgbClr val="A0F9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226" y="206"/>
      </p:cViewPr>
      <p:guideLst>
        <p:guide orient="horz" pos="1620"/>
        <p:guide pos="28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4" y="1597821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3" y="2914650"/>
            <a:ext cx="6400802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1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6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4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4" y="2180035"/>
            <a:ext cx="7772400" cy="1125140"/>
          </a:xfrm>
        </p:spPr>
        <p:txBody>
          <a:bodyPr anchor="b"/>
          <a:lstStyle>
            <a:lvl1pPr marL="0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1pPr>
            <a:lvl2pPr marL="457216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28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3pPr>
            <a:lvl4pPr marL="13716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5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6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9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71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199" y="900113"/>
            <a:ext cx="4038601" cy="2545556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2" y="900113"/>
            <a:ext cx="4038601" cy="2545556"/>
          </a:xfrm>
        </p:spPr>
        <p:txBody>
          <a:bodyPr/>
          <a:lstStyle>
            <a:lvl1pPr>
              <a:defRPr sz="2799"/>
            </a:lvl1pPr>
            <a:lvl2pPr>
              <a:defRPr sz="2399"/>
            </a:lvl2pPr>
            <a:lvl3pPr>
              <a:defRPr sz="1999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3" y="205979"/>
            <a:ext cx="8229602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216" indent="0">
              <a:buNone/>
              <a:defRPr sz="1999" b="1"/>
            </a:lvl2pPr>
            <a:lvl3pPr marL="914428" indent="0">
              <a:buNone/>
              <a:defRPr sz="1800" b="1"/>
            </a:lvl3pPr>
            <a:lvl4pPr marL="1371640" indent="0">
              <a:buNone/>
              <a:defRPr sz="1599" b="1"/>
            </a:lvl4pPr>
            <a:lvl5pPr marL="1828856" indent="0">
              <a:buNone/>
              <a:defRPr sz="1599" b="1"/>
            </a:lvl5pPr>
            <a:lvl6pPr marL="2286068" indent="0">
              <a:buNone/>
              <a:defRPr sz="1599" b="1"/>
            </a:lvl6pPr>
            <a:lvl7pPr marL="2743283" indent="0">
              <a:buNone/>
              <a:defRPr sz="1599" b="1"/>
            </a:lvl7pPr>
            <a:lvl8pPr marL="3200495" indent="0">
              <a:buNone/>
              <a:defRPr sz="1599" b="1"/>
            </a:lvl8pPr>
            <a:lvl9pPr marL="3657710" indent="0">
              <a:buNone/>
              <a:defRPr sz="1599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800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4" cy="47982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216" indent="0">
              <a:buNone/>
              <a:defRPr sz="1999" b="1"/>
            </a:lvl2pPr>
            <a:lvl3pPr marL="914428" indent="0">
              <a:buNone/>
              <a:defRPr sz="1800" b="1"/>
            </a:lvl3pPr>
            <a:lvl4pPr marL="1371640" indent="0">
              <a:buNone/>
              <a:defRPr sz="1599" b="1"/>
            </a:lvl4pPr>
            <a:lvl5pPr marL="1828856" indent="0">
              <a:buNone/>
              <a:defRPr sz="1599" b="1"/>
            </a:lvl5pPr>
            <a:lvl6pPr marL="2286068" indent="0">
              <a:buNone/>
              <a:defRPr sz="1599" b="1"/>
            </a:lvl6pPr>
            <a:lvl7pPr marL="2743283" indent="0">
              <a:buNone/>
              <a:defRPr sz="1599" b="1"/>
            </a:lvl7pPr>
            <a:lvl8pPr marL="3200495" indent="0">
              <a:buNone/>
              <a:defRPr sz="1599" b="1"/>
            </a:lvl8pPr>
            <a:lvl9pPr marL="3657710" indent="0">
              <a:buNone/>
              <a:defRPr sz="1599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4" cy="2963466"/>
          </a:xfrm>
        </p:spPr>
        <p:txBody>
          <a:bodyPr/>
          <a:lstStyle>
            <a:lvl1pPr>
              <a:defRPr sz="2399"/>
            </a:lvl1pPr>
            <a:lvl2pPr>
              <a:defRPr sz="1999"/>
            </a:lvl2pPr>
            <a:lvl3pPr>
              <a:defRPr sz="1800"/>
            </a:lvl3pPr>
            <a:lvl4pPr>
              <a:defRPr sz="1599"/>
            </a:lvl4pPr>
            <a:lvl5pPr>
              <a:defRPr sz="1599"/>
            </a:lvl5pPr>
            <a:lvl6pPr>
              <a:defRPr sz="1599"/>
            </a:lvl6pPr>
            <a:lvl7pPr>
              <a:defRPr sz="1599"/>
            </a:lvl7pPr>
            <a:lvl8pPr>
              <a:defRPr sz="1599"/>
            </a:lvl8pPr>
            <a:lvl9pPr>
              <a:defRPr sz="15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4" y="204787"/>
            <a:ext cx="3008315" cy="871538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4" y="204791"/>
            <a:ext cx="5111749" cy="4389835"/>
          </a:xfrm>
        </p:spPr>
        <p:txBody>
          <a:bodyPr/>
          <a:lstStyle>
            <a:lvl1pPr>
              <a:defRPr sz="3201"/>
            </a:lvl1pPr>
            <a:lvl2pPr>
              <a:defRPr sz="2799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4" y="1076326"/>
            <a:ext cx="3008315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16" indent="0">
              <a:buNone/>
              <a:defRPr sz="1200"/>
            </a:lvl2pPr>
            <a:lvl3pPr marL="914428" indent="0">
              <a:buNone/>
              <a:defRPr sz="1001"/>
            </a:lvl3pPr>
            <a:lvl4pPr marL="1371640" indent="0">
              <a:buNone/>
              <a:defRPr sz="899"/>
            </a:lvl4pPr>
            <a:lvl5pPr marL="1828856" indent="0">
              <a:buNone/>
              <a:defRPr sz="899"/>
            </a:lvl5pPr>
            <a:lvl6pPr marL="2286068" indent="0">
              <a:buNone/>
              <a:defRPr sz="899"/>
            </a:lvl6pPr>
            <a:lvl7pPr marL="2743283" indent="0">
              <a:buNone/>
              <a:defRPr sz="899"/>
            </a:lvl7pPr>
            <a:lvl8pPr marL="3200495" indent="0">
              <a:buNone/>
              <a:defRPr sz="899"/>
            </a:lvl8pPr>
            <a:lvl9pPr marL="3657710" indent="0">
              <a:buNone/>
              <a:defRPr sz="8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90" y="3600450"/>
            <a:ext cx="5486400" cy="425054"/>
          </a:xfrm>
        </p:spPr>
        <p:txBody>
          <a:bodyPr anchor="b"/>
          <a:lstStyle>
            <a:lvl1pPr algn="l">
              <a:defRPr sz="1999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90" y="459581"/>
            <a:ext cx="5486400" cy="3086100"/>
          </a:xfrm>
        </p:spPr>
        <p:txBody>
          <a:bodyPr/>
          <a:lstStyle>
            <a:lvl1pPr marL="0" indent="0">
              <a:buNone/>
              <a:defRPr sz="3201"/>
            </a:lvl1pPr>
            <a:lvl2pPr marL="457216" indent="0">
              <a:buNone/>
              <a:defRPr sz="2799"/>
            </a:lvl2pPr>
            <a:lvl3pPr marL="914428" indent="0">
              <a:buNone/>
              <a:defRPr sz="2399"/>
            </a:lvl3pPr>
            <a:lvl4pPr marL="1371640" indent="0">
              <a:buNone/>
              <a:defRPr sz="1999"/>
            </a:lvl4pPr>
            <a:lvl5pPr marL="1828856" indent="0">
              <a:buNone/>
              <a:defRPr sz="1999"/>
            </a:lvl5pPr>
            <a:lvl6pPr marL="2286068" indent="0">
              <a:buNone/>
              <a:defRPr sz="1999"/>
            </a:lvl6pPr>
            <a:lvl7pPr marL="2743283" indent="0">
              <a:buNone/>
              <a:defRPr sz="1999"/>
            </a:lvl7pPr>
            <a:lvl8pPr marL="3200495" indent="0">
              <a:buNone/>
              <a:defRPr sz="1999"/>
            </a:lvl8pPr>
            <a:lvl9pPr marL="3657710" indent="0">
              <a:buNone/>
              <a:defRPr sz="1999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90" y="4025505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16" indent="0">
              <a:buNone/>
              <a:defRPr sz="1200"/>
            </a:lvl2pPr>
            <a:lvl3pPr marL="914428" indent="0">
              <a:buNone/>
              <a:defRPr sz="1001"/>
            </a:lvl3pPr>
            <a:lvl4pPr marL="1371640" indent="0">
              <a:buNone/>
              <a:defRPr sz="899"/>
            </a:lvl4pPr>
            <a:lvl5pPr marL="1828856" indent="0">
              <a:buNone/>
              <a:defRPr sz="899"/>
            </a:lvl5pPr>
            <a:lvl6pPr marL="2286068" indent="0">
              <a:buNone/>
              <a:defRPr sz="899"/>
            </a:lvl6pPr>
            <a:lvl7pPr marL="2743283" indent="0">
              <a:buNone/>
              <a:defRPr sz="899"/>
            </a:lvl7pPr>
            <a:lvl8pPr marL="3200495" indent="0">
              <a:buNone/>
              <a:defRPr sz="899"/>
            </a:lvl8pPr>
            <a:lvl9pPr marL="3657710" indent="0">
              <a:buNone/>
              <a:defRPr sz="899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2" y="154781"/>
            <a:ext cx="2057399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2" y="154781"/>
            <a:ext cx="6019801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3" y="205979"/>
            <a:ext cx="8229602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3" y="1200151"/>
            <a:ext cx="8229602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3" y="4767263"/>
            <a:ext cx="21336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26/01/2023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4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3" y="4767263"/>
            <a:ext cx="213360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28" rtl="0" eaLnBrk="1" latinLnBrk="0" hangingPunct="1">
        <a:spcBef>
          <a:spcPct val="0"/>
        </a:spcBef>
        <a:buNone/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10" indent="-342910" algn="l" defTabSz="914428" rtl="0" eaLnBrk="1" latinLnBrk="0" hangingPunct="1">
        <a:spcBef>
          <a:spcPct val="20000"/>
        </a:spcBef>
        <a:buFont typeface="Arial" pitchFamily="34" charset="0"/>
        <a:buChar char="•"/>
        <a:defRPr sz="3201" kern="1200">
          <a:solidFill>
            <a:schemeClr val="tx1"/>
          </a:solidFill>
          <a:latin typeface="+mn-lt"/>
          <a:ea typeface="+mn-ea"/>
          <a:cs typeface="+mn-cs"/>
        </a:defRPr>
      </a:lvl1pPr>
      <a:lvl2pPr marL="742971" indent="-285757" algn="l" defTabSz="914428" rtl="0" eaLnBrk="1" latinLnBrk="0" hangingPunct="1">
        <a:spcBef>
          <a:spcPct val="20000"/>
        </a:spcBef>
        <a:buFont typeface="Arial" pitchFamily="34" charset="0"/>
        <a:buChar char="–"/>
        <a:defRPr sz="2799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4" indent="-228606" algn="l" defTabSz="914428" rtl="0" eaLnBrk="1" latinLnBrk="0" hangingPunct="1">
        <a:spcBef>
          <a:spcPct val="20000"/>
        </a:spcBef>
        <a:buFont typeface="Arial" pitchFamily="34" charset="0"/>
        <a:buChar char="•"/>
        <a:defRPr sz="2399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8" indent="-228606" algn="l" defTabSz="914428" rtl="0" eaLnBrk="1" latinLnBrk="0" hangingPunct="1">
        <a:spcBef>
          <a:spcPct val="20000"/>
        </a:spcBef>
        <a:buFont typeface="Arial" pitchFamily="34" charset="0"/>
        <a:buChar char="–"/>
        <a:defRPr sz="1999" kern="1200">
          <a:solidFill>
            <a:schemeClr val="tx1"/>
          </a:solidFill>
          <a:latin typeface="+mn-lt"/>
          <a:ea typeface="+mn-ea"/>
          <a:cs typeface="+mn-cs"/>
        </a:defRPr>
      </a:lvl4pPr>
      <a:lvl5pPr marL="2057462" indent="-228606" algn="l" defTabSz="914428" rtl="0" eaLnBrk="1" latinLnBrk="0" hangingPunct="1">
        <a:spcBef>
          <a:spcPct val="20000"/>
        </a:spcBef>
        <a:buFont typeface="Arial" pitchFamily="34" charset="0"/>
        <a:buChar char="»"/>
        <a:defRPr sz="1999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5" indent="-228606" algn="l" defTabSz="914428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889" indent="-228606" algn="l" defTabSz="914428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7pPr>
      <a:lvl8pPr marL="3429104" indent="-228606" algn="l" defTabSz="914428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8pPr>
      <a:lvl9pPr marL="3886315" indent="-228606" algn="l" defTabSz="914428" rtl="0" eaLnBrk="1" latinLnBrk="0" hangingPunct="1">
        <a:spcBef>
          <a:spcPct val="20000"/>
        </a:spcBef>
        <a:buFont typeface="Arial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6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8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6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68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83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5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10" algn="l" defTabSz="914428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869968" y="123478"/>
            <a:ext cx="6878496" cy="82330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es-ES" sz="1050" b="1" dirty="0">
                <a:latin typeface="Arial" panose="020B0604020202020204" pitchFamily="34" charset="0"/>
                <a:cs typeface="Arial" panose="020B0604020202020204" pitchFamily="34" charset="0"/>
              </a:rPr>
              <a:t>USO DE TRIPLE TERAPIA INMUNOMODULADORA EN PACIENTES CON FIBROSIS QUISTICA CON MUTACION F508. EXPERIENCIA </a:t>
            </a:r>
            <a:r>
              <a:rPr lang="es-ES" sz="1050" b="1" dirty="0" smtClean="0">
                <a:latin typeface="Arial" panose="020B0604020202020204" pitchFamily="34" charset="0"/>
                <a:cs typeface="Arial" panose="020B0604020202020204" pitchFamily="34" charset="0"/>
              </a:rPr>
              <a:t>EN UN HOSPITAL DE SEGUNDO NIVEL.</a:t>
            </a:r>
          </a:p>
          <a:p>
            <a:pPr algn="just"/>
            <a:endParaRPr lang="es-ES" sz="105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Quesada,Ana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; García, María del Mar</a:t>
            </a:r>
            <a:r>
              <a:rPr lang="es-ES" sz="800" baseline="30000" dirty="0" smtClean="0"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; Ramos, </a:t>
            </a:r>
            <a:r>
              <a:rPr lang="es-E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Eldis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 Maria</a:t>
            </a:r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s-ES" sz="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ES" sz="800" baseline="300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Servicio de Neumología del Hospital Universitario </a:t>
            </a:r>
            <a:r>
              <a:rPr lang="es-ES" sz="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Torrecárdenas</a:t>
            </a:r>
            <a:r>
              <a:rPr lang="es-ES" sz="800" dirty="0" smtClean="0">
                <a:latin typeface="Arial" panose="020B0604020202020204" pitchFamily="34" charset="0"/>
                <a:cs typeface="Arial" panose="020B0604020202020204" pitchFamily="34" charset="0"/>
              </a:rPr>
              <a:t>, Almería.</a:t>
            </a:r>
            <a:endParaRPr lang="es-ES" sz="800" baseline="30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107504" y="1131590"/>
            <a:ext cx="5112568" cy="261610"/>
          </a:xfrm>
          <a:prstGeom prst="rect">
            <a:avLst/>
          </a:prstGeom>
          <a:solidFill>
            <a:srgbClr val="A0F991"/>
          </a:solidFill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Introducción </a:t>
            </a:r>
            <a:endParaRPr lang="es-ES" sz="1100" dirty="0"/>
          </a:p>
        </p:txBody>
      </p:sp>
      <p:sp>
        <p:nvSpPr>
          <p:cNvPr id="4" name="CuadroTexto 3"/>
          <p:cNvSpPr txBox="1"/>
          <p:nvPr/>
        </p:nvSpPr>
        <p:spPr>
          <a:xfrm>
            <a:off x="5364088" y="1131590"/>
            <a:ext cx="3384376" cy="261610"/>
          </a:xfrm>
          <a:prstGeom prst="rect">
            <a:avLst/>
          </a:prstGeom>
          <a:solidFill>
            <a:srgbClr val="A0F991"/>
          </a:solidFill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Material y métodos</a:t>
            </a:r>
            <a:endParaRPr lang="es-ES" sz="1100" dirty="0"/>
          </a:p>
        </p:txBody>
      </p:sp>
      <p:sp>
        <p:nvSpPr>
          <p:cNvPr id="5" name="CuadroTexto 4"/>
          <p:cNvSpPr txBox="1"/>
          <p:nvPr/>
        </p:nvSpPr>
        <p:spPr>
          <a:xfrm>
            <a:off x="106720" y="2661960"/>
            <a:ext cx="8641744" cy="261610"/>
          </a:xfrm>
          <a:prstGeom prst="rect">
            <a:avLst/>
          </a:prstGeom>
          <a:solidFill>
            <a:srgbClr val="A0F991"/>
          </a:solidFill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Resultados</a:t>
            </a:r>
            <a:endParaRPr lang="es-ES" sz="1100" dirty="0"/>
          </a:p>
        </p:txBody>
      </p:sp>
      <p:sp>
        <p:nvSpPr>
          <p:cNvPr id="6" name="CuadroTexto 5"/>
          <p:cNvSpPr txBox="1"/>
          <p:nvPr/>
        </p:nvSpPr>
        <p:spPr>
          <a:xfrm>
            <a:off x="98336" y="4192330"/>
            <a:ext cx="8641744" cy="261610"/>
          </a:xfrm>
          <a:prstGeom prst="rect">
            <a:avLst/>
          </a:prstGeom>
          <a:solidFill>
            <a:srgbClr val="659A2A"/>
          </a:solidFill>
        </p:spPr>
        <p:txBody>
          <a:bodyPr wrap="square" rtlCol="0">
            <a:spAutoFit/>
          </a:bodyPr>
          <a:lstStyle/>
          <a:p>
            <a:r>
              <a:rPr lang="es-ES" sz="1100" dirty="0" smtClean="0"/>
              <a:t>Conclusiones </a:t>
            </a:r>
            <a:endParaRPr lang="es-ES" sz="1100" dirty="0"/>
          </a:p>
        </p:txBody>
      </p:sp>
      <p:sp>
        <p:nvSpPr>
          <p:cNvPr id="7" name="Rectángulo 6"/>
          <p:cNvSpPr/>
          <p:nvPr/>
        </p:nvSpPr>
        <p:spPr>
          <a:xfrm>
            <a:off x="71108" y="1416358"/>
            <a:ext cx="5185360" cy="1243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Fibrosis Quística (FQ) es una enfermedad genética provocada por alteraciones en el gen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CFTR, que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codifica para una proteína reguladora del transporte de sodio y cloro en las células epiteliales.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desarrollo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nuevas moléculas (fármacos moduladores y potenciadores) cuya diana es la proteína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CFTR ha permitido el tratamiento con triple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terapia (KAFTRIO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®), lo que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ha supuesto un antes y un después en la evolución de la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enfermedad.</a:t>
            </a:r>
            <a:endParaRPr lang="es-ES" sz="8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Nuestro objetivo es presentar un análisis descriptivo de una serie de 8 casos de pacientes diagnosticados de FQ que han comenzado el tratamiento con triple terapia desde enero de 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2022</a:t>
            </a:r>
            <a:r>
              <a:rPr lang="es-ES" sz="105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5337388" y="1409622"/>
            <a:ext cx="3384376" cy="12329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  <a:tabLst>
                <a:tab pos="228600" algn="l"/>
                <a:tab pos="457200" algn="l"/>
                <a:tab pos="685800" algn="l"/>
                <a:tab pos="914400" algn="l"/>
                <a:tab pos="1143000" algn="l"/>
                <a:tab pos="1371600" algn="l"/>
                <a:tab pos="1600200" algn="l"/>
                <a:tab pos="1828800" algn="l"/>
                <a:tab pos="2057400" algn="l"/>
                <a:tab pos="2286000" algn="l"/>
                <a:tab pos="2514600" algn="l"/>
                <a:tab pos="2743200" algn="l"/>
                <a:tab pos="2971800" algn="l"/>
                <a:tab pos="3200400" algn="l"/>
                <a:tab pos="3429000" algn="l"/>
                <a:tab pos="3657600" algn="l"/>
                <a:tab pos="3886200" algn="l"/>
                <a:tab pos="4114800" algn="l"/>
                <a:tab pos="4343400" algn="l"/>
                <a:tab pos="4572000" algn="l"/>
                <a:tab pos="4800600" algn="l"/>
                <a:tab pos="5029200" algn="l"/>
                <a:tab pos="5257800" algn="l"/>
                <a:tab pos="5486400" algn="l"/>
                <a:tab pos="5715000" algn="l"/>
                <a:tab pos="5943600" algn="l"/>
                <a:tab pos="6172200" algn="l"/>
                <a:tab pos="6400800" algn="l"/>
                <a:tab pos="6629400" algn="l"/>
                <a:tab pos="6858000" algn="l"/>
                <a:tab pos="7086600" algn="l"/>
              </a:tabLst>
            </a:pP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Estudio observacional retrospectivo. Incluimos 8 pacientes diagnosticados de FQ, con seguimiento previo en Consulta monográfica de FQ del HUT, a los que se inició tratamiento con KAFTRIO en enero 2022. Se consideró 6 meses al periodo pre y post tratamiento. Empleamos SPSS v25 (IBM Corp.) para el análisis estadístico. </a:t>
            </a:r>
            <a:endParaRPr lang="es-ES" sz="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ángulo 9"/>
          <p:cNvSpPr/>
          <p:nvPr/>
        </p:nvSpPr>
        <p:spPr>
          <a:xfrm>
            <a:off x="6856" y="4495611"/>
            <a:ext cx="87416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-La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mayoría de nuestros pacientes en tratamiento con triple terapia son homocigotos para la variante F508del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-Tras el inicio del tratamiento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solo hubo un caso de agudización sintomática por un agente microbiológico no habitual en esta población. </a:t>
            </a: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Hubo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una ganancia de FEV1 tras el inicio de triple terapia génica. </a:t>
            </a:r>
            <a:endParaRPr lang="es-ES" sz="900" dirty="0" smtClean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</a:t>
            </a:r>
            <a:r>
              <a:rPr lang="es-ES" sz="9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</a:t>
            </a:r>
            <a:r>
              <a:rPr lang="es-ES" sz="9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aparición de efectos adversos obligó a retirar el tratamiento en un caso. 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0206" y="2971533"/>
            <a:ext cx="871490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-Se incluyeron 8 pacientes con una media de edad al inicio de la terapia de 30 ± 7 años. Todos eran homocigotos para la variante F508del excepto una paciente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heterocigota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-Todos ellos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habían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recibido tratamiento previo con </a:t>
            </a:r>
            <a:r>
              <a:rPr lang="es-ES" sz="1000" dirty="0" err="1">
                <a:latin typeface="Arial" panose="020B0604020202020204" pitchFamily="34" charset="0"/>
                <a:cs typeface="Arial" panose="020B0604020202020204" pitchFamily="34" charset="0"/>
              </a:rPr>
              <a:t>inmunomoduladores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 (tanto con mono como con doble terapia)</a:t>
            </a:r>
          </a:p>
          <a:p>
            <a:pPr algn="just"/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-La media de FEV1 (%) previa al inicio fue 72,63 ± 14, y posterior fue 84 ± 13. -El 50% de los pacientes tuvieron al menos una agudización en los 6 meses previos y tan solo uno sufrió posteriormente una </a:t>
            </a:r>
            <a:r>
              <a:rPr lang="es-ES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agudización </a:t>
            </a:r>
            <a:r>
              <a:rPr lang="es-ES" sz="1000" dirty="0">
                <a:latin typeface="Arial" panose="020B0604020202020204" pitchFamily="34" charset="0"/>
                <a:cs typeface="Arial" panose="020B0604020202020204" pitchFamily="34" charset="0"/>
              </a:rPr>
              <a:t>(por sars-cov-2).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13350" y="3795530"/>
            <a:ext cx="8721764" cy="425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-Se 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reportaron efectos adversos en 2 (25%) pacientes, uno de ellos gastrointestinales, y el otro </a:t>
            </a:r>
            <a:r>
              <a:rPr lang="es-ES" sz="1000" dirty="0" err="1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hiperacusia</a:t>
            </a:r>
            <a:r>
              <a:rPr lang="es-ES" sz="1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En éste último caso fue necesario suspender la terapia.</a:t>
            </a:r>
            <a:endParaRPr lang="es-ES" sz="9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7186</TotalTime>
  <Words>419</Words>
  <Application>Microsoft Office PowerPoint</Application>
  <PresentationFormat>Presentación en pantalla (16:9)</PresentationFormat>
  <Paragraphs>19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Ana Quesada</cp:lastModifiedBy>
  <cp:revision>12</cp:revision>
  <dcterms:created xsi:type="dcterms:W3CDTF">2022-01-11T08:55:46Z</dcterms:created>
  <dcterms:modified xsi:type="dcterms:W3CDTF">2023-01-31T16:36:54Z</dcterms:modified>
</cp:coreProperties>
</file>