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33" autoAdjust="0"/>
  </p:normalViewPr>
  <p:slideViewPr>
    <p:cSldViewPr>
      <p:cViewPr>
        <p:scale>
          <a:sx n="100" d="100"/>
          <a:sy n="100" d="100"/>
        </p:scale>
        <p:origin x="946" y="12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Síntomas visuales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727542386899575E-2"/>
          <c:y val="0.20541716184612702"/>
          <c:w val="0.92166617229068415"/>
          <c:h val="0.4367136511689313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859-4B25-8C86-30B5F79DC26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859-4B25-8C86-30B5F79DC26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859-4B25-8C86-30B5F79DC26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5C83845-B097-AD42-AFDB-22B804A6A930}" type="VALUE">
                      <a:rPr lang="en-US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859-4B25-8C86-30B5F79DC26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0A01DFC-64D7-7E4A-815D-3197F6F99BB0}" type="VALUE">
                      <a:rPr lang="en-US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859-4B25-8C86-30B5F79DC26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F48083A-D13A-4C4C-9645-FE13BB3904CC}" type="VALUE">
                      <a:rPr lang="en-US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859-4B25-8C86-30B5F79DC2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Ninguno o fatiga episódica leve</c:v>
                </c:pt>
                <c:pt idx="1">
                  <c:v>Episódico, molesto y/o limitante</c:v>
                </c:pt>
                <c:pt idx="2">
                  <c:v>Molestos crónicos y/o constantes, limitantes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61</c:v>
                </c:pt>
                <c:pt idx="1">
                  <c:v>32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59-4B25-8C86-30B5F79DC26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33848539526233"/>
          <c:y val="0.68228343022032845"/>
          <c:w val="0.6729568501446217"/>
          <c:h val="0.267741387215043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76DDC-D049-4F77-BAB9-58A0845BDA34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D29ED-B70A-43BA-8C1B-1B5F6A0158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944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D29ED-B70A-43BA-8C1B-1B5F6A0158A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3314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14A4BEF-E670-F073-0A3B-A6A0FF912D99}"/>
              </a:ext>
            </a:extLst>
          </p:cNvPr>
          <p:cNvSpPr txBox="1"/>
          <p:nvPr/>
        </p:nvSpPr>
        <p:spPr>
          <a:xfrm>
            <a:off x="1590426" y="55338"/>
            <a:ext cx="7413750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PREVALENCIA DE ENFERMEDAD DE OJO SECO EN PACIENTES CON FIBROSIS QUÍSTICA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1557736-8C7D-67A1-E85E-C7FA87DD8CCB}"/>
              </a:ext>
            </a:extLst>
          </p:cNvPr>
          <p:cNvSpPr txBox="1"/>
          <p:nvPr/>
        </p:nvSpPr>
        <p:spPr>
          <a:xfrm>
            <a:off x="150691" y="834744"/>
            <a:ext cx="8853485" cy="4154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Jessica Martínez Molina</a:t>
            </a:r>
            <a:r>
              <a:rPr kumimoji="0" lang="es-ES" sz="7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Patricia Gutiérrez Castaño</a:t>
            </a:r>
            <a:r>
              <a:rPr kumimoji="0" lang="es-ES" sz="7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Julio Fontoba Díaz</a:t>
            </a:r>
            <a:r>
              <a:rPr kumimoji="0" lang="es-ES" sz="7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Maria Victoria Girón Fernández </a:t>
            </a:r>
            <a:r>
              <a:rPr kumimoji="0" lang="es-ES" sz="7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,Gabriel Olveira Fuster </a:t>
            </a:r>
            <a:r>
              <a:rPr kumimoji="0" lang="es-ES" sz="7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Casilda Olveira</a:t>
            </a:r>
            <a:r>
              <a:rPr kumimoji="0" lang="es-ES" sz="700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</a:t>
            </a:r>
            <a:endParaRPr kumimoji="0" lang="es-ES" sz="7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kumimoji="0" lang="es-ES" sz="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Servicio de Neumología. Hospital Regional Universitario de Málaga. Málaga. 2. Servicio de Oftalmología. Hospital Regional Universitario de Málaga. Málaga.3. MD, PhD. Servicio de Endocrinología y nutrición. Hospital Regional Universitario de Málaga. Málaga.4. MD, PhD. Unidad de FQ y BQ. Servicio de Neumología. Hospital Regional Universitario de Málaga. Málaga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5FF45B-C69C-8BDA-E0BE-C4412A5AF8F7}"/>
              </a:ext>
            </a:extLst>
          </p:cNvPr>
          <p:cNvSpPr txBox="1"/>
          <p:nvPr/>
        </p:nvSpPr>
        <p:spPr>
          <a:xfrm>
            <a:off x="150692" y="1336282"/>
            <a:ext cx="6160367" cy="9900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s-ES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Introducción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es-ES" sz="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fibrosis quística (FQ) no está clásicamente asociada a problemas oftalmológicos pero se presupone que la enfermedad afecta a todos los epitelios secretores, incluido el ojo, y es posible su asociación con enfermedad de ojo seco (EOS).La prevalencia EOS en la población general de adultos en España es del 11 %. Nuestro objetivo </a:t>
            </a:r>
            <a:r>
              <a:rPr lang="es-ES_tradnl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 estudiar la prevalencia de EOS en pacientes con FQ teniendo en cuenta los resultados del test de OSDI  (Ocular Surface Disease Index) y TBUT (Tear Break-up time o tiempo de ruptura lagrimal). </a:t>
            </a:r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C83FB0-EB9F-86EF-072C-0A939180AC34}"/>
              </a:ext>
            </a:extLst>
          </p:cNvPr>
          <p:cNvSpPr txBox="1"/>
          <p:nvPr/>
        </p:nvSpPr>
        <p:spPr>
          <a:xfrm>
            <a:off x="150692" y="2532117"/>
            <a:ext cx="6160368" cy="9105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 y método</a:t>
            </a:r>
          </a:p>
          <a:p>
            <a:pPr algn="just"/>
            <a:r>
              <a:rPr lang="es-ES" sz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clínico-observacional transversal, con reclutamiento de los pacientes que acudieron a consulta para visita anual. Se clasificaron en función a su genotipo en cuatro grupos. Fueron remitidos al servicio de oftalmología para una exploración con pruebas que evalúan la superficie ocular como el test de OSDI , TBUT, schirmer, tinción corneal con fluoresceína siguiendo el esquema de Oxford y tinción conjuntival co</a:t>
            </a:r>
            <a:r>
              <a:rPr lang="es-ES" sz="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verde lisamina siguiendo el esquema de Van Bijsterveld. </a:t>
            </a:r>
            <a:r>
              <a:rPr lang="es-ES" sz="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consideró diagnóstico de ojo seco test de OSDI por encima de 13 puntos junto con TBUT por debajo de 10 segundos en cualquier ojo</a:t>
            </a:r>
            <a:endParaRPr lang="es-ES" sz="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6CFD2EA-ED5A-C684-20BC-C523583490EC}"/>
              </a:ext>
            </a:extLst>
          </p:cNvPr>
          <p:cNvSpPr txBox="1"/>
          <p:nvPr/>
        </p:nvSpPr>
        <p:spPr>
          <a:xfrm>
            <a:off x="4211960" y="3511861"/>
            <a:ext cx="2099100" cy="14029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Resultados</a:t>
            </a:r>
          </a:p>
          <a:p>
            <a:pPr algn="just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evaluó a un total de 44 pacientes con FQ (52,3% varones), edad media 33 años (</a:t>
            </a:r>
            <a:r>
              <a:rPr lang="es-ES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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10).</a:t>
            </a:r>
          </a:p>
          <a:p>
            <a:pPr algn="just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25% presentó la mutación Delta F homocigótico (Figura 1).El 22,7% presentó diagnóstico de EOS (70% mujeres), edad media 28</a:t>
            </a:r>
            <a:r>
              <a:rPr lang="es-ES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</a:t>
            </a:r>
            <a:r>
              <a:rPr lang="es-ES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 años). </a:t>
            </a:r>
          </a:p>
          <a:p>
            <a:pPr algn="just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 50% de pacientes con EOS eran delta F homocigóticos. 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540B4A4-7178-4765-4D7F-C9D63A16BC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8" t="3323" r="41500" b="-1"/>
          <a:stretch/>
        </p:blipFill>
        <p:spPr>
          <a:xfrm>
            <a:off x="6420873" y="1303008"/>
            <a:ext cx="2566099" cy="36030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0FD3480-6AC0-78E5-85DE-94D0DFDF9FA7}"/>
              </a:ext>
            </a:extLst>
          </p:cNvPr>
          <p:cNvSpPr txBox="1"/>
          <p:nvPr/>
        </p:nvSpPr>
        <p:spPr>
          <a:xfrm>
            <a:off x="6354996" y="4914809"/>
            <a:ext cx="2631976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ES" sz="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1</a:t>
            </a:r>
            <a:r>
              <a:rPr lang="es-ES" sz="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Características basales de la población. CFTR (Cystic fibrosis </a:t>
            </a:r>
            <a:r>
              <a:rPr lang="es-ES" sz="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transmembrane conductance regulator) FVC (Capacidad vital forzada), FEV1 (Volumen espiratorio máximo en el primer segundo)</a:t>
            </a:r>
            <a:endParaRPr lang="es-ES" sz="1400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84124B0-8B61-D082-E761-D79799E978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7" t="4249" r="9517"/>
          <a:stretch/>
        </p:blipFill>
        <p:spPr>
          <a:xfrm>
            <a:off x="150693" y="3469859"/>
            <a:ext cx="4022022" cy="1444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7DC8CDC-ED9C-079E-A21F-30528B27A6F8}"/>
              </a:ext>
            </a:extLst>
          </p:cNvPr>
          <p:cNvSpPr txBox="1"/>
          <p:nvPr/>
        </p:nvSpPr>
        <p:spPr>
          <a:xfrm>
            <a:off x="1655168" y="68019"/>
            <a:ext cx="7381328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PREVALENCIA DE ENFERMEDAD DE OJO SECO EN PACIENTES CON FIBROSIS QUÍSTICA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A1CFFD-29A2-6642-4B7A-900BB05BC15C}"/>
              </a:ext>
            </a:extLst>
          </p:cNvPr>
          <p:cNvSpPr txBox="1"/>
          <p:nvPr/>
        </p:nvSpPr>
        <p:spPr>
          <a:xfrm>
            <a:off x="179512" y="854144"/>
            <a:ext cx="8856984" cy="7232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</a:p>
          <a:p>
            <a:pPr algn="just"/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cuanto a la anamnesis, un 32% presentó síntomas visuales episódicos y un 7% crónicos y limitantes (Figura 2). El test de OSDI fue patológico en el 23% de los pacientes (12% leve moderado y 11% grave)(Figura 3). El test de Schirmer fue patológico en un elevado porcentaje de pacientes con FQ (45,5 %). Con respecto a las tinciones con fluoresceína y verde lisamina, se encontró una prevalencia más elevada de pacientes con valores patológicos en el esquema de Oxford (18,2%) que en el esquema de Van Bijsterlveld (6,8% ambos ojos) (Figura </a:t>
            </a: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2408403-1AEC-4901-61F5-1F329FF1B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449" y="1614540"/>
            <a:ext cx="1756924" cy="227327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BCC4FEB-D8D6-F9BE-B13A-E17FCF8BF1D1}"/>
              </a:ext>
            </a:extLst>
          </p:cNvPr>
          <p:cNvSpPr txBox="1"/>
          <p:nvPr/>
        </p:nvSpPr>
        <p:spPr>
          <a:xfrm>
            <a:off x="562025" y="3905049"/>
            <a:ext cx="4572000" cy="153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2. </a:t>
            </a:r>
            <a:r>
              <a:rPr lang="es-ES" sz="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Síntomas visuales. B) OSDI (Ocular Surface Disease Index)</a:t>
            </a:r>
            <a:endParaRPr lang="es-ES" sz="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7DB9C16-119B-E196-F68B-C7D8C1A7D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636" y="1673675"/>
            <a:ext cx="3160398" cy="2248413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73DE38F-F18A-DAE9-584F-BAC73D746446}"/>
              </a:ext>
            </a:extLst>
          </p:cNvPr>
          <p:cNvSpPr txBox="1"/>
          <p:nvPr/>
        </p:nvSpPr>
        <p:spPr>
          <a:xfrm>
            <a:off x="5778073" y="3905049"/>
            <a:ext cx="311090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­</a:t>
            </a:r>
            <a:r>
              <a:rPr lang="es-ES" sz="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4</a:t>
            </a:r>
            <a:r>
              <a:rPr lang="es-ES" sz="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Pruebas diagnósticas de ojo seco en pacientes con FQ. FQ (Fibrosis quística). TBUT (tear break up time, tiempo de ruptura lagrimal)</a:t>
            </a:r>
            <a:endParaRPr lang="es-ES" sz="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E6F6332-6A46-B0F1-4162-85239A7BC523}"/>
              </a:ext>
            </a:extLst>
          </p:cNvPr>
          <p:cNvSpPr txBox="1"/>
          <p:nvPr/>
        </p:nvSpPr>
        <p:spPr>
          <a:xfrm>
            <a:off x="3438256" y="3905049"/>
            <a:ext cx="2449108" cy="153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­</a:t>
            </a:r>
            <a:r>
              <a:rPr lang="es-ES" sz="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3</a:t>
            </a:r>
            <a:r>
              <a:rPr lang="es-ES" sz="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Test de OSDI en pacientes con fibrosis quística. OSDI (Ocular Surface Severity Index)</a:t>
            </a:r>
            <a:endParaRPr lang="es-ES" sz="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72A898A-D772-42FE-4A47-0ECC60078F82}"/>
              </a:ext>
            </a:extLst>
          </p:cNvPr>
          <p:cNvSpPr txBox="1"/>
          <p:nvPr/>
        </p:nvSpPr>
        <p:spPr>
          <a:xfrm>
            <a:off x="179512" y="4112433"/>
            <a:ext cx="8816153" cy="9694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Conclusiones</a:t>
            </a:r>
          </a:p>
          <a:p>
            <a:pPr algn="ctr"/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elevado porcentaje de pacientes con fibrosis quística presentan alteraciones patológicas en las pruebas diagnósticas de ojo seco</a:t>
            </a:r>
          </a:p>
          <a:p>
            <a:pPr algn="just"/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Teniendo en cuenta los resultados del test de OSDI y TBUT, l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enfermedad de ojo seco tiene una prevalencia más elevada en pacientes con FQ que en el resto de la población general y aparece en edades más tempranas. </a:t>
            </a:r>
          </a:p>
          <a:p>
            <a:pPr algn="just"/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alteración funcional del CFTR en pacientes con FQ podría generar por hiperosmolaridad e inestabilidad de la película lagrimal, dando lugar a la aparición de EOS en este grupo de pacientes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C8E41178-A7A6-2C5B-4F36-2A70CEB6A9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901712"/>
              </p:ext>
            </p:extLst>
          </p:nvPr>
        </p:nvGraphicFramePr>
        <p:xfrm>
          <a:off x="-91539" y="1570006"/>
          <a:ext cx="3566786" cy="2382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705</Words>
  <Application>Microsoft Office PowerPoint</Application>
  <PresentationFormat>Presentación en pantalla (16:9)</PresentationFormat>
  <Paragraphs>29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Patricia Gutierrez Castaño</cp:lastModifiedBy>
  <cp:revision>12</cp:revision>
  <dcterms:created xsi:type="dcterms:W3CDTF">2022-01-11T08:55:46Z</dcterms:created>
  <dcterms:modified xsi:type="dcterms:W3CDTF">2023-03-01T16:28:47Z</dcterms:modified>
</cp:coreProperties>
</file>