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8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816" y="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8371EF-5902-416C-A781-122676A75372}" type="datetimeFigureOut">
              <a:rPr lang="es-ES" smtClean="0"/>
              <a:t>02/03/2023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4C2DA-4F59-4015-BE1D-04503059F99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310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B4C2DA-4F59-4015-BE1D-04503059F995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7458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12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7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uadroTexto 22"/>
          <p:cNvSpPr txBox="1"/>
          <p:nvPr/>
        </p:nvSpPr>
        <p:spPr>
          <a:xfrm>
            <a:off x="2078931" y="124621"/>
            <a:ext cx="6443646" cy="584775"/>
          </a:xfrm>
          <a:prstGeom prst="rect">
            <a:avLst/>
          </a:prstGeom>
          <a:solidFill>
            <a:srgbClr val="00206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TRASTORNOS PSIQUIATRICOS Y TABAQUISMO. </a:t>
            </a:r>
          </a:p>
          <a:p>
            <a:pPr algn="ctr"/>
            <a:r>
              <a:rPr lang="es-ES" sz="1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ANALISIS DE MORTALIDAD</a:t>
            </a:r>
            <a:endParaRPr lang="es-E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Box 5">
            <a:extLst>
              <a:ext uri="{FF2B5EF4-FFF2-40B4-BE49-F238E27FC236}">
                <a16:creationId xmlns:a16="http://schemas.microsoft.com/office/drawing/2014/main" id="{F8C34EF8-41DB-4B0E-9DB9-D2A24F5E35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3069" y="738444"/>
            <a:ext cx="7055693" cy="23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03" tIns="45702" rIns="91403" bIns="45702">
            <a:spAutoFit/>
          </a:bodyPr>
          <a:lstStyle>
            <a:lvl1pPr defTabSz="4114800" eaLnBrk="0" hangingPunct="0">
              <a:spcBef>
                <a:spcPct val="20000"/>
              </a:spcBef>
              <a:buChar char="•"/>
              <a:defRPr sz="14400">
                <a:solidFill>
                  <a:schemeClr val="tx1"/>
                </a:solidFill>
                <a:latin typeface="Arial" charset="0"/>
              </a:defRPr>
            </a:lvl1pPr>
            <a:lvl2pPr marL="3343275" indent="-1285875" defTabSz="4114800" eaLnBrk="0" hangingPunct="0">
              <a:spcBef>
                <a:spcPct val="20000"/>
              </a:spcBef>
              <a:buChar char="–"/>
              <a:defRPr sz="12600">
                <a:solidFill>
                  <a:schemeClr val="tx1"/>
                </a:solidFill>
                <a:latin typeface="Arial" charset="0"/>
              </a:defRPr>
            </a:lvl2pPr>
            <a:lvl3pPr marL="5143500" indent="-1028700" defTabSz="4114800" eaLnBrk="0" hangingPunct="0">
              <a:spcBef>
                <a:spcPct val="20000"/>
              </a:spcBef>
              <a:buChar char="•"/>
              <a:defRPr sz="10800">
                <a:solidFill>
                  <a:schemeClr val="tx1"/>
                </a:solidFill>
                <a:latin typeface="Arial" charset="0"/>
              </a:defRPr>
            </a:lvl3pPr>
            <a:lvl4pPr marL="7200900" indent="-1028700" defTabSz="4114800" eaLnBrk="0" hangingPunct="0">
              <a:spcBef>
                <a:spcPct val="20000"/>
              </a:spcBef>
              <a:buChar char="–"/>
              <a:defRPr sz="9000">
                <a:solidFill>
                  <a:schemeClr val="tx1"/>
                </a:solidFill>
                <a:latin typeface="Arial" charset="0"/>
              </a:defRPr>
            </a:lvl4pPr>
            <a:lvl5pPr marL="9258300" indent="-1028700" defTabSz="4114800" eaLnBrk="0" hangingPunct="0">
              <a:spcBef>
                <a:spcPct val="20000"/>
              </a:spcBef>
              <a:buChar char="»"/>
              <a:defRPr sz="9000">
                <a:solidFill>
                  <a:schemeClr val="tx1"/>
                </a:solidFill>
                <a:latin typeface="Arial" charset="0"/>
              </a:defRPr>
            </a:lvl5pPr>
            <a:lvl6pPr marL="97155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6pPr>
            <a:lvl7pPr marL="101727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7pPr>
            <a:lvl8pPr marL="106299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8pPr>
            <a:lvl9pPr marL="11087100" indent="-1028700" defTabSz="41148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9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spcBef>
                <a:spcPts val="1210"/>
              </a:spcBef>
              <a:buNone/>
            </a:pP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M. Ignacio 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Expósito</a:t>
            </a:r>
            <a:r>
              <a:rPr lang="es-ES" sz="9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V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9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Almadana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Pacheco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C. Benito Bernaldez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S. Montserrat García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A. Vilches Arenas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, A. Valido Morales</a:t>
            </a:r>
            <a:r>
              <a:rPr lang="es-ES" sz="9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ES" sz="900" baseline="300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Yu Gothic UI" panose="020B0500000000000000" pitchFamily="34" charset="-128"/>
              <a:cs typeface="Arial" panose="020B0604020202020204" pitchFamily="34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1333583" y="908331"/>
            <a:ext cx="352068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spcBef>
                <a:spcPts val="1210"/>
              </a:spcBef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UGC Neumología. Hospital Universitario Virgen Macarena. Sevilla </a:t>
            </a:r>
          </a:p>
        </p:txBody>
      </p:sp>
      <p:sp>
        <p:nvSpPr>
          <p:cNvPr id="27" name="CuadroTexto 26"/>
          <p:cNvSpPr txBox="1"/>
          <p:nvPr/>
        </p:nvSpPr>
        <p:spPr>
          <a:xfrm>
            <a:off x="4697749" y="908331"/>
            <a:ext cx="42457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10"/>
              </a:spcBef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2.     Departamento Medicina Preventiva. Hospital Universitario Virgen Macarena. Sevilla</a:t>
            </a:r>
          </a:p>
        </p:txBody>
      </p:sp>
      <p:sp>
        <p:nvSpPr>
          <p:cNvPr id="28" name="CuadroTexto 27"/>
          <p:cNvSpPr txBox="1"/>
          <p:nvPr/>
        </p:nvSpPr>
        <p:spPr>
          <a:xfrm>
            <a:off x="133294" y="1143261"/>
            <a:ext cx="1831021" cy="33855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29" name="CuadroTexto 28"/>
          <p:cNvSpPr txBox="1"/>
          <p:nvPr/>
        </p:nvSpPr>
        <p:spPr>
          <a:xfrm>
            <a:off x="133294" y="1476467"/>
            <a:ext cx="892056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prevalencia de consumo de tabaco entre aquellos pacientes con patología psiquiátrica es significativamente superior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población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general, con una mortalidad descrita de casi el doble. </a:t>
            </a:r>
          </a:p>
          <a:p>
            <a:r>
              <a:rPr lang="es-E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: Conocer el perfil de pacientes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con trastorno psiquiátrico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que acuden a la consulta y su tasa de mortalidad a largo plazo</a:t>
            </a:r>
          </a:p>
        </p:txBody>
      </p:sp>
      <p:sp>
        <p:nvSpPr>
          <p:cNvPr id="30" name="CuadroTexto 29"/>
          <p:cNvSpPr txBox="1"/>
          <p:nvPr/>
        </p:nvSpPr>
        <p:spPr>
          <a:xfrm>
            <a:off x="133294" y="2211631"/>
            <a:ext cx="2402485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chemeClr val="bg1"/>
                </a:solidFill>
              </a:rPr>
              <a:t>MATERIAL Y MÉTODOS</a:t>
            </a:r>
          </a:p>
        </p:txBody>
      </p:sp>
      <p:sp>
        <p:nvSpPr>
          <p:cNvPr id="31" name="CuadroTexto 30"/>
          <p:cNvSpPr txBox="1"/>
          <p:nvPr/>
        </p:nvSpPr>
        <p:spPr>
          <a:xfrm>
            <a:off x="133294" y="2586124"/>
            <a:ext cx="8908658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Estudio analítico observacional de una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cohorte principal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de 6962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pacientes, de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los cuales 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1307 padecían algún trastorno psiquiátrico, en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seguimiento desde 2008 hasta 2018. Se ha realizado el análisis de supervivencia (regresión de Cox</a:t>
            </a:r>
            <a:r>
              <a:rPr lang="es-E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7A2DAA1C-A73C-D3CA-BDC2-ECEAB4D88E85}"/>
              </a:ext>
            </a:extLst>
          </p:cNvPr>
          <p:cNvGrpSpPr/>
          <p:nvPr/>
        </p:nvGrpSpPr>
        <p:grpSpPr>
          <a:xfrm>
            <a:off x="133294" y="3219822"/>
            <a:ext cx="2063553" cy="1305802"/>
            <a:chOff x="113007" y="3255266"/>
            <a:chExt cx="2063553" cy="1305802"/>
          </a:xfrm>
        </p:grpSpPr>
        <p:grpSp>
          <p:nvGrpSpPr>
            <p:cNvPr id="38" name="Grupo 37"/>
            <p:cNvGrpSpPr/>
            <p:nvPr/>
          </p:nvGrpSpPr>
          <p:grpSpPr>
            <a:xfrm>
              <a:off x="145204" y="3255266"/>
              <a:ext cx="1440159" cy="435242"/>
              <a:chOff x="7939590" y="1470039"/>
              <a:chExt cx="4002923" cy="441252"/>
            </a:xfrm>
          </p:grpSpPr>
          <p:grpSp>
            <p:nvGrpSpPr>
              <p:cNvPr id="39" name="Grupo 38"/>
              <p:cNvGrpSpPr/>
              <p:nvPr/>
            </p:nvGrpSpPr>
            <p:grpSpPr>
              <a:xfrm>
                <a:off x="8141048" y="1767290"/>
                <a:ext cx="3600000" cy="144001"/>
                <a:chOff x="8141048" y="1767290"/>
                <a:chExt cx="3600000" cy="144001"/>
              </a:xfrm>
            </p:grpSpPr>
            <p:sp>
              <p:nvSpPr>
                <p:cNvPr id="41" name="Rectangle 52">
                  <a:extLst>
                    <a:ext uri="{FF2B5EF4-FFF2-40B4-BE49-F238E27FC236}">
                      <a16:creationId xmlns:a16="http://schemas.microsoft.com/office/drawing/2014/main" id="{7123CB47-D450-4C66-B6F0-B2D89040877C}"/>
                    </a:ext>
                  </a:extLst>
                </p:cNvPr>
                <p:cNvSpPr/>
                <p:nvPr/>
              </p:nvSpPr>
              <p:spPr>
                <a:xfrm>
                  <a:off x="8141048" y="1767290"/>
                  <a:ext cx="3600000" cy="144001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s-ES" dirty="0"/>
                </a:p>
              </p:txBody>
            </p:sp>
            <p:sp>
              <p:nvSpPr>
                <p:cNvPr id="42" name="Rectangle 53">
                  <a:extLst>
                    <a:ext uri="{FF2B5EF4-FFF2-40B4-BE49-F238E27FC236}">
                      <a16:creationId xmlns:a16="http://schemas.microsoft.com/office/drawing/2014/main" id="{F32DE70F-6A6E-498D-A102-0F1447165658}"/>
                    </a:ext>
                  </a:extLst>
                </p:cNvPr>
                <p:cNvSpPr/>
                <p:nvPr/>
              </p:nvSpPr>
              <p:spPr>
                <a:xfrm>
                  <a:off x="8149621" y="1774628"/>
                  <a:ext cx="2052220" cy="134184"/>
                </a:xfrm>
                <a:prstGeom prst="rect">
                  <a:avLst/>
                </a:prstGeom>
                <a:solidFill>
                  <a:srgbClr val="16A98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s-ES" dirty="0"/>
                </a:p>
              </p:txBody>
            </p:sp>
          </p:grpSp>
          <p:sp>
            <p:nvSpPr>
              <p:cNvPr id="40" name="TextBox 55">
                <a:extLst>
                  <a:ext uri="{FF2B5EF4-FFF2-40B4-BE49-F238E27FC236}">
                    <a16:creationId xmlns:a16="http://schemas.microsoft.com/office/drawing/2014/main" id="{71280797-51C6-41E0-A161-77A0178701B4}"/>
                  </a:ext>
                </a:extLst>
              </p:cNvPr>
              <p:cNvSpPr txBox="1"/>
              <p:nvPr/>
            </p:nvSpPr>
            <p:spPr>
              <a:xfrm>
                <a:off x="7939590" y="1470039"/>
                <a:ext cx="4002923" cy="280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Roboto Light" panose="02000000000000000000" pitchFamily="2" charset="0"/>
                    <a:cs typeface="Arial" panose="020B0604020202020204" pitchFamily="34" charset="0"/>
                  </a:rPr>
                  <a:t>63,8%: </a:t>
                </a:r>
                <a:r>
                  <a:rPr lang="es-E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Roboto Light" panose="02000000000000000000" pitchFamily="2" charset="0"/>
                    <a:cs typeface="Arial" panose="020B0604020202020204" pitchFamily="34" charset="0"/>
                  </a:rPr>
                  <a:t>Mujeres</a:t>
                </a:r>
              </a:p>
            </p:txBody>
          </p:sp>
        </p:grpSp>
        <p:grpSp>
          <p:nvGrpSpPr>
            <p:cNvPr id="43" name="Grupo 42"/>
            <p:cNvGrpSpPr/>
            <p:nvPr/>
          </p:nvGrpSpPr>
          <p:grpSpPr>
            <a:xfrm>
              <a:off x="133294" y="3698197"/>
              <a:ext cx="2043266" cy="414728"/>
              <a:chOff x="7764812" y="1417519"/>
              <a:chExt cx="5679260" cy="420454"/>
            </a:xfrm>
          </p:grpSpPr>
          <p:grpSp>
            <p:nvGrpSpPr>
              <p:cNvPr id="44" name="Grupo 43"/>
              <p:cNvGrpSpPr/>
              <p:nvPr/>
            </p:nvGrpSpPr>
            <p:grpSpPr>
              <a:xfrm>
                <a:off x="7993860" y="1693973"/>
                <a:ext cx="3600000" cy="144000"/>
                <a:chOff x="7993860" y="1693973"/>
                <a:chExt cx="3600000" cy="144000"/>
              </a:xfrm>
            </p:grpSpPr>
            <p:sp>
              <p:nvSpPr>
                <p:cNvPr id="46" name="Rectangle 52">
                  <a:extLst>
                    <a:ext uri="{FF2B5EF4-FFF2-40B4-BE49-F238E27FC236}">
                      <a16:creationId xmlns:a16="http://schemas.microsoft.com/office/drawing/2014/main" id="{7123CB47-D450-4C66-B6F0-B2D89040877C}"/>
                    </a:ext>
                  </a:extLst>
                </p:cNvPr>
                <p:cNvSpPr/>
                <p:nvPr/>
              </p:nvSpPr>
              <p:spPr>
                <a:xfrm>
                  <a:off x="7993860" y="1693973"/>
                  <a:ext cx="3600000" cy="1440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s-ES" dirty="0"/>
                </a:p>
              </p:txBody>
            </p:sp>
            <p:sp>
              <p:nvSpPr>
                <p:cNvPr id="47" name="Rectangle 53">
                  <a:extLst>
                    <a:ext uri="{FF2B5EF4-FFF2-40B4-BE49-F238E27FC236}">
                      <a16:creationId xmlns:a16="http://schemas.microsoft.com/office/drawing/2014/main" id="{F32DE70F-6A6E-498D-A102-0F1447165658}"/>
                    </a:ext>
                  </a:extLst>
                </p:cNvPr>
                <p:cNvSpPr/>
                <p:nvPr/>
              </p:nvSpPr>
              <p:spPr>
                <a:xfrm>
                  <a:off x="7993860" y="1703788"/>
                  <a:ext cx="2052220" cy="134184"/>
                </a:xfrm>
                <a:prstGeom prst="rect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s-ES" dirty="0"/>
                </a:p>
              </p:txBody>
            </p:sp>
          </p:grpSp>
          <p:sp>
            <p:nvSpPr>
              <p:cNvPr id="45" name="TextBox 55">
                <a:extLst>
                  <a:ext uri="{FF2B5EF4-FFF2-40B4-BE49-F238E27FC236}">
                    <a16:creationId xmlns:a16="http://schemas.microsoft.com/office/drawing/2014/main" id="{71280797-51C6-41E0-A161-77A0178701B4}"/>
                  </a:ext>
                </a:extLst>
              </p:cNvPr>
              <p:cNvSpPr txBox="1"/>
              <p:nvPr/>
            </p:nvSpPr>
            <p:spPr>
              <a:xfrm>
                <a:off x="7764812" y="1417519"/>
                <a:ext cx="5679260" cy="2808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Roboto Light" panose="02000000000000000000" pitchFamily="2" charset="0"/>
                    <a:cs typeface="Arial" panose="020B0604020202020204" pitchFamily="34" charset="0"/>
                  </a:rPr>
                  <a:t>51 años</a:t>
                </a:r>
                <a:r>
                  <a:rPr lang="es-ES" sz="120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Roboto Light" panose="02000000000000000000" pitchFamily="2" charset="0"/>
                    <a:cs typeface="Arial" panose="020B0604020202020204" pitchFamily="34" charset="0"/>
                  </a:rPr>
                  <a:t>: Edad media</a:t>
                </a:r>
              </a:p>
            </p:txBody>
          </p:sp>
        </p:grpSp>
        <p:grpSp>
          <p:nvGrpSpPr>
            <p:cNvPr id="48" name="Grupo 47"/>
            <p:cNvGrpSpPr/>
            <p:nvPr/>
          </p:nvGrpSpPr>
          <p:grpSpPr>
            <a:xfrm>
              <a:off x="113007" y="4142031"/>
              <a:ext cx="1440159" cy="419037"/>
              <a:chOff x="7686552" y="1415603"/>
              <a:chExt cx="4002923" cy="424823"/>
            </a:xfrm>
          </p:grpSpPr>
          <p:grpSp>
            <p:nvGrpSpPr>
              <p:cNvPr id="49" name="Grupo 48"/>
              <p:cNvGrpSpPr/>
              <p:nvPr/>
            </p:nvGrpSpPr>
            <p:grpSpPr>
              <a:xfrm>
                <a:off x="7971985" y="1696426"/>
                <a:ext cx="3600000" cy="144000"/>
                <a:chOff x="7971985" y="1696426"/>
                <a:chExt cx="3600000" cy="144000"/>
              </a:xfrm>
            </p:grpSpPr>
            <p:sp>
              <p:nvSpPr>
                <p:cNvPr id="51" name="Rectangle 52">
                  <a:extLst>
                    <a:ext uri="{FF2B5EF4-FFF2-40B4-BE49-F238E27FC236}">
                      <a16:creationId xmlns:a16="http://schemas.microsoft.com/office/drawing/2014/main" id="{7123CB47-D450-4C66-B6F0-B2D89040877C}"/>
                    </a:ext>
                  </a:extLst>
                </p:cNvPr>
                <p:cNvSpPr/>
                <p:nvPr/>
              </p:nvSpPr>
              <p:spPr>
                <a:xfrm>
                  <a:off x="7971985" y="1696426"/>
                  <a:ext cx="3600000" cy="144000"/>
                </a:xfrm>
                <a:prstGeom prst="rect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s-ES" dirty="0"/>
                </a:p>
              </p:txBody>
            </p:sp>
            <p:sp>
              <p:nvSpPr>
                <p:cNvPr id="52" name="Rectangle 53">
                  <a:extLst>
                    <a:ext uri="{FF2B5EF4-FFF2-40B4-BE49-F238E27FC236}">
                      <a16:creationId xmlns:a16="http://schemas.microsoft.com/office/drawing/2014/main" id="{F32DE70F-6A6E-498D-A102-0F1447165658}"/>
                    </a:ext>
                  </a:extLst>
                </p:cNvPr>
                <p:cNvSpPr/>
                <p:nvPr/>
              </p:nvSpPr>
              <p:spPr>
                <a:xfrm>
                  <a:off x="7971985" y="1706240"/>
                  <a:ext cx="651195" cy="134185"/>
                </a:xfrm>
                <a:prstGeom prst="rect">
                  <a:avLst/>
                </a:prstGeom>
                <a:solidFill>
                  <a:srgbClr val="FFFF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endParaRPr lang="es-ES" dirty="0"/>
                </a:p>
              </p:txBody>
            </p:sp>
          </p:grpSp>
          <p:sp>
            <p:nvSpPr>
              <p:cNvPr id="50" name="TextBox 55">
                <a:extLst>
                  <a:ext uri="{FF2B5EF4-FFF2-40B4-BE49-F238E27FC236}">
                    <a16:creationId xmlns:a16="http://schemas.microsoft.com/office/drawing/2014/main" id="{71280797-51C6-41E0-A161-77A0178701B4}"/>
                  </a:ext>
                </a:extLst>
              </p:cNvPr>
              <p:cNvSpPr txBox="1"/>
              <p:nvPr/>
            </p:nvSpPr>
            <p:spPr>
              <a:xfrm>
                <a:off x="7686552" y="1415603"/>
                <a:ext cx="4002923" cy="2808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200" b="1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Roboto Light" panose="02000000000000000000" pitchFamily="2" charset="0"/>
                    <a:cs typeface="Arial" panose="020B0604020202020204" pitchFamily="34" charset="0"/>
                  </a:rPr>
                  <a:t>7,7%: </a:t>
                </a:r>
                <a:r>
                  <a:rPr lang="es-ES" sz="1200" dirty="0" err="1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Roboto Light" panose="02000000000000000000" pitchFamily="2" charset="0"/>
                    <a:cs typeface="Arial" panose="020B0604020202020204" pitchFamily="34" charset="0"/>
                  </a:rPr>
                  <a:t>Éxitus</a:t>
                </a:r>
                <a:endParaRPr lang="es-E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Roboto Light" panose="02000000000000000000" pitchFamily="2" charset="0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2" name="Imagen 1">
            <a:extLst>
              <a:ext uri="{FF2B5EF4-FFF2-40B4-BE49-F238E27FC236}">
                <a16:creationId xmlns:a16="http://schemas.microsoft.com/office/drawing/2014/main" id="{2C8EFEB3-3926-1002-BDE5-4703BAE28E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0916" y="3098564"/>
            <a:ext cx="1986560" cy="1845695"/>
          </a:xfrm>
          <a:prstGeom prst="rect">
            <a:avLst/>
          </a:prstGeom>
        </p:spPr>
      </p:pic>
      <p:pic>
        <p:nvPicPr>
          <p:cNvPr id="3" name="Gráfico 2" descr="Órgano del corazón contorno">
            <a:extLst>
              <a:ext uri="{FF2B5EF4-FFF2-40B4-BE49-F238E27FC236}">
                <a16:creationId xmlns:a16="http://schemas.microsoft.com/office/drawing/2014/main" id="{58620AF4-7149-10E7-8D28-0E617B7768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50214" y="3353808"/>
            <a:ext cx="360000" cy="360000"/>
          </a:xfrm>
          <a:prstGeom prst="rect">
            <a:avLst/>
          </a:prstGeom>
        </p:spPr>
      </p:pic>
      <p:pic>
        <p:nvPicPr>
          <p:cNvPr id="10" name="Gráfico 9" descr="Pulmones contorno">
            <a:extLst>
              <a:ext uri="{FF2B5EF4-FFF2-40B4-BE49-F238E27FC236}">
                <a16:creationId xmlns:a16="http://schemas.microsoft.com/office/drawing/2014/main" id="{946E6C40-FF4F-6786-8208-CA059D95EC0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527388" y="3339233"/>
            <a:ext cx="360000" cy="360000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3B332EA9-5E18-FBF8-0AE5-FEBF08AB8F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6162" y="3533808"/>
            <a:ext cx="886415" cy="1440000"/>
          </a:xfrm>
          <a:prstGeom prst="rect">
            <a:avLst/>
          </a:prstGeom>
        </p:spPr>
      </p:pic>
      <p:pic>
        <p:nvPicPr>
          <p:cNvPr id="16" name="Gráfico 15" descr="Hueso contorno">
            <a:extLst>
              <a:ext uri="{FF2B5EF4-FFF2-40B4-BE49-F238E27FC236}">
                <a16:creationId xmlns:a16="http://schemas.microsoft.com/office/drawing/2014/main" id="{1126435A-97E5-4D78-6834-90E442FF280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63358" y="3351459"/>
            <a:ext cx="360000" cy="3600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203EC2E-415A-1761-DBD3-D2ACC7B88EF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95955" y="3364190"/>
            <a:ext cx="1203146" cy="15928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4327440-C8CA-9D9C-0E55-6D8D3BE7A5E8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8329" y="3103054"/>
            <a:ext cx="3885347" cy="214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418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uadro de texto 2"/>
          <p:cNvSpPr txBox="1">
            <a:spLocks noChangeArrowheads="1"/>
          </p:cNvSpPr>
          <p:nvPr/>
        </p:nvSpPr>
        <p:spPr bwMode="auto">
          <a:xfrm>
            <a:off x="4644008" y="2677960"/>
            <a:ext cx="4499992" cy="28995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2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Tabla 2: Análisis de supervivencia mediante regresión de COX</a:t>
            </a:r>
            <a:endParaRPr lang="es-ES" sz="12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2916675"/>
              </p:ext>
            </p:extLst>
          </p:nvPr>
        </p:nvGraphicFramePr>
        <p:xfrm>
          <a:off x="4410005" y="183229"/>
          <a:ext cx="4607871" cy="248035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60546">
                  <a:extLst>
                    <a:ext uri="{9D8B030D-6E8A-4147-A177-3AD203B41FA5}">
                      <a16:colId xmlns:a16="http://schemas.microsoft.com/office/drawing/2014/main" val="2770675570"/>
                    </a:ext>
                  </a:extLst>
                </a:gridCol>
                <a:gridCol w="597633">
                  <a:extLst>
                    <a:ext uri="{9D8B030D-6E8A-4147-A177-3AD203B41FA5}">
                      <a16:colId xmlns:a16="http://schemas.microsoft.com/office/drawing/2014/main" val="455543794"/>
                    </a:ext>
                  </a:extLst>
                </a:gridCol>
                <a:gridCol w="1188183">
                  <a:extLst>
                    <a:ext uri="{9D8B030D-6E8A-4147-A177-3AD203B41FA5}">
                      <a16:colId xmlns:a16="http://schemas.microsoft.com/office/drawing/2014/main" val="2498893442"/>
                    </a:ext>
                  </a:extLst>
                </a:gridCol>
                <a:gridCol w="761509">
                  <a:extLst>
                    <a:ext uri="{9D8B030D-6E8A-4147-A177-3AD203B41FA5}">
                      <a16:colId xmlns:a16="http://schemas.microsoft.com/office/drawing/2014/main" val="1921609732"/>
                    </a:ext>
                  </a:extLst>
                </a:gridCol>
              </a:tblGrid>
              <a:tr h="19752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VARIABLE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HR</a:t>
                      </a:r>
                      <a:endParaRPr lang="es-E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IC 95%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P</a:t>
                      </a:r>
                      <a:endParaRPr lang="es-E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783880"/>
                  </a:ext>
                </a:extLst>
              </a:tr>
              <a:tr h="253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DM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2,048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1,226 ; 3,421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0,006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6051405"/>
                  </a:ext>
                </a:extLst>
              </a:tr>
              <a:tr h="253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CÁNCER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2,823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1,466 ; 5,539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0,002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323139"/>
                  </a:ext>
                </a:extLst>
              </a:tr>
              <a:tr h="253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CARDIOPATIA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1,874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1,080 ; 3,254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0,026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7209062"/>
                  </a:ext>
                </a:extLst>
              </a:tr>
              <a:tr h="2531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ACV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2,076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0,656 ; 6,56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0,214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7276882"/>
                  </a:ext>
                </a:extLst>
              </a:tr>
              <a:tr h="3842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DROGAS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  <a:tabLst>
                          <a:tab pos="673100" algn="l"/>
                        </a:tabLst>
                      </a:pPr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3,586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2,031 ; 6,332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0,001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2754" marR="5275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2087043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6481978" y="983935"/>
            <a:ext cx="558246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Rectángulo 6"/>
          <p:cNvSpPr/>
          <p:nvPr/>
        </p:nvSpPr>
        <p:spPr>
          <a:xfrm>
            <a:off x="6499844" y="536620"/>
            <a:ext cx="533581" cy="3082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CuadroTexto 3"/>
          <p:cNvSpPr txBox="1"/>
          <p:nvPr/>
        </p:nvSpPr>
        <p:spPr>
          <a:xfrm>
            <a:off x="179512" y="4014568"/>
            <a:ext cx="7956042" cy="95410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Determinadas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comorbilidades elevan </a:t>
            </a:r>
            <a:r>
              <a:rPr lang="es-ES" sz="14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hasta el triple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la probabilidad de fallecer durante cualquier momento del seguimiento.</a:t>
            </a:r>
            <a:endParaRPr lang="es-ES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Mediante los resultados obtenidos estableceremos perfiles clínicos concretos del paciente psiquiátrico sobre el que trabajar de manera multidisciplinar.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/>
          <p:cNvSpPr txBox="1"/>
          <p:nvPr/>
        </p:nvSpPr>
        <p:spPr>
          <a:xfrm>
            <a:off x="179512" y="3706791"/>
            <a:ext cx="1831021" cy="30777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innerShdw blurRad="114300">
              <a:prstClr val="black"/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481978" y="1427130"/>
            <a:ext cx="558246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Rectángulo 15"/>
          <p:cNvSpPr/>
          <p:nvPr/>
        </p:nvSpPr>
        <p:spPr>
          <a:xfrm>
            <a:off x="6471417" y="1886554"/>
            <a:ext cx="558246" cy="3238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Rectángulo 16"/>
          <p:cNvSpPr/>
          <p:nvPr/>
        </p:nvSpPr>
        <p:spPr>
          <a:xfrm>
            <a:off x="6466944" y="2374296"/>
            <a:ext cx="585455" cy="2844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CuadroTexto 17"/>
          <p:cNvSpPr txBox="1"/>
          <p:nvPr/>
        </p:nvSpPr>
        <p:spPr>
          <a:xfrm>
            <a:off x="4427984" y="2967911"/>
            <a:ext cx="45719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**También se analizaron: IPA, IMC, HTA, DLP, hepatopatía y ACV sin obtener diferencias significativas</a:t>
            </a:r>
            <a:endParaRPr lang="es-ES" sz="1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42" y="797926"/>
            <a:ext cx="4316548" cy="2539146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20" name="Rectángulo 19"/>
          <p:cNvSpPr/>
          <p:nvPr/>
        </p:nvSpPr>
        <p:spPr>
          <a:xfrm>
            <a:off x="3275856" y="980392"/>
            <a:ext cx="632376" cy="16546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Flecha curvada hacia la derecha 2"/>
          <p:cNvSpPr/>
          <p:nvPr/>
        </p:nvSpPr>
        <p:spPr>
          <a:xfrm rot="2988408">
            <a:off x="3974811" y="358431"/>
            <a:ext cx="193152" cy="656787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229</TotalTime>
  <Words>248</Words>
  <Application>Microsoft Office PowerPoint</Application>
  <PresentationFormat>Presentación en pantalla (16:9)</PresentationFormat>
  <Paragraphs>63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8" baseType="lpstr">
      <vt:lpstr>Yu Gothic UI</vt:lpstr>
      <vt:lpstr>Arial</vt:lpstr>
      <vt:lpstr>Calibri</vt:lpstr>
      <vt:lpstr>Roboto Light</vt:lpstr>
      <vt:lpstr>Times New Roman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maría del mar ignacio exposito</cp:lastModifiedBy>
  <cp:revision>33</cp:revision>
  <dcterms:created xsi:type="dcterms:W3CDTF">2022-01-11T08:55:46Z</dcterms:created>
  <dcterms:modified xsi:type="dcterms:W3CDTF">2023-03-02T20:40:46Z</dcterms:modified>
</cp:coreProperties>
</file>