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/>
    <p:restoredTop sz="94650"/>
  </p:normalViewPr>
  <p:slideViewPr>
    <p:cSldViewPr>
      <p:cViewPr>
        <p:scale>
          <a:sx n="125" d="100"/>
          <a:sy n="125" d="100"/>
        </p:scale>
        <p:origin x="1704" y="6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B1C40F-2E63-1641-B051-F01A4E69D9A6}" type="datetimeFigureOut">
              <a:rPr lang="es-ES" smtClean="0"/>
              <a:t>27/2/23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FAEA07-6354-4E43-8336-C45B97798F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1679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FAEA07-6354-4E43-8336-C45B97798FD7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8183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27/2/23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D422737D-03E0-5B3F-38FD-7184F5C21D0B}"/>
              </a:ext>
            </a:extLst>
          </p:cNvPr>
          <p:cNvSpPr txBox="1"/>
          <p:nvPr/>
        </p:nvSpPr>
        <p:spPr>
          <a:xfrm>
            <a:off x="107504" y="1701416"/>
            <a:ext cx="439248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E2582E3-A75E-8839-E571-AC2DFF5850D5}"/>
              </a:ext>
            </a:extLst>
          </p:cNvPr>
          <p:cNvSpPr txBox="1"/>
          <p:nvPr/>
        </p:nvSpPr>
        <p:spPr>
          <a:xfrm>
            <a:off x="1583668" y="123478"/>
            <a:ext cx="7488832" cy="146193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8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Evaluación de la efectividad de </a:t>
            </a:r>
            <a:r>
              <a:rPr lang="es-ES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</a:t>
            </a:r>
            <a:r>
              <a:rPr lang="es-ES" sz="18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upilumab en la mejora de la calidad de vida y función pulmonar de pacientes con asma grave no controlada con poliposis nasal como comorbilidad.</a:t>
            </a:r>
          </a:p>
          <a:p>
            <a:pPr algn="ctr">
              <a:lnSpc>
                <a:spcPct val="150000"/>
              </a:lnSpc>
            </a:pPr>
            <a:r>
              <a:rPr lang="es-E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J. López Martínez, R. Andújar Espinosa, L. Fernández Mula, M. Fernández Granja, E. Martínez Orenes, </a:t>
            </a:r>
          </a:p>
          <a:p>
            <a:pPr algn="ctr"/>
            <a:r>
              <a:rPr lang="es-E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S.Y. Ruíz Martínez, E. Solana Martínez, M. Vicente Aparicio, H. L. </a:t>
            </a:r>
            <a:r>
              <a:rPr lang="es-ES" sz="10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Buchelli</a:t>
            </a:r>
            <a:r>
              <a:rPr lang="es-E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Ramírez</a:t>
            </a:r>
            <a:r>
              <a:rPr lang="es-E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es-ES" sz="1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Hospital </a:t>
            </a:r>
            <a:r>
              <a:rPr lang="es-ES" sz="1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Clínico Universitario Virgen de la Arrixaca.</a:t>
            </a:r>
            <a:endParaRPr lang="es-ES" sz="10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BC4C26E-6AC7-34BE-78B0-BA35F849BFC0}"/>
              </a:ext>
            </a:extLst>
          </p:cNvPr>
          <p:cNvSpPr txBox="1"/>
          <p:nvPr/>
        </p:nvSpPr>
        <p:spPr>
          <a:xfrm>
            <a:off x="107504" y="2070748"/>
            <a:ext cx="4392488" cy="3046988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chemeClr val="accent6"/>
              </a:buClr>
            </a:pPr>
            <a:r>
              <a:rPr lang="es-E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Dupilumab es un anticuerpo monoclonal recombinante de la IgG4 que inhibe la señalización de la interleucina-4 (IL-4) </a:t>
            </a:r>
            <a:r>
              <a:rPr lang="es-E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 la interleucina-13</a:t>
            </a:r>
            <a:r>
              <a:rPr lang="es-E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(IL-13), principales mediadores de la inflamación tipo 2, implicada tanto en el asma eosinofílica como en la rinosinusitis crónica con pólipos nasales (RSCcPN).</a:t>
            </a:r>
          </a:p>
          <a:p>
            <a:pPr>
              <a:buClr>
                <a:schemeClr val="accent6"/>
              </a:buClr>
            </a:pPr>
            <a:endParaRPr lang="es-ES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Clr>
                <a:schemeClr val="accent6"/>
              </a:buClr>
            </a:pPr>
            <a:r>
              <a:rPr lang="es-ES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objetivo fue evaluar la efectividad de Dupilumab en la mejora de la calidad de vida y función pulmonar de pacientes con ambas patologías.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5760DEE-CE02-E461-5B79-DF4C19BCC968}"/>
              </a:ext>
            </a:extLst>
          </p:cNvPr>
          <p:cNvSpPr txBox="1"/>
          <p:nvPr/>
        </p:nvSpPr>
        <p:spPr>
          <a:xfrm>
            <a:off x="4599944" y="2392702"/>
            <a:ext cx="4392488" cy="2046714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Estudio descriptivo observacional prospectivo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n = 5 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Pacientes con asma grave y RSCcPN seguidos en la Unidad de asma grave del HUVA. 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Seguimiento: 12 semanas</a:t>
            </a:r>
          </a:p>
          <a:p>
            <a:pPr>
              <a:buClr>
                <a:schemeClr val="accent6"/>
              </a:buClr>
            </a:pPr>
            <a:endParaRPr lang="es-E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CE32E40-33E6-6EC3-F3E3-A9FC55A75C7C}"/>
              </a:ext>
            </a:extLst>
          </p:cNvPr>
          <p:cNvSpPr txBox="1"/>
          <p:nvPr/>
        </p:nvSpPr>
        <p:spPr>
          <a:xfrm>
            <a:off x="4599944" y="2015099"/>
            <a:ext cx="4392488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FAEC258-29D4-3E9E-A327-586CD5AD50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710404"/>
              </p:ext>
            </p:extLst>
          </p:nvPr>
        </p:nvGraphicFramePr>
        <p:xfrm>
          <a:off x="592924" y="550438"/>
          <a:ext cx="8460431" cy="3691303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3062055">
                  <a:extLst>
                    <a:ext uri="{9D8B030D-6E8A-4147-A177-3AD203B41FA5}">
                      <a16:colId xmlns:a16="http://schemas.microsoft.com/office/drawing/2014/main" val="3484583188"/>
                    </a:ext>
                  </a:extLst>
                </a:gridCol>
                <a:gridCol w="1594520">
                  <a:extLst>
                    <a:ext uri="{9D8B030D-6E8A-4147-A177-3AD203B41FA5}">
                      <a16:colId xmlns:a16="http://schemas.microsoft.com/office/drawing/2014/main" val="3446174640"/>
                    </a:ext>
                  </a:extLst>
                </a:gridCol>
                <a:gridCol w="1386539">
                  <a:extLst>
                    <a:ext uri="{9D8B030D-6E8A-4147-A177-3AD203B41FA5}">
                      <a16:colId xmlns:a16="http://schemas.microsoft.com/office/drawing/2014/main" val="4290916364"/>
                    </a:ext>
                  </a:extLst>
                </a:gridCol>
                <a:gridCol w="415962">
                  <a:extLst>
                    <a:ext uri="{9D8B030D-6E8A-4147-A177-3AD203B41FA5}">
                      <a16:colId xmlns:a16="http://schemas.microsoft.com/office/drawing/2014/main" val="4162484668"/>
                    </a:ext>
                  </a:extLst>
                </a:gridCol>
                <a:gridCol w="1525193">
                  <a:extLst>
                    <a:ext uri="{9D8B030D-6E8A-4147-A177-3AD203B41FA5}">
                      <a16:colId xmlns:a16="http://schemas.microsoft.com/office/drawing/2014/main" val="1658730744"/>
                    </a:ext>
                  </a:extLst>
                </a:gridCol>
                <a:gridCol w="476162">
                  <a:extLst>
                    <a:ext uri="{9D8B030D-6E8A-4147-A177-3AD203B41FA5}">
                      <a16:colId xmlns:a16="http://schemas.microsoft.com/office/drawing/2014/main" val="1634005172"/>
                    </a:ext>
                  </a:extLst>
                </a:gridCol>
              </a:tblGrid>
              <a:tr h="221419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 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 dirty="0">
                          <a:effectLst/>
                        </a:rPr>
                        <a:t>Basal (n=5)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 dirty="0">
                          <a:effectLst/>
                        </a:rPr>
                        <a:t>4 semanas (n=5)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>
                          <a:effectLst/>
                        </a:rPr>
                        <a:t>p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 dirty="0">
                          <a:effectLst/>
                        </a:rPr>
                        <a:t>12 semanas (n=5)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 dirty="0">
                          <a:effectLst/>
                        </a:rPr>
                        <a:t>p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extLst>
                  <a:ext uri="{0D108BD9-81ED-4DB2-BD59-A6C34878D82A}">
                    <a16:rowId xmlns:a16="http://schemas.microsoft.com/office/drawing/2014/main" val="1657106980"/>
                  </a:ext>
                </a:extLst>
              </a:tr>
              <a:tr h="336933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 dirty="0">
                          <a:effectLst/>
                        </a:rPr>
                        <a:t>ACT, mediana (IQR)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11.0 (10.0 - 13.0)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19.0 (18.0 - 21.5)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0.04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 21.0 (19.0 - 22.5)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0.04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extLst>
                  <a:ext uri="{0D108BD9-81ED-4DB2-BD59-A6C34878D82A}">
                    <a16:rowId xmlns:a16="http://schemas.microsoft.com/office/drawing/2014/main" val="2822885111"/>
                  </a:ext>
                </a:extLst>
              </a:tr>
              <a:tr h="223243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 dirty="0">
                          <a:effectLst/>
                        </a:rPr>
                        <a:t>Mini AQLQ, mediana (IQR)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3.5 (2.9 - 4.1)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5.7 (3.8 - 6.3)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0.04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5.8 (4.0 - 6.4)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0.04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extLst>
                  <a:ext uri="{0D108BD9-81ED-4DB2-BD59-A6C34878D82A}">
                    <a16:rowId xmlns:a16="http://schemas.microsoft.com/office/drawing/2014/main" val="2789768"/>
                  </a:ext>
                </a:extLst>
              </a:tr>
              <a:tr h="232419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 dirty="0">
                          <a:effectLst/>
                        </a:rPr>
                        <a:t>FEV1 L, mediana (IQR)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2.48 (1.78 - 2.86)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2.85 (2.39 - 3.03)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0.07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2.97 (2.45 - 3.08)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0.04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extLst>
                  <a:ext uri="{0D108BD9-81ED-4DB2-BD59-A6C34878D82A}">
                    <a16:rowId xmlns:a16="http://schemas.microsoft.com/office/drawing/2014/main" val="592977744"/>
                  </a:ext>
                </a:extLst>
              </a:tr>
              <a:tr h="232419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 dirty="0">
                          <a:effectLst/>
                        </a:rPr>
                        <a:t>FEV1  %, mediana (IQR)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79.0 (62.0 - 90.0)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89.0 (83.0 - 101.5)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0.07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92.0 (84.5 - 102.5)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0.04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extLst>
                  <a:ext uri="{0D108BD9-81ED-4DB2-BD59-A6C34878D82A}">
                    <a16:rowId xmlns:a16="http://schemas.microsoft.com/office/drawing/2014/main" val="876130738"/>
                  </a:ext>
                </a:extLst>
              </a:tr>
              <a:tr h="232419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 dirty="0">
                          <a:effectLst/>
                        </a:rPr>
                        <a:t>FVC L, mediana (IQR)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3.58 (3.20 - 4.36)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3.88 (3.51 - 4.48)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0.07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3.88 (3.51 - 4.52)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0.07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extLst>
                  <a:ext uri="{0D108BD9-81ED-4DB2-BD59-A6C34878D82A}">
                    <a16:rowId xmlns:a16="http://schemas.microsoft.com/office/drawing/2014/main" val="2583013203"/>
                  </a:ext>
                </a:extLst>
              </a:tr>
              <a:tr h="246306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 dirty="0">
                          <a:effectLst/>
                        </a:rPr>
                        <a:t>FVC %, mediana (IQR)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96.0 (92.0  - 98.5)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114.0 (107.0 - 116.0)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0.04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114.0  (107.0 - 116.0)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0.04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extLst>
                  <a:ext uri="{0D108BD9-81ED-4DB2-BD59-A6C34878D82A}">
                    <a16:rowId xmlns:a16="http://schemas.microsoft.com/office/drawing/2014/main" val="1555787281"/>
                  </a:ext>
                </a:extLst>
              </a:tr>
              <a:tr h="249326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 dirty="0">
                          <a:effectLst/>
                        </a:rPr>
                        <a:t>FEV1/FVC, mediana (IQR)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65.0 (50.5 - 68.5)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 66.0  (62.0 - 72.0)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0.07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73.0 (63.0 - 79.0)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0.04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extLst>
                  <a:ext uri="{0D108BD9-81ED-4DB2-BD59-A6C34878D82A}">
                    <a16:rowId xmlns:a16="http://schemas.microsoft.com/office/drawing/2014/main" val="2261354085"/>
                  </a:ext>
                </a:extLst>
              </a:tr>
              <a:tr h="249326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 dirty="0">
                          <a:effectLst/>
                        </a:rPr>
                        <a:t>FENO, mediana (IQR)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42.0 (36.0 - 89.0)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 34.0 (30-5 - 49.0)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0.04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31.0 (28.0 - 42.5)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0.04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extLst>
                  <a:ext uri="{0D108BD9-81ED-4DB2-BD59-A6C34878D82A}">
                    <a16:rowId xmlns:a16="http://schemas.microsoft.com/office/drawing/2014/main" val="3699686621"/>
                  </a:ext>
                </a:extLst>
              </a:tr>
              <a:tr h="206699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>
                          <a:effectLst/>
                        </a:rPr>
                        <a:t>Eosinófilos séricos, mediana (IQR)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720.0 (535.0 - 1075.0)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--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--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650.0 (400.0 - 1360.0)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0.69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extLst>
                  <a:ext uri="{0D108BD9-81ED-4DB2-BD59-A6C34878D82A}">
                    <a16:rowId xmlns:a16="http://schemas.microsoft.com/office/drawing/2014/main" val="1871615979"/>
                  </a:ext>
                </a:extLst>
              </a:tr>
              <a:tr h="214677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>
                          <a:effectLst/>
                        </a:rPr>
                        <a:t> 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         n=2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           n=2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 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           n=2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 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extLst>
                  <a:ext uri="{0D108BD9-81ED-4DB2-BD59-A6C34878D82A}">
                    <a16:rowId xmlns:a16="http://schemas.microsoft.com/office/drawing/2014/main" val="2835827265"/>
                  </a:ext>
                </a:extLst>
              </a:tr>
              <a:tr h="366828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 dirty="0">
                          <a:effectLst/>
                        </a:rPr>
                        <a:t>Dosis de prednisona oral o equivalente, mg/d, mediana (IQR)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 10.0  (10.0 - 10.00)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2.5 (0.0 - 5.0)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0.18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0.0 (0.0 - 0.0)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0.16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extLst>
                  <a:ext uri="{0D108BD9-81ED-4DB2-BD59-A6C34878D82A}">
                    <a16:rowId xmlns:a16="http://schemas.microsoft.com/office/drawing/2014/main" val="1579884859"/>
                  </a:ext>
                </a:extLst>
              </a:tr>
              <a:tr h="212242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>
                          <a:effectLst/>
                        </a:rPr>
                        <a:t> </a:t>
                      </a:r>
                      <a:endParaRPr lang="es-ES" sz="12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         n=5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           n=5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 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           n=5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 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extLst>
                  <a:ext uri="{0D108BD9-81ED-4DB2-BD59-A6C34878D82A}">
                    <a16:rowId xmlns:a16="http://schemas.microsoft.com/office/drawing/2014/main" val="3258226383"/>
                  </a:ext>
                </a:extLst>
              </a:tr>
              <a:tr h="249326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 dirty="0">
                          <a:effectLst/>
                        </a:rPr>
                        <a:t>SNOT-22, mediana (IQR)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69.0 (51.0 - 86.0)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 43.0 (21.0 - 57.0)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>
                          <a:effectLst/>
                        </a:rPr>
                        <a:t>0.04</a:t>
                      </a:r>
                      <a:endParaRPr lang="es-ES" sz="11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39.0 (20.5 - 56.5)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0.04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extLst>
                  <a:ext uri="{0D108BD9-81ED-4DB2-BD59-A6C34878D82A}">
                    <a16:rowId xmlns:a16="http://schemas.microsoft.com/office/drawing/2014/main" val="3595157184"/>
                  </a:ext>
                </a:extLst>
              </a:tr>
              <a:tr h="210551"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u="none" strike="noStrike" kern="100" dirty="0">
                          <a:effectLst/>
                        </a:rPr>
                        <a:t>MELTZER, mediana (IQR)</a:t>
                      </a:r>
                      <a:endParaRPr lang="es-ES" sz="1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3.0 (1.5 - 3.0)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--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--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0.0 (0.0 - 0.5)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tc>
                  <a:txBody>
                    <a:bodyPr/>
                    <a:lstStyle/>
                    <a:p>
                      <a:pPr algn="l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100" b="0" u="none" strike="noStrike" kern="100" dirty="0">
                          <a:effectLst/>
                        </a:rPr>
                        <a:t>0.04</a:t>
                      </a:r>
                      <a:endParaRPr lang="es-ES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59317" marR="59317" marT="8238" marB="0"/>
                </a:tc>
                <a:extLst>
                  <a:ext uri="{0D108BD9-81ED-4DB2-BD59-A6C34878D82A}">
                    <a16:rowId xmlns:a16="http://schemas.microsoft.com/office/drawing/2014/main" val="950656312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FBF25244-926B-37F9-801E-669871C40B16}"/>
              </a:ext>
            </a:extLst>
          </p:cNvPr>
          <p:cNvSpPr txBox="1"/>
          <p:nvPr/>
        </p:nvSpPr>
        <p:spPr>
          <a:xfrm>
            <a:off x="1547664" y="158023"/>
            <a:ext cx="7505691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5CA9B23-8100-B3BC-00B5-C39673D05EBD}"/>
              </a:ext>
            </a:extLst>
          </p:cNvPr>
          <p:cNvSpPr txBox="1"/>
          <p:nvPr/>
        </p:nvSpPr>
        <p:spPr>
          <a:xfrm>
            <a:off x="179512" y="4472573"/>
            <a:ext cx="244827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Courier New" panose="02070309020205020404" pitchFamily="49" charset="0"/>
              <a:buChar char="o"/>
            </a:pP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DA38423-3E8E-72D7-E1D9-9A3D06290DBC}"/>
              </a:ext>
            </a:extLst>
          </p:cNvPr>
          <p:cNvSpPr txBox="1"/>
          <p:nvPr/>
        </p:nvSpPr>
        <p:spPr>
          <a:xfrm>
            <a:off x="2627784" y="4264824"/>
            <a:ext cx="5816376" cy="784830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s-ES" sz="1500" dirty="0">
                <a:latin typeface="Arial" panose="020B0604020202020204" pitchFamily="34" charset="0"/>
                <a:cs typeface="Arial" panose="020B0604020202020204" pitchFamily="34" charset="0"/>
              </a:rPr>
              <a:t>Dupilumab </a:t>
            </a:r>
            <a:r>
              <a:rPr lang="es-ES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mejora el control del asma y </a:t>
            </a:r>
            <a:r>
              <a:rPr lang="es-E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la </a:t>
            </a:r>
            <a:r>
              <a:rPr lang="es-ES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RSCcPN, la calidad de vida y la función pulmonar</a:t>
            </a:r>
            <a:r>
              <a:rPr lang="es-E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s-ES" sz="15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es-ES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ermite la reducción de corticoides sistémicos. </a:t>
            </a:r>
            <a:endParaRPr lang="es-E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598</Words>
  <Application>Microsoft Macintosh PowerPoint</Application>
  <PresentationFormat>Presentación en pantalla (16:9)</PresentationFormat>
  <Paragraphs>108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Courier New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Jennifer López Martínez</cp:lastModifiedBy>
  <cp:revision>5</cp:revision>
  <dcterms:created xsi:type="dcterms:W3CDTF">2022-01-11T08:55:46Z</dcterms:created>
  <dcterms:modified xsi:type="dcterms:W3CDTF">2023-02-27T18:13:41Z</dcterms:modified>
</cp:coreProperties>
</file>