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581" autoAdjust="0"/>
  </p:normalViewPr>
  <p:slideViewPr>
    <p:cSldViewPr>
      <p:cViewPr>
        <p:scale>
          <a:sx n="81" d="100"/>
          <a:sy n="81" d="100"/>
        </p:scale>
        <p:origin x="387" y="-549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9144000" cy="7715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619672" y="0"/>
            <a:ext cx="6768752" cy="1261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RECIDIVA  DEL EMBOLISMO PULMONAR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ASOCIADOS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chemeClr val="tx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771550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S. Hernández Gómez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 J.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Hernandez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Borge, N.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Matallana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Encinas,  J.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Lopez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Rodriguez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 , L. Galán Ledesma, R. Morante Espada, I. Rodríguez Blanco, F. L. Márquez Pérez. 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de Badajoz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dirty="0"/>
          </a:p>
        </p:txBody>
      </p:sp>
      <p:sp>
        <p:nvSpPr>
          <p:cNvPr id="5" name="CuadroTexto 4"/>
          <p:cNvSpPr txBox="1">
            <a:spLocks noChangeArrowheads="1"/>
          </p:cNvSpPr>
          <p:nvPr/>
        </p:nvSpPr>
        <p:spPr bwMode="auto">
          <a:xfrm>
            <a:off x="755576" y="1203598"/>
            <a:ext cx="27352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6" name="Rectángulo redondeado 5"/>
          <p:cNvSpPr/>
          <p:nvPr/>
        </p:nvSpPr>
        <p:spPr>
          <a:xfrm>
            <a:off x="107504" y="1491630"/>
            <a:ext cx="4752528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107504" y="1491630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riesgo de recidiva del embolismo pulmonar (EP) es variable según las circunstancias en las que acontece, oscilando entre el 3% y el 30% a los 5 años, dependiendo si los factores de riesgo son transitorios o persistentes. </a:t>
            </a:r>
          </a:p>
          <a:p>
            <a:pPr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estos hechos y del riesgo de sangrado con el tratamiento anticoagulante depende la duración de dicho tratamiento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11"/>
          <p:cNvSpPr txBox="1">
            <a:spLocks noChangeArrowheads="1"/>
          </p:cNvSpPr>
          <p:nvPr/>
        </p:nvSpPr>
        <p:spPr bwMode="auto">
          <a:xfrm>
            <a:off x="5796136" y="1131590"/>
            <a:ext cx="3024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Y MÉTODOS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5004048" y="1419622"/>
            <a:ext cx="4032448" cy="16561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5076056" y="1491630"/>
            <a:ext cx="3816424" cy="1574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Conocer las tasas de recidiva del EP en una amplia serie de pacientes ingresados de forma consecutiva en nuestro servicio con diagnóstico de EP (2007-2018), seguidos hasta enero de 2022, valorando los factores asociados a su aparición en función de los antecedentes, presentación, manejo diagnóstico-terapéutico y evolución. Se realizó un análisis descriptivo y comparativo, así como de supervivencia (M. de Kaplan-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Meier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regresión de Cox) en función de la presencia o ausencia de recidiva.</a:t>
            </a: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"/>
          <p:cNvSpPr txBox="1">
            <a:spLocks noChangeArrowheads="1"/>
          </p:cNvSpPr>
          <p:nvPr/>
        </p:nvSpPr>
        <p:spPr bwMode="auto">
          <a:xfrm>
            <a:off x="1331640" y="2499742"/>
            <a:ext cx="29527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79512" y="2753880"/>
            <a:ext cx="4392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489 pacientes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(55% hombres, edad media 64±16,4 años)</a:t>
            </a:r>
          </a:p>
          <a:p>
            <a:pPr algn="just">
              <a:defRPr/>
            </a:pPr>
            <a:endParaRPr lang="es-E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08012" y="3112390"/>
            <a:ext cx="6660232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12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TASA RECIDIVAS : 9,4%, 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siendo del 5%, 10% y 14% el 1º, 5º y 10º año, respectivamente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7504" y="3571975"/>
            <a:ext cx="3167310" cy="24622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ANÁLISIS MULTIVARIANTE RIESGO RECIDIVA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a 18">
            <a:extLst>
              <a:ext uri="{FF2B5EF4-FFF2-40B4-BE49-F238E27FC236}">
                <a16:creationId xmlns:a16="http://schemas.microsoft.com/office/drawing/2014/main" id="{7351DA7F-EFB3-6F75-C9E0-5B600DAA60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664000"/>
              </p:ext>
            </p:extLst>
          </p:nvPr>
        </p:nvGraphicFramePr>
        <p:xfrm>
          <a:off x="107504" y="3846894"/>
          <a:ext cx="3167310" cy="90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844584767"/>
                    </a:ext>
                  </a:extLst>
                </a:gridCol>
                <a:gridCol w="1727150">
                  <a:extLst>
                    <a:ext uri="{9D8B030D-6E8A-4147-A177-3AD203B41FA5}">
                      <a16:colId xmlns:a16="http://schemas.microsoft.com/office/drawing/2014/main" val="3907748234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r>
                        <a:rPr lang="es-ES" sz="10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OR (IC 95%)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30056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r>
                        <a:rPr lang="es-ES" sz="1000" dirty="0"/>
                        <a:t>Fibrinolisis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3,1 (1,5-6,4)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35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dirty="0" err="1"/>
                        <a:t>Tto</a:t>
                      </a:r>
                      <a:r>
                        <a:rPr lang="es-ES" sz="1000" dirty="0"/>
                        <a:t> &lt;6 m vs &gt; 12 meses</a:t>
                      </a:r>
                    </a:p>
                    <a:p>
                      <a:r>
                        <a:rPr lang="es-ES" sz="1000" dirty="0" err="1"/>
                        <a:t>Tto</a:t>
                      </a:r>
                      <a:r>
                        <a:rPr lang="es-ES" sz="1000" dirty="0"/>
                        <a:t> &lt;6 m vs 6-12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19,9 (9,2-42,7)</a:t>
                      </a:r>
                    </a:p>
                    <a:p>
                      <a:r>
                        <a:rPr lang="es-ES" sz="1000" dirty="0"/>
                        <a:t>3,8 (1,6-8,9)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126008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66E93C04-7A65-2EB0-E2FC-C9ABA61707E3}"/>
              </a:ext>
            </a:extLst>
          </p:cNvPr>
          <p:cNvSpPr/>
          <p:nvPr/>
        </p:nvSpPr>
        <p:spPr>
          <a:xfrm>
            <a:off x="123140" y="4747190"/>
            <a:ext cx="3440748" cy="400110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Ajustado por sexo,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PESIs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, neoplasia previa, TVP en eco, complicación hemorrágica en seguimiento (M. de Cox)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EAE05E1-6775-C1D9-54A0-D081FC5B3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9" y="3464061"/>
            <a:ext cx="2160240" cy="1679439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71E79D65-5F00-6922-5346-1C00E759F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460" y="3464060"/>
            <a:ext cx="2347540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8"/>
          <p:cNvSpPr txBox="1">
            <a:spLocks noChangeArrowheads="1"/>
          </p:cNvSpPr>
          <p:nvPr/>
        </p:nvSpPr>
        <p:spPr bwMode="auto">
          <a:xfrm>
            <a:off x="1331640" y="3867894"/>
            <a:ext cx="2232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sz="1400" b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251520" y="4299942"/>
            <a:ext cx="4199329" cy="5493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23528" y="4299942"/>
            <a:ext cx="37727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Encontramos una tasa de recidivas inferior a lo recogido en la literatura en probable relación con la prolongación del tratamiento anticoagulante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305368"/>
              </p:ext>
            </p:extLst>
          </p:nvPr>
        </p:nvGraphicFramePr>
        <p:xfrm>
          <a:off x="1597812" y="2469773"/>
          <a:ext cx="3622260" cy="112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6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5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224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Duración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tratamiento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Complicación hemorrágica mayor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97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97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97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meses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4415269" y="3586773"/>
            <a:ext cx="6479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p=0,002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415312"/>
              </p:ext>
            </p:extLst>
          </p:nvPr>
        </p:nvGraphicFramePr>
        <p:xfrm>
          <a:off x="1597812" y="68962"/>
          <a:ext cx="362226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0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026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Recidivas más frecuente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(M. Kaplan Meier, log </a:t>
                      </a:r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Neoplasia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previa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PESIs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alto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riesgo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TVP </a:t>
                      </a:r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próximal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Fibrinolisis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No </a:t>
                      </a:r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seguimiento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Menos duración anticoagulación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(&lt;6m vs 6-12 m vs &gt;12m)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77467"/>
              </p:ext>
            </p:extLst>
          </p:nvPr>
        </p:nvGraphicFramePr>
        <p:xfrm>
          <a:off x="5364088" y="112462"/>
          <a:ext cx="3240360" cy="461377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6434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s-ES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RELACIÓN CON: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(M. Kaplan Meier, log </a:t>
                      </a:r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216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&gt;75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</a:t>
                      </a:r>
                      <a:r>
                        <a:rPr lang="es-ES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Obesidad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Cardiopatía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496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Fact.</a:t>
                      </a:r>
                      <a:r>
                        <a:rPr lang="es-E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Riesgo</a:t>
                      </a:r>
                    </a:p>
                    <a:p>
                      <a:endParaRPr lang="es-ES" sz="1000" b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-Cirugía</a:t>
                      </a: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-TVP previa</a:t>
                      </a: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-Trombofilia</a:t>
                      </a:r>
                      <a:endParaRPr lang="es-ES" sz="1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0,820</a:t>
                      </a:r>
                    </a:p>
                    <a:p>
                      <a:endParaRPr lang="es-ES" sz="10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0,621</a:t>
                      </a: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0,293</a:t>
                      </a: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0431">
                <a:tc>
                  <a:txBody>
                    <a:bodyPr/>
                    <a:lstStyle/>
                    <a:p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Severidad</a:t>
                      </a:r>
                      <a:r>
                        <a:rPr lang="es-E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 </a:t>
                      </a:r>
                      <a:r>
                        <a:rPr lang="es-ES" sz="1000" b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endParaRPr lang="es-ES" sz="1000" b="1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-Shock-Sincope</a:t>
                      </a: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-UCI</a:t>
                      </a: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ES" sz="1000" b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</a:t>
                      </a: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ES" sz="1000" b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Ecocardio</a:t>
                      </a:r>
                      <a:endParaRPr lang="es-ES" sz="10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/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ES" sz="1000" b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</a:t>
                      </a:r>
                      <a:r>
                        <a:rPr lang="es-ES" sz="1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s-ES" sz="1000" b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AngioTC</a:t>
                      </a:r>
                      <a:endParaRPr lang="es-ES" sz="10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0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0,343</a:t>
                      </a: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0,896</a:t>
                      </a: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0,647</a:t>
                      </a:r>
                    </a:p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2762">
                <a:tc>
                  <a:txBody>
                    <a:bodyPr/>
                    <a:lstStyle/>
                    <a:p>
                      <a:r>
                        <a:rPr lang="es-ES" sz="10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Dco</a:t>
                      </a:r>
                      <a:r>
                        <a:rPr lang="es-ES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neoplasia</a:t>
                      </a:r>
                      <a:r>
                        <a:rPr lang="es-ES" sz="10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la evolución</a:t>
                      </a:r>
                      <a:endParaRPr lang="es-E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472</Words>
  <Application>Microsoft Office PowerPoint</Application>
  <PresentationFormat>Presentación en pantalla (16:9)</PresentationFormat>
  <Paragraphs>86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18</cp:revision>
  <dcterms:created xsi:type="dcterms:W3CDTF">2022-01-11T08:55:46Z</dcterms:created>
  <dcterms:modified xsi:type="dcterms:W3CDTF">2023-02-23T21:38:33Z</dcterms:modified>
</cp:coreProperties>
</file>