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71" autoAdjust="0"/>
    <p:restoredTop sz="94660"/>
  </p:normalViewPr>
  <p:slideViewPr>
    <p:cSldViewPr>
      <p:cViewPr varScale="1">
        <p:scale>
          <a:sx n="83" d="100"/>
          <a:sy n="83" d="100"/>
        </p:scale>
        <p:origin x="60" y="10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5989326101813603"/>
          <c:y val="0.26386431531271082"/>
          <c:w val="0.31453323368110614"/>
          <c:h val="0.14311430498767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Sí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-2.1640281358558444E-17"/>
                  <c:y val="-3.67008003375317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AB7-40B9-8E7B-4684A4496C4E}"/>
                </c:ext>
              </c:extLst>
            </c:dLbl>
            <c:dLbl>
              <c:idx val="1"/>
              <c:layout>
                <c:manualLayout>
                  <c:x val="3.7772563809050683E-2"/>
                  <c:y val="-3.2113200295340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AB7-40B9-8E7B-4684A4496C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Depresión</c:v>
                </c:pt>
                <c:pt idx="1">
                  <c:v>Ansiedad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39</c:v>
                </c:pt>
                <c:pt idx="1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B7-40B9-8E7B-4684A4496C4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1.8886281904525341E-2"/>
                  <c:y val="1.8061417488942801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281777749357476"/>
                      <c:h val="8.07876367429918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AB7-40B9-8E7B-4684A4496C4E}"/>
                </c:ext>
              </c:extLst>
            </c:dLbl>
            <c:dLbl>
              <c:idx val="1"/>
              <c:layout>
                <c:manualLayout>
                  <c:x val="3.3050993332919332E-2"/>
                  <c:y val="-1.83504001687658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AB7-40B9-8E7B-4684A4496C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Depresión</c:v>
                </c:pt>
                <c:pt idx="1">
                  <c:v>Ansiedad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61</c:v>
                </c:pt>
                <c:pt idx="1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B7-40B9-8E7B-4684A4496C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99542416"/>
        <c:axId val="299547336"/>
        <c:axId val="0"/>
      </c:bar3DChart>
      <c:catAx>
        <c:axId val="29954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9547336"/>
        <c:crosses val="autoZero"/>
        <c:auto val="1"/>
        <c:lblAlgn val="ctr"/>
        <c:lblOffset val="100"/>
        <c:noMultiLvlLbl val="0"/>
      </c:catAx>
      <c:valAx>
        <c:axId val="29954733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9954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7314438429869389E-2"/>
          <c:y val="3.2943496661492713E-4"/>
          <c:w val="0.75399951408677923"/>
          <c:h val="0.7337160950370593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Hoja1!$F$1</c:f>
              <c:strCache>
                <c:ptCount val="1"/>
                <c:pt idx="0">
                  <c:v>Alto impacto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4.2171511870837779E-2"/>
                  <c:y val="-9.28259433162397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D26-445D-B908-0130F875C5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Hoja1!$E$2</c:f>
              <c:strCache>
                <c:ptCount val="1"/>
                <c:pt idx="0">
                  <c:v>CAT</c:v>
                </c:pt>
              </c:strCache>
            </c:strRef>
          </c:cat>
          <c:val>
            <c:numRef>
              <c:f>Hoja1!$F$2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26-445D-B908-0130F875C5CC}"/>
            </c:ext>
          </c:extLst>
        </c:ser>
        <c:ser>
          <c:idx val="1"/>
          <c:order val="1"/>
          <c:tx>
            <c:strRef>
              <c:f>Hoja1!$G$1</c:f>
              <c:strCache>
                <c:ptCount val="1"/>
                <c:pt idx="0">
                  <c:v>Bajo impacto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7.0285853118063013E-2"/>
                  <c:y val="-1.8565188663247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D26-445D-B908-0130F875C5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Hoja1!$E$2</c:f>
              <c:strCache>
                <c:ptCount val="1"/>
                <c:pt idx="0">
                  <c:v>CAT</c:v>
                </c:pt>
              </c:strCache>
            </c:strRef>
          </c:cat>
          <c:val>
            <c:numRef>
              <c:f>Hoja1!$G$2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26-445D-B908-0130F875C5C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99542416"/>
        <c:axId val="299547336"/>
        <c:axId val="0"/>
      </c:bar3DChart>
      <c:catAx>
        <c:axId val="29954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9547336"/>
        <c:crosses val="autoZero"/>
        <c:auto val="1"/>
        <c:lblAlgn val="ctr"/>
        <c:lblOffset val="100"/>
        <c:noMultiLvlLbl val="0"/>
      </c:catAx>
      <c:valAx>
        <c:axId val="29954733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9954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648311728273783"/>
          <c:y val="0.80109645812718844"/>
          <c:w val="0.54109038262622255"/>
          <c:h val="0.155516050266132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8F28E-1F72-420D-BF85-E4CE9D075DA4}" type="datetimeFigureOut">
              <a:rPr lang="es-ES" smtClean="0"/>
              <a:t>02/03/2023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B59446-6B9E-471C-95D7-EAB86E95CC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6350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55576" y="915566"/>
            <a:ext cx="7488832" cy="5040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788140" y="875206"/>
            <a:ext cx="705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accent3">
                    <a:lumMod val="50000"/>
                  </a:schemeClr>
                </a:solidFill>
              </a:rPr>
              <a:t>EVALUACIÓN DE DISFUNCIÓN SEXUAL, CALIDAD DE VIDA, ANSIEDAD Y DEPRESIÓN EN MUJERES </a:t>
            </a:r>
            <a:r>
              <a:rPr lang="es-ES" sz="1600" b="1" dirty="0" smtClean="0">
                <a:solidFill>
                  <a:schemeClr val="accent3">
                    <a:lumMod val="50000"/>
                  </a:schemeClr>
                </a:solidFill>
              </a:rPr>
              <a:t>EPOC.</a:t>
            </a:r>
            <a:endParaRPr lang="es-ES" sz="1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788140" y="1563638"/>
            <a:ext cx="745626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dirty="0"/>
              <a:t>M.G Hurtado Gañán</a:t>
            </a:r>
            <a:r>
              <a:rPr lang="es-ES" sz="700" baseline="30000" dirty="0"/>
              <a:t>1</a:t>
            </a:r>
            <a:r>
              <a:rPr lang="es-ES" sz="700" dirty="0"/>
              <a:t>, C. Benito Bernáldez</a:t>
            </a:r>
            <a:r>
              <a:rPr lang="es-ES" sz="700" baseline="30000" dirty="0"/>
              <a:t>1</a:t>
            </a:r>
            <a:r>
              <a:rPr lang="es-ES" sz="700" dirty="0"/>
              <a:t>, C. </a:t>
            </a:r>
            <a:r>
              <a:rPr lang="es-ES" sz="700" dirty="0" err="1"/>
              <a:t>Gonzalez</a:t>
            </a:r>
            <a:r>
              <a:rPr lang="es-ES" sz="700" dirty="0"/>
              <a:t> Perez</a:t>
            </a:r>
            <a:r>
              <a:rPr lang="es-ES" sz="700" baseline="30000" dirty="0"/>
              <a:t>2</a:t>
            </a:r>
            <a:r>
              <a:rPr lang="es-ES" sz="700" dirty="0"/>
              <a:t>, V. </a:t>
            </a:r>
            <a:r>
              <a:rPr lang="es-ES" sz="700" dirty="0" err="1"/>
              <a:t>Almadana</a:t>
            </a:r>
            <a:r>
              <a:rPr lang="es-ES" sz="700" dirty="0"/>
              <a:t> Pacheco</a:t>
            </a:r>
            <a:r>
              <a:rPr lang="es-ES" sz="700" baseline="30000" dirty="0"/>
              <a:t>1</a:t>
            </a:r>
            <a:endParaRPr lang="es-ES" sz="700" dirty="0"/>
          </a:p>
          <a:p>
            <a:r>
              <a:rPr lang="es-ES" sz="700" dirty="0"/>
              <a:t>U.G.C. </a:t>
            </a:r>
            <a:r>
              <a:rPr lang="es-ES" sz="700" dirty="0" err="1"/>
              <a:t>Neumologia</a:t>
            </a:r>
            <a:r>
              <a:rPr lang="es-ES" sz="700" dirty="0"/>
              <a:t> H.U. Virgen Macarena, Sevilla, Sevilla, España</a:t>
            </a:r>
          </a:p>
          <a:p>
            <a:r>
              <a:rPr lang="es-ES" sz="700" dirty="0"/>
              <a:t>U.G.C. Neumología Hospital Jerez de la Frontera, Cádiz, España., Jerez De La Frontera, España</a:t>
            </a:r>
          </a:p>
          <a:p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899592" y="2122815"/>
            <a:ext cx="3384376" cy="12234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050" b="1" u="sng" dirty="0" smtClean="0">
                <a:solidFill>
                  <a:schemeClr val="accent3">
                    <a:lumMod val="50000"/>
                  </a:schemeClr>
                </a:solidFill>
              </a:rPr>
              <a:t>INTRODUCCIÓN</a:t>
            </a:r>
          </a:p>
          <a:p>
            <a:r>
              <a:rPr lang="es-ES" sz="1050" dirty="0" smtClean="0"/>
              <a:t>La </a:t>
            </a:r>
            <a:r>
              <a:rPr lang="es-ES" sz="1050" dirty="0"/>
              <a:t>enfermedad pulmonar obstructiva crónica (EPOC) se asocia con múltiples comorbilidades. Dentro de ellas la disfunción sexual (DS) es una de las menos estudiadas.</a:t>
            </a:r>
            <a:br>
              <a:rPr lang="es-ES" sz="1050" dirty="0"/>
            </a:br>
            <a:r>
              <a:rPr lang="es-ES" sz="1050" dirty="0"/>
              <a:t>El </a:t>
            </a:r>
            <a:r>
              <a:rPr lang="es-ES" sz="1050" b="1" u="sng" dirty="0"/>
              <a:t>objetivo</a:t>
            </a:r>
            <a:r>
              <a:rPr lang="es-ES" sz="1050" dirty="0"/>
              <a:t> de nuestro proyecto fue estimar prevalencia de disfunción sexual, evaluar calidad de vida, ansiedad y depresión en mujeres EPOC y factores relacionados.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899592" y="3510961"/>
            <a:ext cx="3384376" cy="11521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899592" y="3561588"/>
            <a:ext cx="309634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b="1" u="sng" dirty="0" smtClean="0">
                <a:solidFill>
                  <a:schemeClr val="accent3">
                    <a:lumMod val="50000"/>
                  </a:schemeClr>
                </a:solidFill>
              </a:rPr>
              <a:t>MATERIAL  Y MÉTODOS</a:t>
            </a:r>
          </a:p>
          <a:p>
            <a:r>
              <a:rPr lang="es-ES" sz="1050" dirty="0" smtClean="0"/>
              <a:t>Estudio </a:t>
            </a:r>
            <a:r>
              <a:rPr lang="es-ES" sz="1050" dirty="0"/>
              <a:t>descriptivo prospectivo con mujeres con diagnóstico de EPOC de la consulta monográfica, a las que se les realizó cuestionario sobre DS (</a:t>
            </a:r>
            <a:r>
              <a:rPr lang="es-ES" sz="1050" dirty="0" err="1"/>
              <a:t>Female</a:t>
            </a:r>
            <a:r>
              <a:rPr lang="es-ES" sz="1050" dirty="0"/>
              <a:t> Sexual </a:t>
            </a:r>
            <a:r>
              <a:rPr lang="es-ES" sz="1050" dirty="0" err="1"/>
              <a:t>Function</a:t>
            </a:r>
            <a:r>
              <a:rPr lang="es-ES" sz="1050" dirty="0"/>
              <a:t> </a:t>
            </a:r>
            <a:r>
              <a:rPr lang="es-ES" sz="1050" dirty="0" err="1"/>
              <a:t>Index</a:t>
            </a:r>
            <a:r>
              <a:rPr lang="es-ES" sz="1050" dirty="0"/>
              <a:t>-FSFI), test HADS, así como el cuestionario calidad de vida (CAT).</a:t>
            </a:r>
            <a:br>
              <a:rPr lang="es-ES" sz="1050" dirty="0"/>
            </a:br>
            <a:endParaRPr lang="es-ES" sz="11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716016" y="2122815"/>
            <a:ext cx="3420081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050" b="1" u="sng" dirty="0" smtClean="0">
                <a:solidFill>
                  <a:schemeClr val="accent3">
                    <a:lumMod val="50000"/>
                  </a:schemeClr>
                </a:solidFill>
              </a:rPr>
              <a:t>RESULTADOS</a:t>
            </a:r>
          </a:p>
          <a:p>
            <a:r>
              <a:rPr lang="es-ES" sz="1050" dirty="0"/>
              <a:t>Se evaluaron 46 pacientes. La prevalencia DS fue de 95,65%.</a:t>
            </a:r>
            <a:br>
              <a:rPr lang="es-ES" sz="1050" dirty="0"/>
            </a:br>
            <a:r>
              <a:rPr lang="es-ES" sz="1050" dirty="0"/>
              <a:t>En las mujeres con DS, la edad media 66,55±7,8 </a:t>
            </a:r>
            <a:r>
              <a:rPr lang="es-ES" sz="1050" dirty="0" smtClean="0"/>
              <a:t>años.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3" y="4289292"/>
            <a:ext cx="871365" cy="86367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488" y="1443243"/>
            <a:ext cx="1285987" cy="655070"/>
          </a:xfrm>
          <a:prstGeom prst="rect">
            <a:avLst/>
          </a:prstGeom>
        </p:spPr>
      </p:pic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53407"/>
              </p:ext>
            </p:extLst>
          </p:nvPr>
        </p:nvGraphicFramePr>
        <p:xfrm>
          <a:off x="4677375" y="3003798"/>
          <a:ext cx="3458722" cy="18516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29361">
                  <a:extLst>
                    <a:ext uri="{9D8B030D-6E8A-4147-A177-3AD203B41FA5}">
                      <a16:colId xmlns:a16="http://schemas.microsoft.com/office/drawing/2014/main" val="2491170345"/>
                    </a:ext>
                  </a:extLst>
                </a:gridCol>
                <a:gridCol w="1729361">
                  <a:extLst>
                    <a:ext uri="{9D8B030D-6E8A-4147-A177-3AD203B41FA5}">
                      <a16:colId xmlns:a16="http://schemas.microsoft.com/office/drawing/2014/main" val="820458421"/>
                    </a:ext>
                  </a:extLst>
                </a:gridCol>
              </a:tblGrid>
              <a:tr h="234540">
                <a:tc gridSpan="2">
                  <a:txBody>
                    <a:bodyPr/>
                    <a:lstStyle/>
                    <a:p>
                      <a:r>
                        <a:rPr lang="es-ES" sz="1200" dirty="0" smtClean="0"/>
                        <a:t>Caracterización  muestra</a:t>
                      </a:r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029613"/>
                  </a:ext>
                </a:extLst>
              </a:tr>
              <a:tr h="214995">
                <a:tc>
                  <a:txBody>
                    <a:bodyPr/>
                    <a:lstStyle/>
                    <a:p>
                      <a:r>
                        <a:rPr lang="es-ES" sz="1050" dirty="0" smtClean="0"/>
                        <a:t>Estado civil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 smtClean="0"/>
                        <a:t>Con</a:t>
                      </a:r>
                      <a:r>
                        <a:rPr lang="es-ES" sz="1050" baseline="0" dirty="0" smtClean="0"/>
                        <a:t> pareja</a:t>
                      </a:r>
                      <a:r>
                        <a:rPr lang="es-ES" sz="1050" dirty="0" smtClean="0"/>
                        <a:t> 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61093"/>
                  </a:ext>
                </a:extLst>
              </a:tr>
              <a:tr h="214995">
                <a:tc>
                  <a:txBody>
                    <a:bodyPr/>
                    <a:lstStyle/>
                    <a:p>
                      <a:r>
                        <a:rPr lang="es-ES" sz="1050" dirty="0" smtClean="0"/>
                        <a:t>FEV1 medio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 smtClean="0"/>
                        <a:t>49,5±17,8%.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924244"/>
                  </a:ext>
                </a:extLst>
              </a:tr>
              <a:tr h="214995">
                <a:tc>
                  <a:txBody>
                    <a:bodyPr/>
                    <a:lstStyle/>
                    <a:p>
                      <a:r>
                        <a:rPr lang="es-ES" sz="1050" dirty="0" smtClean="0"/>
                        <a:t>Recorrido medio P6MIN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 smtClean="0"/>
                        <a:t>311,11±111,9 m</a:t>
                      </a:r>
                      <a:endParaRPr lang="es-E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680306"/>
                  </a:ext>
                </a:extLst>
              </a:tr>
              <a:tr h="351811">
                <a:tc>
                  <a:txBody>
                    <a:bodyPr/>
                    <a:lstStyle/>
                    <a:p>
                      <a:r>
                        <a:rPr lang="es-ES" sz="1050" dirty="0" smtClean="0"/>
                        <a:t>GOLD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 smtClean="0"/>
                        <a:t>Moderada-grave en el 75% y Muy grave en el 15,9%.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397419"/>
                  </a:ext>
                </a:extLst>
              </a:tr>
              <a:tr h="351811">
                <a:tc>
                  <a:txBody>
                    <a:bodyPr/>
                    <a:lstStyle/>
                    <a:p>
                      <a:r>
                        <a:rPr lang="es-ES" sz="1050" dirty="0" smtClean="0"/>
                        <a:t>BODE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 smtClean="0"/>
                        <a:t>5-6 puntos</a:t>
                      </a:r>
                      <a:r>
                        <a:rPr lang="es-ES" sz="1050" baseline="0" dirty="0" smtClean="0"/>
                        <a:t> 31%</a:t>
                      </a:r>
                    </a:p>
                    <a:p>
                      <a:r>
                        <a:rPr lang="es-ES" sz="1050" baseline="0" dirty="0" smtClean="0"/>
                        <a:t>&gt;7 puntos 11,9%</a:t>
                      </a:r>
                      <a:endParaRPr lang="es-E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50271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817676"/>
            <a:ext cx="4421486" cy="2160240"/>
          </a:xfrm>
          <a:prstGeom prst="rect">
            <a:avLst/>
          </a:prstGeom>
        </p:spPr>
      </p:pic>
      <p:graphicFrame>
        <p:nvGraphicFramePr>
          <p:cNvPr id="9" name="Gráfico 8"/>
          <p:cNvGraphicFramePr/>
          <p:nvPr>
            <p:extLst>
              <p:ext uri="{D42A27DB-BD31-4B8C-83A1-F6EECF244321}">
                <p14:modId xmlns:p14="http://schemas.microsoft.com/office/powerpoint/2010/main" val="4261471758"/>
              </p:ext>
            </p:extLst>
          </p:nvPr>
        </p:nvGraphicFramePr>
        <p:xfrm>
          <a:off x="1382143" y="252955"/>
          <a:ext cx="2448272" cy="2006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uadroTexto 12"/>
          <p:cNvSpPr txBox="1"/>
          <p:nvPr/>
        </p:nvSpPr>
        <p:spPr>
          <a:xfrm>
            <a:off x="5292080" y="3291830"/>
            <a:ext cx="3060041" cy="1384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050" b="1" u="sng" dirty="0" smtClean="0">
                <a:solidFill>
                  <a:schemeClr val="accent3">
                    <a:lumMod val="50000"/>
                  </a:schemeClr>
                </a:solidFill>
              </a:rPr>
              <a:t>CONCLUSIONES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50" dirty="0"/>
              <a:t>La elevada prevalencia de DS encontrada </a:t>
            </a:r>
            <a:r>
              <a:rPr lang="es-ES" sz="1050" dirty="0" smtClean="0"/>
              <a:t>obligaría </a:t>
            </a:r>
            <a:r>
              <a:rPr lang="es-ES" sz="1050" dirty="0"/>
              <a:t>a tener más presente esta comorbilidad</a:t>
            </a:r>
            <a:r>
              <a:rPr lang="es-ES" sz="1050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50" dirty="0" smtClean="0"/>
              <a:t>La </a:t>
            </a:r>
            <a:r>
              <a:rPr lang="es-ES" sz="1050" dirty="0"/>
              <a:t>disnea y la capacidad de ejercicio son factores estrechamente relacionados con la DS</a:t>
            </a:r>
            <a:r>
              <a:rPr lang="es-ES" sz="1050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50" dirty="0" smtClean="0"/>
              <a:t>Elevada </a:t>
            </a:r>
            <a:r>
              <a:rPr lang="es-ES" sz="1050" dirty="0"/>
              <a:t>prevalencia de </a:t>
            </a:r>
            <a:r>
              <a:rPr lang="es-ES" sz="1050" dirty="0" smtClean="0"/>
              <a:t>ansiedad-depresión, </a:t>
            </a:r>
            <a:r>
              <a:rPr lang="es-ES" sz="1050" dirty="0"/>
              <a:t>relacionadas con la peor calidad de vida y aumento de disnea.</a:t>
            </a:r>
            <a:endParaRPr lang="es-ES" sz="1050" b="1" u="sng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697495"/>
              </p:ext>
            </p:extLst>
          </p:nvPr>
        </p:nvGraphicFramePr>
        <p:xfrm>
          <a:off x="827584" y="915566"/>
          <a:ext cx="3236378" cy="17602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18189">
                  <a:extLst>
                    <a:ext uri="{9D8B030D-6E8A-4147-A177-3AD203B41FA5}">
                      <a16:colId xmlns:a16="http://schemas.microsoft.com/office/drawing/2014/main" val="1605985819"/>
                    </a:ext>
                  </a:extLst>
                </a:gridCol>
                <a:gridCol w="1618189">
                  <a:extLst>
                    <a:ext uri="{9D8B030D-6E8A-4147-A177-3AD203B41FA5}">
                      <a16:colId xmlns:a16="http://schemas.microsoft.com/office/drawing/2014/main" val="2971838984"/>
                    </a:ext>
                  </a:extLst>
                </a:gridCol>
              </a:tblGrid>
              <a:tr h="211507">
                <a:tc gridSpan="2">
                  <a:txBody>
                    <a:bodyPr/>
                    <a:lstStyle/>
                    <a:p>
                      <a:pPr algn="ctr"/>
                      <a:r>
                        <a:rPr lang="es-ES" sz="1050" b="1" u="sng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PUNTUACIÓN CUESTIONARIO</a:t>
                      </a:r>
                      <a:r>
                        <a:rPr lang="es-ES" sz="1050" b="1" u="sng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 FSFI</a:t>
                      </a:r>
                      <a:r>
                        <a:rPr lang="es-ES" sz="1050" b="1" u="sng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                              </a:t>
                      </a:r>
                      <a:endParaRPr lang="es-ES" sz="1050" b="1" u="sng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5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629101"/>
                  </a:ext>
                </a:extLst>
              </a:tr>
              <a:tr h="211507">
                <a:tc>
                  <a:txBody>
                    <a:bodyPr/>
                    <a:lstStyle/>
                    <a:p>
                      <a:r>
                        <a:rPr lang="es-ES" sz="1050" b="0" dirty="0" smtClean="0"/>
                        <a:t>Deseo</a:t>
                      </a:r>
                      <a:endParaRPr lang="es-ES" sz="10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b="0" dirty="0" smtClean="0"/>
                        <a:t>1,9±1,1</a:t>
                      </a:r>
                      <a:endParaRPr lang="es-ES" sz="105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033740"/>
                  </a:ext>
                </a:extLst>
              </a:tr>
              <a:tr h="211507">
                <a:tc>
                  <a:txBody>
                    <a:bodyPr/>
                    <a:lstStyle/>
                    <a:p>
                      <a:r>
                        <a:rPr lang="es-ES" sz="1050" dirty="0" smtClean="0"/>
                        <a:t>Excitación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 smtClean="0"/>
                        <a:t>0,7±1,4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542559"/>
                  </a:ext>
                </a:extLst>
              </a:tr>
              <a:tr h="211507">
                <a:tc>
                  <a:txBody>
                    <a:bodyPr/>
                    <a:lstStyle/>
                    <a:p>
                      <a:r>
                        <a:rPr lang="es-ES" sz="1050" dirty="0" smtClean="0"/>
                        <a:t>Lubricación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 smtClean="0"/>
                        <a:t>0,6±1,3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425315"/>
                  </a:ext>
                </a:extLst>
              </a:tr>
              <a:tr h="211507">
                <a:tc>
                  <a:txBody>
                    <a:bodyPr/>
                    <a:lstStyle/>
                    <a:p>
                      <a:r>
                        <a:rPr lang="es-ES" sz="1050" dirty="0" smtClean="0"/>
                        <a:t>Orgasmo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 smtClean="0"/>
                        <a:t>0,9±1,9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9719"/>
                  </a:ext>
                </a:extLst>
              </a:tr>
              <a:tr h="211507">
                <a:tc>
                  <a:txBody>
                    <a:bodyPr/>
                    <a:lstStyle/>
                    <a:p>
                      <a:r>
                        <a:rPr lang="es-ES" sz="1050" dirty="0" smtClean="0"/>
                        <a:t>Satisfacción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 smtClean="0"/>
                        <a:t>1,7±1,6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013650"/>
                  </a:ext>
                </a:extLst>
              </a:tr>
              <a:tr h="211507">
                <a:tc>
                  <a:txBody>
                    <a:bodyPr/>
                    <a:lstStyle/>
                    <a:p>
                      <a:r>
                        <a:rPr lang="es-ES" sz="1050" dirty="0" smtClean="0"/>
                        <a:t>Dolor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 smtClean="0"/>
                        <a:t>0,5±1,3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786462"/>
                  </a:ext>
                </a:extLst>
              </a:tr>
            </a:tbl>
          </a:graphicData>
        </a:graphic>
      </p:graphicFrame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1297561541"/>
              </p:ext>
            </p:extLst>
          </p:nvPr>
        </p:nvGraphicFramePr>
        <p:xfrm>
          <a:off x="4490272" y="123478"/>
          <a:ext cx="2689783" cy="2768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855633432"/>
              </p:ext>
            </p:extLst>
          </p:nvPr>
        </p:nvGraphicFramePr>
        <p:xfrm>
          <a:off x="6588224" y="0"/>
          <a:ext cx="1806907" cy="3219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263</Words>
  <Application>Microsoft Office PowerPoint</Application>
  <PresentationFormat>Presentación en pantalla (16:9)</PresentationFormat>
  <Paragraphs>45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LUPE</dc:creator>
  <cp:lastModifiedBy>guadalupe hurtado gañan</cp:lastModifiedBy>
  <cp:revision>23</cp:revision>
  <dcterms:created xsi:type="dcterms:W3CDTF">2022-01-11T08:55:46Z</dcterms:created>
  <dcterms:modified xsi:type="dcterms:W3CDTF">2023-03-02T18:45:16Z</dcterms:modified>
</cp:coreProperties>
</file>