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036B7B4-16BE-3CC3-FF70-DF372A9B5FDA}" name="JOSE LUIS LOPEZ-CAMPOS BODINEAU" initials="JLLCB" userId="S::lopezcampos@us.es::e277f90a-db31-44b1-b136-7f9d693fd95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CC00FF"/>
    <a:srgbClr val="FFFFFF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7977" autoAdjust="0"/>
  </p:normalViewPr>
  <p:slideViewPr>
    <p:cSldViewPr>
      <p:cViewPr varScale="1">
        <p:scale>
          <a:sx n="52" d="100"/>
          <a:sy n="52" d="100"/>
        </p:scale>
        <p:origin x="1926" y="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222645738974931E-2"/>
          <c:y val="0.15685226866362356"/>
          <c:w val="0.78274675527675475"/>
          <c:h val="0.740894563761683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Columna3</c:v>
                </c:pt>
              </c:strCache>
            </c:strRef>
          </c:tx>
          <c:spPr>
            <a:solidFill>
              <a:schemeClr val="accent5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2"/>
                <c:pt idx="0">
                  <c:v>Sanos</c:v>
                </c:pt>
                <c:pt idx="1">
                  <c:v>EPOC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108.67</c:v>
                </c:pt>
                <c:pt idx="1">
                  <c:v>112.65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F7-43E4-8151-0A5A0825A5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83516192"/>
        <c:axId val="188351827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Columna2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Hoja1!$A$2:$A$5</c15:sqref>
                        </c15:formulaRef>
                      </c:ext>
                    </c:extLst>
                    <c:strCache>
                      <c:ptCount val="2"/>
                      <c:pt idx="0">
                        <c:v>Sanos</c:v>
                      </c:pt>
                      <c:pt idx="1">
                        <c:v>EPOC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Hoja1!$C$2:$C$5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84F7-43E4-8151-0A5A0825A56C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Columna1</c:v>
                      </c:pt>
                    </c:strCache>
                  </c:strRef>
                </c:tx>
                <c:spPr>
                  <a:solidFill>
                    <a:schemeClr val="accent5">
                      <a:tint val="65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Hoja1!$A$2:$A$5</c15:sqref>
                        </c15:formulaRef>
                      </c:ext>
                    </c:extLst>
                    <c:strCache>
                      <c:ptCount val="2"/>
                      <c:pt idx="0">
                        <c:v>Sanos</c:v>
                      </c:pt>
                      <c:pt idx="1">
                        <c:v>EPOC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Hoja1!$D$2:$D$5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84F7-43E4-8151-0A5A0825A56C}"/>
                  </c:ext>
                </c:extLst>
              </c15:ser>
            </c15:filteredBarSeries>
          </c:ext>
        </c:extLst>
      </c:barChart>
      <c:catAx>
        <c:axId val="188351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83518272"/>
        <c:crosses val="autoZero"/>
        <c:auto val="1"/>
        <c:lblAlgn val="ctr"/>
        <c:lblOffset val="100"/>
        <c:noMultiLvlLbl val="0"/>
      </c:catAx>
      <c:valAx>
        <c:axId val="188351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83516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222645738974931E-2"/>
          <c:y val="0.15685226866362356"/>
          <c:w val="0.78274675527675475"/>
          <c:h val="0.740894563761683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Columna3</c:v>
                </c:pt>
              </c:strCache>
            </c:strRef>
          </c:tx>
          <c:spPr>
            <a:solidFill>
              <a:schemeClr val="accent5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GOLD 1</c:v>
                </c:pt>
                <c:pt idx="1">
                  <c:v>GOLD 2 </c:v>
                </c:pt>
                <c:pt idx="2">
                  <c:v>GOLD 3 </c:v>
                </c:pt>
                <c:pt idx="3">
                  <c:v>GOLD 4 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116.85</c:v>
                </c:pt>
                <c:pt idx="1">
                  <c:v>113.29</c:v>
                </c:pt>
                <c:pt idx="2">
                  <c:v>110.94</c:v>
                </c:pt>
                <c:pt idx="3">
                  <c:v>112.16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85-49C5-899A-44D3558421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83516192"/>
        <c:axId val="188351827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Columna2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Hoja1!$A$2:$A$5</c15:sqref>
                        </c15:formulaRef>
                      </c:ext>
                    </c:extLst>
                    <c:strCache>
                      <c:ptCount val="4"/>
                      <c:pt idx="0">
                        <c:v>GOLD 1</c:v>
                      </c:pt>
                      <c:pt idx="1">
                        <c:v>GOLD 2 </c:v>
                      </c:pt>
                      <c:pt idx="2">
                        <c:v>GOLD 3 </c:v>
                      </c:pt>
                      <c:pt idx="3">
                        <c:v>GOLD 4 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Hoja1!$C$2:$C$5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0B85-49C5-899A-44D3558421BF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Columna1</c:v>
                      </c:pt>
                    </c:strCache>
                  </c:strRef>
                </c:tx>
                <c:spPr>
                  <a:solidFill>
                    <a:schemeClr val="accent5">
                      <a:tint val="65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Hoja1!$A$2:$A$5</c15:sqref>
                        </c15:formulaRef>
                      </c:ext>
                    </c:extLst>
                    <c:strCache>
                      <c:ptCount val="4"/>
                      <c:pt idx="0">
                        <c:v>GOLD 1</c:v>
                      </c:pt>
                      <c:pt idx="1">
                        <c:v>GOLD 2 </c:v>
                      </c:pt>
                      <c:pt idx="2">
                        <c:v>GOLD 3 </c:v>
                      </c:pt>
                      <c:pt idx="3">
                        <c:v>GOLD 4 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Hoja1!$D$2:$D$5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0B85-49C5-899A-44D3558421BF}"/>
                  </c:ext>
                </c:extLst>
              </c15:ser>
            </c15:filteredBarSeries>
          </c:ext>
        </c:extLst>
      </c:barChart>
      <c:catAx>
        <c:axId val="188351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83518272"/>
        <c:crosses val="autoZero"/>
        <c:auto val="1"/>
        <c:lblAlgn val="ctr"/>
        <c:lblOffset val="100"/>
        <c:noMultiLvlLbl val="0"/>
      </c:catAx>
      <c:valAx>
        <c:axId val="188351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83516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5CFEF59-AB2C-7676-1D95-C67336BD4563}"/>
              </a:ext>
            </a:extLst>
          </p:cNvPr>
          <p:cNvSpPr txBox="1"/>
          <p:nvPr/>
        </p:nvSpPr>
        <p:spPr>
          <a:xfrm>
            <a:off x="287524" y="1482716"/>
            <a:ext cx="45365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>
                <a:solidFill>
                  <a:srgbClr val="CC00FF"/>
                </a:solidFill>
              </a:rPr>
              <a:t>INTRODUCCIÓN</a:t>
            </a:r>
          </a:p>
          <a:p>
            <a:pPr algn="just"/>
            <a:r>
              <a:rPr lang="es-ES" sz="1200" dirty="0"/>
              <a:t>La sustancia P (SP) es un neuropéptido que mediante su unión a los receptores NK-1 provoca la contracción de la musculatura lisa de la vía aérea  y estimula los mastocitos y glándulas secretoras. </a:t>
            </a:r>
          </a:p>
          <a:p>
            <a:pPr algn="just"/>
            <a:r>
              <a:rPr lang="es-ES" sz="1200" dirty="0"/>
              <a:t>Actualmente existe un creciente interés sobre su papel en la EPOC como biomarcador de inflamación. Hasta la fecha la medición de esta molécula se ha efectuado esencialmente en sangre y en esputo. </a:t>
            </a:r>
          </a:p>
          <a:p>
            <a:pPr algn="just"/>
            <a:endParaRPr lang="es-ES" sz="1200" dirty="0"/>
          </a:p>
          <a:p>
            <a:pPr algn="just"/>
            <a:r>
              <a:rPr lang="es-ES" sz="1200" b="1" u="sng" dirty="0"/>
              <a:t>Objetivo</a:t>
            </a:r>
            <a:r>
              <a:rPr lang="es-ES" sz="1200" dirty="0"/>
              <a:t>: comprobar la adecuada medición de sustancia P en saliva  mediante ELISA en pacientes EPOC y en sujetos sanos.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AE1CBE4-C6BC-FB64-3DDF-12A1FEB814D9}"/>
              </a:ext>
            </a:extLst>
          </p:cNvPr>
          <p:cNvSpPr txBox="1"/>
          <p:nvPr/>
        </p:nvSpPr>
        <p:spPr>
          <a:xfrm>
            <a:off x="287524" y="3874047"/>
            <a:ext cx="410445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b="1" dirty="0">
                <a:solidFill>
                  <a:srgbClr val="CC00FF"/>
                </a:solidFill>
              </a:rPr>
              <a:t>METODOLOGÍA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/>
              <a:t>Estudio observacional analítico transversal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/>
              <a:t>Medición de la SP en </a:t>
            </a:r>
            <a:r>
              <a:rPr lang="es-ES" sz="1200" dirty="0" err="1"/>
              <a:t>pg</a:t>
            </a:r>
            <a:r>
              <a:rPr lang="es-ES" sz="1200" dirty="0"/>
              <a:t>/ml en saliva mediante técnica ELISA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/>
              <a:t>Reclutamiento: HUVR enero-marzo 2022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/>
              <a:t>Sujetos: sanos y EPOC con diferentes grados de obstrucción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90B462E-1656-A3D4-E8C4-40BB02691DEF}"/>
              </a:ext>
            </a:extLst>
          </p:cNvPr>
          <p:cNvSpPr txBox="1"/>
          <p:nvPr/>
        </p:nvSpPr>
        <p:spPr>
          <a:xfrm>
            <a:off x="2339752" y="86016"/>
            <a:ext cx="6408712" cy="646331"/>
          </a:xfrm>
          <a:prstGeom prst="rect">
            <a:avLst/>
          </a:prstGeom>
          <a:solidFill>
            <a:srgbClr val="FFCCFF"/>
          </a:solidFill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8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MEDICIÓN DE </a:t>
            </a:r>
            <a:r>
              <a:rPr lang="es-ES" sz="1800" dirty="0">
                <a:solidFill>
                  <a:srgbClr val="201F1E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</a:t>
            </a:r>
            <a:r>
              <a:rPr lang="es-ES" sz="18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SUSTANCIA P EN SALIVA COMO BIOMARCADOR DE INFLAMACIÓN. 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172E822-F432-1376-9F0B-57551A983E10}"/>
              </a:ext>
            </a:extLst>
          </p:cNvPr>
          <p:cNvSpPr txBox="1"/>
          <p:nvPr/>
        </p:nvSpPr>
        <p:spPr>
          <a:xfrm>
            <a:off x="2267744" y="732347"/>
            <a:ext cx="7128792" cy="658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Autores: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Rocío Reinoso Arija (1), Carmen Marín Hinojosa (1,2), Borja Ruiz Duque (1), Laura Carrasco Hernández (1,2), </a:t>
            </a:r>
          </a:p>
          <a:p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José Luis López-Campos (1,2).</a:t>
            </a:r>
            <a:endParaRPr lang="es-ES" sz="9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1.Unidad Médico-Quirúrgica de Enfermedades Respiratorias. Hospital Universitario Virgen del Rocio/ Universidad de Sevilla, </a:t>
            </a:r>
            <a:r>
              <a:rPr lang="es-ES" sz="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Spain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2.CIBER de Enfermedades Respiratorias (CIBERES). Instituto de Salud Carlos III, Madrid, </a:t>
            </a:r>
            <a:r>
              <a:rPr lang="es-ES" sz="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Spain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a 6">
            <a:extLst>
              <a:ext uri="{FF2B5EF4-FFF2-40B4-BE49-F238E27FC236}">
                <a16:creationId xmlns:a16="http://schemas.microsoft.com/office/drawing/2014/main" id="{A70A9165-93B1-ED5E-3A2A-F8A13D6EDE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819883"/>
              </p:ext>
            </p:extLst>
          </p:nvPr>
        </p:nvGraphicFramePr>
        <p:xfrm>
          <a:off x="5544108" y="1689636"/>
          <a:ext cx="2556284" cy="331602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970798764"/>
                    </a:ext>
                  </a:extLst>
                </a:gridCol>
                <a:gridCol w="540060">
                  <a:extLst>
                    <a:ext uri="{9D8B030D-6E8A-4147-A177-3AD203B41FA5}">
                      <a16:colId xmlns:a16="http://schemas.microsoft.com/office/drawing/2014/main" val="356930755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720259236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endParaRPr lang="es-E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Sanos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900"/>
                        <a:t>EPOC</a:t>
                      </a:r>
                      <a:endParaRPr lang="es-E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524981"/>
                  </a:ext>
                </a:extLst>
              </a:tr>
              <a:tr h="725522">
                <a:tc>
                  <a:txBody>
                    <a:bodyPr/>
                    <a:lstStyle/>
                    <a:p>
                      <a:r>
                        <a:rPr lang="es-ES" sz="900" dirty="0"/>
                        <a:t>Sujetos</a:t>
                      </a:r>
                    </a:p>
                    <a:p>
                      <a:r>
                        <a:rPr lang="es-ES" sz="900" dirty="0"/>
                        <a:t>(n=102)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53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49</a:t>
                      </a:r>
                    </a:p>
                    <a:p>
                      <a:r>
                        <a:rPr lang="es-ES" sz="900" dirty="0"/>
                        <a:t>GOLD 1 → 5</a:t>
                      </a:r>
                    </a:p>
                    <a:p>
                      <a:r>
                        <a:rPr lang="es-ES" sz="900" dirty="0"/>
                        <a:t>GOLD 2 → 18 </a:t>
                      </a:r>
                    </a:p>
                    <a:p>
                      <a:r>
                        <a:rPr lang="es-ES" sz="900" dirty="0"/>
                        <a:t>GOLD 3 → 16 </a:t>
                      </a:r>
                    </a:p>
                    <a:p>
                      <a:r>
                        <a:rPr lang="es-ES" sz="900" dirty="0"/>
                        <a:t>GOLD 4 →  10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0976124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r>
                        <a:rPr lang="es-ES" sz="900" dirty="0"/>
                        <a:t>Sexo (n)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4525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900" dirty="0"/>
                        <a:t>Hombres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900"/>
                        <a:t>29</a:t>
                      </a:r>
                      <a:endParaRPr lang="es-E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900"/>
                        <a:t>35</a:t>
                      </a:r>
                      <a:endParaRPr lang="es-E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87851"/>
                  </a:ext>
                </a:extLst>
              </a:tr>
              <a:tr h="171060">
                <a:tc>
                  <a:txBody>
                    <a:bodyPr/>
                    <a:lstStyle/>
                    <a:p>
                      <a:r>
                        <a:rPr lang="es-ES" sz="900" dirty="0"/>
                        <a:t>Mujeres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442101"/>
                  </a:ext>
                </a:extLst>
              </a:tr>
              <a:tr h="203658">
                <a:tc gridSpan="3">
                  <a:txBody>
                    <a:bodyPr/>
                    <a:lstStyle/>
                    <a:p>
                      <a:r>
                        <a:rPr lang="es-ES" sz="900" dirty="0"/>
                        <a:t>Edad (años)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026013"/>
                  </a:ext>
                </a:extLst>
              </a:tr>
              <a:tr h="175842">
                <a:tc>
                  <a:txBody>
                    <a:bodyPr/>
                    <a:lstStyle/>
                    <a:p>
                      <a:r>
                        <a:rPr lang="es-ES" sz="900" dirty="0"/>
                        <a:t>&lt;70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900"/>
                        <a:t>29</a:t>
                      </a:r>
                      <a:endParaRPr lang="es-E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900"/>
                        <a:t>23</a:t>
                      </a:r>
                      <a:endParaRPr lang="es-E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787524"/>
                  </a:ext>
                </a:extLst>
              </a:tr>
              <a:tr h="148702">
                <a:tc>
                  <a:txBody>
                    <a:bodyPr/>
                    <a:lstStyle/>
                    <a:p>
                      <a:r>
                        <a:rPr lang="es-ES" sz="900" dirty="0"/>
                        <a:t>≥70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728890"/>
                  </a:ext>
                </a:extLst>
              </a:tr>
              <a:tr h="192218">
                <a:tc gridSpan="3">
                  <a:txBody>
                    <a:bodyPr/>
                    <a:lstStyle/>
                    <a:p>
                      <a:r>
                        <a:rPr lang="es-ES" sz="900" dirty="0"/>
                        <a:t>Hábito tabáquico (n)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023474"/>
                  </a:ext>
                </a:extLst>
              </a:tr>
              <a:tr h="206360">
                <a:tc>
                  <a:txBody>
                    <a:bodyPr/>
                    <a:lstStyle/>
                    <a:p>
                      <a:r>
                        <a:rPr lang="es-ES" sz="900" dirty="0"/>
                        <a:t>Nunca fumador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900"/>
                        <a:t>18</a:t>
                      </a:r>
                      <a:endParaRPr lang="es-E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900"/>
                        <a:t>0</a:t>
                      </a:r>
                      <a:endParaRPr lang="es-E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2914342"/>
                  </a:ext>
                </a:extLst>
              </a:tr>
              <a:tr h="200640">
                <a:tc>
                  <a:txBody>
                    <a:bodyPr/>
                    <a:lstStyle/>
                    <a:p>
                      <a:r>
                        <a:rPr lang="es-ES" sz="900" dirty="0"/>
                        <a:t>Fumador activo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900"/>
                        <a:t>17</a:t>
                      </a:r>
                      <a:endParaRPr lang="es-E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900"/>
                        <a:t>15</a:t>
                      </a:r>
                      <a:endParaRPr lang="es-E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6861095"/>
                  </a:ext>
                </a:extLst>
              </a:tr>
              <a:tr h="252786">
                <a:tc>
                  <a:txBody>
                    <a:bodyPr/>
                    <a:lstStyle/>
                    <a:p>
                      <a:r>
                        <a:rPr lang="es-ES" sz="900" dirty="0" err="1"/>
                        <a:t>Ex-fumador</a:t>
                      </a:r>
                      <a:r>
                        <a:rPr lang="es-ES" sz="900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8969351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7A0F012D-2C41-2DE4-2CE9-76E85C235154}"/>
              </a:ext>
            </a:extLst>
          </p:cNvPr>
          <p:cNvSpPr txBox="1"/>
          <p:nvPr/>
        </p:nvSpPr>
        <p:spPr>
          <a:xfrm>
            <a:off x="5436096" y="1320304"/>
            <a:ext cx="1512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b="1" dirty="0">
                <a:solidFill>
                  <a:srgbClr val="CC00FF"/>
                </a:solidFill>
              </a:rPr>
              <a:t>RESULTADOS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D2EC082-0837-618B-1340-4DBD0BAD9781}"/>
              </a:ext>
            </a:extLst>
          </p:cNvPr>
          <p:cNvSpPr txBox="1"/>
          <p:nvPr/>
        </p:nvSpPr>
        <p:spPr>
          <a:xfrm>
            <a:off x="395114" y="3939093"/>
            <a:ext cx="813690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CC00FF"/>
                </a:solidFill>
              </a:rPr>
              <a:t>CONCLUSIONES</a:t>
            </a:r>
          </a:p>
          <a:p>
            <a:r>
              <a:rPr lang="es-ES" sz="1400" dirty="0"/>
              <a:t>Es posible realizar la medición de SP en saliva mediante técnica de laboratorio ELISA. Dicha medición podría tener interés en el seguimiento de los pacientes EPOC como biomarcador de inflamación.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FBD404B7-7145-CBEA-C6D4-D586333C61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3149788"/>
              </p:ext>
            </p:extLst>
          </p:nvPr>
        </p:nvGraphicFramePr>
        <p:xfrm>
          <a:off x="219306" y="606166"/>
          <a:ext cx="4320480" cy="2911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973C54FF-F3CC-AD02-27EF-F3B33447E1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9399794"/>
              </p:ext>
            </p:extLst>
          </p:nvPr>
        </p:nvGraphicFramePr>
        <p:xfrm>
          <a:off x="4342800" y="465743"/>
          <a:ext cx="4657408" cy="3051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83BED89B-8FFC-8F04-2440-BEE7B16785E1}"/>
              </a:ext>
            </a:extLst>
          </p:cNvPr>
          <p:cNvSpPr txBox="1"/>
          <p:nvPr/>
        </p:nvSpPr>
        <p:spPr>
          <a:xfrm>
            <a:off x="3854724" y="276610"/>
            <a:ext cx="14989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b="1" dirty="0">
                <a:solidFill>
                  <a:srgbClr val="CC00FF"/>
                </a:solidFill>
              </a:rPr>
              <a:t>RESULTADOS</a:t>
            </a:r>
            <a:endParaRPr lang="es-ES" sz="1400" b="1" dirty="0">
              <a:solidFill>
                <a:srgbClr val="CC00FF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D679094-7D22-3DF0-833F-327589A245B7}"/>
              </a:ext>
            </a:extLst>
          </p:cNvPr>
          <p:cNvSpPr txBox="1"/>
          <p:nvPr/>
        </p:nvSpPr>
        <p:spPr>
          <a:xfrm>
            <a:off x="410273" y="2162362"/>
            <a:ext cx="1196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108,67</a:t>
            </a:r>
            <a:r>
              <a:rPr lang="es-ES" sz="12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±</a:t>
            </a:r>
            <a:r>
              <a:rPr lang="es-ES" sz="1200" dirty="0"/>
              <a:t> 19,23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D844FCF-3F42-280D-D14C-28368A1DA73A}"/>
              </a:ext>
            </a:extLst>
          </p:cNvPr>
          <p:cNvSpPr txBox="1"/>
          <p:nvPr/>
        </p:nvSpPr>
        <p:spPr>
          <a:xfrm>
            <a:off x="1288058" y="937794"/>
            <a:ext cx="1196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112,65</a:t>
            </a:r>
            <a:r>
              <a:rPr lang="es-ES" sz="12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±</a:t>
            </a:r>
            <a:r>
              <a:rPr lang="es-ES" sz="1200" dirty="0"/>
              <a:t> 13,44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94BE772-5147-4D19-E20D-F1AB57CC4E3D}"/>
              </a:ext>
            </a:extLst>
          </p:cNvPr>
          <p:cNvSpPr txBox="1"/>
          <p:nvPr/>
        </p:nvSpPr>
        <p:spPr>
          <a:xfrm>
            <a:off x="2555776" y="1563638"/>
            <a:ext cx="716009" cy="27699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/>
              <a:t>p=0,067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855302A-94CD-72C7-E50C-C76C15F5CAEC}"/>
              </a:ext>
            </a:extLst>
          </p:cNvPr>
          <p:cNvSpPr txBox="1"/>
          <p:nvPr/>
        </p:nvSpPr>
        <p:spPr>
          <a:xfrm>
            <a:off x="4604216" y="933499"/>
            <a:ext cx="1196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116,85</a:t>
            </a:r>
            <a:r>
              <a:rPr lang="es-ES" sz="12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±</a:t>
            </a:r>
            <a:r>
              <a:rPr lang="es-ES" sz="1200" dirty="0"/>
              <a:t> 11,74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4177BBC-D1DF-F9D6-D500-B9699152C9A0}"/>
              </a:ext>
            </a:extLst>
          </p:cNvPr>
          <p:cNvSpPr txBox="1"/>
          <p:nvPr/>
        </p:nvSpPr>
        <p:spPr>
          <a:xfrm>
            <a:off x="5573075" y="1693786"/>
            <a:ext cx="1196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113,29</a:t>
            </a:r>
            <a:r>
              <a:rPr lang="es-ES" sz="12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±</a:t>
            </a:r>
            <a:r>
              <a:rPr lang="es-ES" sz="1200" dirty="0"/>
              <a:t> 16,81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4FDF337-023F-E119-BEFF-157E0A3211A8}"/>
              </a:ext>
            </a:extLst>
          </p:cNvPr>
          <p:cNvSpPr txBox="1"/>
          <p:nvPr/>
        </p:nvSpPr>
        <p:spPr>
          <a:xfrm>
            <a:off x="6476723" y="2162363"/>
            <a:ext cx="1196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110,94</a:t>
            </a:r>
            <a:r>
              <a:rPr lang="es-ES" sz="12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±</a:t>
            </a:r>
            <a:r>
              <a:rPr lang="es-ES" sz="1200" dirty="0"/>
              <a:t> 12,13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A1CEDA2-A039-9348-E9D3-64883D72342C}"/>
              </a:ext>
            </a:extLst>
          </p:cNvPr>
          <p:cNvSpPr txBox="1"/>
          <p:nvPr/>
        </p:nvSpPr>
        <p:spPr>
          <a:xfrm>
            <a:off x="7336817" y="1923322"/>
            <a:ext cx="1196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112,16</a:t>
            </a:r>
            <a:r>
              <a:rPr lang="es-ES" sz="12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±</a:t>
            </a:r>
            <a:r>
              <a:rPr lang="es-ES" sz="1200" dirty="0"/>
              <a:t> 10,36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D2B78EE-849F-AA19-00D8-224771FFBDF8}"/>
              </a:ext>
            </a:extLst>
          </p:cNvPr>
          <p:cNvSpPr txBox="1"/>
          <p:nvPr/>
        </p:nvSpPr>
        <p:spPr>
          <a:xfrm>
            <a:off x="7577274" y="1142261"/>
            <a:ext cx="716009" cy="27699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/>
              <a:t>p=0,858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0FB7B80-87A6-F7CB-B582-4B60BCBFFB2F}"/>
              </a:ext>
            </a:extLst>
          </p:cNvPr>
          <p:cNvSpPr txBox="1"/>
          <p:nvPr/>
        </p:nvSpPr>
        <p:spPr>
          <a:xfrm rot="16200000">
            <a:off x="-180735" y="2103415"/>
            <a:ext cx="5900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 err="1"/>
              <a:t>pg</a:t>
            </a:r>
            <a:r>
              <a:rPr lang="es-ES" sz="1200" dirty="0"/>
              <a:t>/ml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3B2D694-7ADD-1A33-A430-EE547E7980C6}"/>
              </a:ext>
            </a:extLst>
          </p:cNvPr>
          <p:cNvSpPr txBox="1"/>
          <p:nvPr/>
        </p:nvSpPr>
        <p:spPr>
          <a:xfrm rot="16200000">
            <a:off x="3951501" y="2103414"/>
            <a:ext cx="5900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 err="1"/>
              <a:t>pg</a:t>
            </a:r>
            <a:r>
              <a:rPr lang="es-ES" sz="1200" dirty="0"/>
              <a:t>/ml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337</Words>
  <Application>Microsoft Office PowerPoint</Application>
  <PresentationFormat>Presentación en pantalla (16:9)</PresentationFormat>
  <Paragraphs>62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rocio reinoso arija</cp:lastModifiedBy>
  <cp:revision>12</cp:revision>
  <dcterms:created xsi:type="dcterms:W3CDTF">2022-01-11T08:55:46Z</dcterms:created>
  <dcterms:modified xsi:type="dcterms:W3CDTF">2023-03-01T18:35:26Z</dcterms:modified>
</cp:coreProperties>
</file>