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63688" y="186786"/>
            <a:ext cx="6624736" cy="10168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UTILIDAD DEL BIOMARCADOR CA 15-3 COMO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PREDICTOR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PRONÓSTICO EN PACIENTES CON NEUMONÍA POR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</a:p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Marina Fernández Granja, José Antonio Ros Lucas, Laura Fernández Mula, Jennifer</a:t>
            </a:r>
          </a:p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López Martínez, Elena Martínez </a:t>
            </a:r>
            <a:r>
              <a:rPr lang="es-ES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Orenes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, Elena Solana Martínez, </a:t>
            </a:r>
            <a:r>
              <a:rPr lang="es-ES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Sheyla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Yolany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Ruiz Martínez,</a:t>
            </a:r>
          </a:p>
          <a:p>
            <a:pPr algn="ctr"/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Mario Aparicio Vicente, Herminia L. </a:t>
            </a:r>
            <a:r>
              <a:rPr lang="es-ES" sz="700" b="1" dirty="0" err="1">
                <a:latin typeface="Arial" panose="020B0604020202020204" pitchFamily="34" charset="0"/>
                <a:cs typeface="Arial" panose="020B0604020202020204" pitchFamily="34" charset="0"/>
              </a:rPr>
              <a:t>Buchelli</a:t>
            </a:r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 Ramírez.</a:t>
            </a:r>
            <a:endParaRPr lang="es-ES" sz="7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259632" y="1455626"/>
            <a:ext cx="2520280" cy="3600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INTRODUCCIÓN</a:t>
            </a:r>
            <a:endParaRPr lang="es-ES" b="1" dirty="0"/>
          </a:p>
        </p:txBody>
      </p:sp>
      <p:sp>
        <p:nvSpPr>
          <p:cNvPr id="4" name="3 Rectángulo"/>
          <p:cNvSpPr/>
          <p:nvPr/>
        </p:nvSpPr>
        <p:spPr>
          <a:xfrm>
            <a:off x="5688124" y="1455626"/>
            <a:ext cx="2520280" cy="3600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MATERIAL Y MÉTODOS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575556" y="2087006"/>
            <a:ext cx="38884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La gravedad de la afectación pulmonar es el principal factor pronóstico en la </a:t>
            </a:r>
            <a:r>
              <a:rPr lang="es-ES" sz="1400" dirty="0" smtClean="0"/>
              <a:t>infección por </a:t>
            </a:r>
            <a:r>
              <a:rPr lang="es-ES" sz="1400" dirty="0"/>
              <a:t>SARS-CoV-2</a:t>
            </a:r>
            <a:r>
              <a:rPr lang="es-ES" sz="1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A</a:t>
            </a:r>
            <a:r>
              <a:rPr lang="es-ES" sz="1400" dirty="0" smtClean="0"/>
              <a:t>ún </a:t>
            </a:r>
            <a:r>
              <a:rPr lang="es-ES" sz="1400" dirty="0"/>
              <a:t>no se han identificado las diversas influencias que hacen que </a:t>
            </a:r>
            <a:r>
              <a:rPr lang="es-ES" sz="1400" dirty="0" smtClean="0"/>
              <a:t>algunos pacientes </a:t>
            </a:r>
            <a:r>
              <a:rPr lang="es-ES" sz="1400" dirty="0"/>
              <a:t>presenten una peor evolución. </a:t>
            </a:r>
            <a:endParaRPr lang="es-E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 smtClean="0"/>
              <a:t>CA 15-3 </a:t>
            </a:r>
            <a:r>
              <a:rPr lang="es-ES" sz="1400" dirty="0" smtClean="0">
                <a:sym typeface="Wingdings" panose="05000000000000000000" pitchFamily="2" charset="2"/>
              </a:rPr>
              <a:t> </a:t>
            </a:r>
            <a:r>
              <a:rPr lang="es-ES" sz="1400" dirty="0" smtClean="0"/>
              <a:t>marcador </a:t>
            </a:r>
            <a:r>
              <a:rPr lang="es-ES" sz="1400" dirty="0"/>
              <a:t>de </a:t>
            </a:r>
            <a:r>
              <a:rPr lang="es-ES" sz="1400" u="sng" dirty="0"/>
              <a:t>daño pulmonar </a:t>
            </a:r>
            <a:r>
              <a:rPr lang="es-ES" sz="1400" dirty="0"/>
              <a:t>y </a:t>
            </a:r>
            <a:r>
              <a:rPr lang="es-ES" sz="1400" u="sng" dirty="0"/>
              <a:t>fibrosis</a:t>
            </a:r>
            <a:r>
              <a:rPr lang="es-ES" sz="1400" dirty="0"/>
              <a:t> que podría ayudar a predecir el pronóstico de </a:t>
            </a:r>
            <a:r>
              <a:rPr lang="es-ES" sz="1400" dirty="0" smtClean="0"/>
              <a:t>la neumonía </a:t>
            </a:r>
            <a:r>
              <a:rPr lang="es-ES" sz="1400" dirty="0"/>
              <a:t>por SARS-CoV-2.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/>
          </a:p>
        </p:txBody>
      </p:sp>
      <p:sp>
        <p:nvSpPr>
          <p:cNvPr id="7" name="6 Rectángulo redondeado"/>
          <p:cNvSpPr/>
          <p:nvPr/>
        </p:nvSpPr>
        <p:spPr>
          <a:xfrm>
            <a:off x="107504" y="4156948"/>
            <a:ext cx="4824536" cy="792087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sz="1400" b="1" u="sng" dirty="0" smtClean="0">
                <a:solidFill>
                  <a:schemeClr val="bg1"/>
                </a:solidFill>
              </a:rPr>
              <a:t>OBJETIVO: </a:t>
            </a:r>
            <a:r>
              <a:rPr lang="es-ES" sz="1400" dirty="0">
                <a:solidFill>
                  <a:prstClr val="black"/>
                </a:solidFill>
              </a:rPr>
              <a:t>Evaluar la eficacia de este marcador como factor pronóstico en pacientes con neumonía por COVID-19 al ingreso</a:t>
            </a:r>
            <a:endParaRPr lang="es-ES" dirty="0">
              <a:solidFill>
                <a:prstClr val="black"/>
              </a:solidFill>
            </a:endParaRPr>
          </a:p>
          <a:p>
            <a:pPr algn="ctr"/>
            <a:endParaRPr lang="es-ES" sz="1400" b="1" dirty="0">
              <a:solidFill>
                <a:schemeClr val="bg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076678" y="2067694"/>
            <a:ext cx="37444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Estudio observacional y retrospectivo</a:t>
            </a:r>
            <a:r>
              <a:rPr lang="es-ES" dirty="0" smtClean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prstClr val="black"/>
                </a:solidFill>
              </a:rPr>
              <a:t>Cohorte </a:t>
            </a:r>
            <a:r>
              <a:rPr lang="es-ES" sz="1400" b="1" dirty="0" smtClean="0">
                <a:solidFill>
                  <a:prstClr val="black"/>
                </a:solidFill>
              </a:rPr>
              <a:t>539</a:t>
            </a:r>
            <a:r>
              <a:rPr lang="es-ES" sz="1400" dirty="0" smtClean="0">
                <a:solidFill>
                  <a:prstClr val="black"/>
                </a:solidFill>
              </a:rPr>
              <a:t> pacientes hospitalizados ​​por </a:t>
            </a:r>
            <a:r>
              <a:rPr lang="es-ES" sz="1400" b="1" dirty="0">
                <a:solidFill>
                  <a:prstClr val="black"/>
                </a:solidFill>
              </a:rPr>
              <a:t>neumonía por SARS-CoV-2 </a:t>
            </a:r>
            <a:r>
              <a:rPr lang="es-ES" sz="1400" dirty="0">
                <a:solidFill>
                  <a:prstClr val="black"/>
                </a:solidFill>
              </a:rPr>
              <a:t>en el </a:t>
            </a:r>
            <a:r>
              <a:rPr lang="es-ES" sz="1400" dirty="0" smtClean="0">
                <a:solidFill>
                  <a:prstClr val="black"/>
                </a:solidFill>
              </a:rPr>
              <a:t>HUVA.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Período: abril </a:t>
            </a:r>
            <a:r>
              <a:rPr lang="es-ES" sz="1400" dirty="0"/>
              <a:t>de 2020 </a:t>
            </a:r>
            <a:r>
              <a:rPr lang="es-ES" sz="1400" dirty="0" smtClean="0"/>
              <a:t>y marzo </a:t>
            </a:r>
            <a:r>
              <a:rPr lang="es-ES" sz="1400" dirty="0"/>
              <a:t>de 2021</a:t>
            </a:r>
            <a:r>
              <a:rPr lang="es-ES" sz="1400" dirty="0" smtClean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/>
              <a:t>Se analizó </a:t>
            </a:r>
            <a:r>
              <a:rPr lang="es-ES" sz="1400" b="1" dirty="0"/>
              <a:t>CA 15-3 </a:t>
            </a:r>
            <a:r>
              <a:rPr lang="es-ES" sz="1400" dirty="0"/>
              <a:t>en las muestras de sangre </a:t>
            </a:r>
            <a:r>
              <a:rPr lang="es-ES" sz="1400" b="1" dirty="0"/>
              <a:t>al ingreso</a:t>
            </a:r>
            <a:r>
              <a:rPr lang="es-ES" sz="1400" dirty="0"/>
              <a:t>. </a:t>
            </a:r>
            <a:endParaRPr lang="es-E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Se </a:t>
            </a:r>
            <a:r>
              <a:rPr lang="es-ES" sz="1400" dirty="0" smtClean="0"/>
              <a:t>registraron complicaciones intrahospitalarias: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sz="1200" dirty="0" smtClean="0"/>
              <a:t>Muerte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sz="1200" dirty="0" smtClean="0"/>
              <a:t>Necesidad </a:t>
            </a:r>
            <a:r>
              <a:rPr lang="es-ES" sz="1200" dirty="0"/>
              <a:t>de </a:t>
            </a:r>
            <a:r>
              <a:rPr lang="es-ES" sz="1200" dirty="0" smtClean="0"/>
              <a:t>UCI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sz="1200" dirty="0" smtClean="0"/>
              <a:t>Oxigenoterapia </a:t>
            </a:r>
            <a:r>
              <a:rPr lang="es-ES" sz="1200" dirty="0"/>
              <a:t>al alta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365866" y="393847"/>
            <a:ext cx="2520280" cy="3600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RESULTADOS</a:t>
            </a:r>
            <a:endParaRPr lang="es-ES" b="1" dirty="0"/>
          </a:p>
        </p:txBody>
      </p:sp>
      <p:sp>
        <p:nvSpPr>
          <p:cNvPr id="7" name="6 CuadroTexto"/>
          <p:cNvSpPr txBox="1"/>
          <p:nvPr/>
        </p:nvSpPr>
        <p:spPr>
          <a:xfrm>
            <a:off x="359532" y="907854"/>
            <a:ext cx="8532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/>
              <a:t>Al ingreso</a:t>
            </a:r>
            <a:r>
              <a:rPr lang="es-ES" sz="1400" dirty="0"/>
              <a:t>, las concentraciones medias de </a:t>
            </a:r>
            <a:r>
              <a:rPr lang="es-ES" sz="1400" b="1" dirty="0"/>
              <a:t>CA 15-3 </a:t>
            </a:r>
            <a:r>
              <a:rPr lang="es-ES" sz="1400" dirty="0"/>
              <a:t>fueron de </a:t>
            </a:r>
            <a:r>
              <a:rPr lang="es-ES" sz="1400" b="1" dirty="0"/>
              <a:t>20,5</a:t>
            </a:r>
            <a:r>
              <a:rPr lang="es-ES" sz="1400" dirty="0"/>
              <a:t> ± 15,8 </a:t>
            </a:r>
            <a:r>
              <a:rPr lang="es-ES" sz="1400" dirty="0" smtClean="0"/>
              <a:t>U/Ml.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La concentración </a:t>
            </a:r>
            <a:r>
              <a:rPr lang="es-ES" sz="1400" dirty="0"/>
              <a:t>se correlacionó con el </a:t>
            </a:r>
            <a:r>
              <a:rPr lang="es-ES" sz="1400" b="1" dirty="0"/>
              <a:t>sexo masculino</a:t>
            </a:r>
            <a:r>
              <a:rPr lang="es-ES" sz="1400" dirty="0"/>
              <a:t>, la </a:t>
            </a:r>
            <a:r>
              <a:rPr lang="es-ES" sz="1400" b="1" dirty="0"/>
              <a:t>edad avanzada </a:t>
            </a:r>
            <a:r>
              <a:rPr lang="es-ES" sz="1400" dirty="0"/>
              <a:t>y </a:t>
            </a:r>
            <a:r>
              <a:rPr lang="es-ES" sz="1400" dirty="0" smtClean="0"/>
              <a:t>otros </a:t>
            </a:r>
            <a:r>
              <a:rPr lang="es-ES" sz="1400" b="1" dirty="0" smtClean="0"/>
              <a:t>marcadores </a:t>
            </a:r>
            <a:r>
              <a:rPr lang="es-ES" sz="1400" b="1" dirty="0"/>
              <a:t>de gravedad </a:t>
            </a:r>
            <a:r>
              <a:rPr lang="es-ES" sz="1400" dirty="0"/>
              <a:t>de la enfermedad por COVID-19 (IL6, PCR, dímero </a:t>
            </a:r>
            <a:r>
              <a:rPr lang="es-ES" sz="1400" dirty="0" smtClean="0"/>
              <a:t>D, </a:t>
            </a:r>
            <a:r>
              <a:rPr lang="es-ES" sz="1400" dirty="0" err="1" smtClean="0"/>
              <a:t>troponina</a:t>
            </a:r>
            <a:r>
              <a:rPr lang="es-ES" sz="1400" dirty="0" smtClean="0"/>
              <a:t> </a:t>
            </a:r>
            <a:r>
              <a:rPr lang="es-ES" sz="1400" dirty="0"/>
              <a:t>T y NT-</a:t>
            </a:r>
            <a:r>
              <a:rPr lang="es-ES" sz="1400" dirty="0" err="1"/>
              <a:t>ProBNP</a:t>
            </a:r>
            <a:r>
              <a:rPr lang="es-ES" sz="1400" dirty="0"/>
              <a:t>). 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44236" r="33264" b="22360"/>
          <a:stretch/>
        </p:blipFill>
        <p:spPr bwMode="auto">
          <a:xfrm>
            <a:off x="251520" y="1756902"/>
            <a:ext cx="4248472" cy="199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F:\articulo CA 15.3\Figure 2.jp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392" y="1756902"/>
            <a:ext cx="3990981" cy="194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215516" y="4196380"/>
            <a:ext cx="2160240" cy="36004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smtClean="0"/>
              <a:t>CONCLUSIONES</a:t>
            </a:r>
            <a:endParaRPr lang="es-ES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2420633" y="4057475"/>
            <a:ext cx="5957926" cy="7386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/>
              <a:t>Los </a:t>
            </a:r>
            <a:r>
              <a:rPr lang="es-ES" sz="1400" dirty="0" err="1"/>
              <a:t>biomarcadores</a:t>
            </a:r>
            <a:r>
              <a:rPr lang="es-ES" sz="1400" dirty="0"/>
              <a:t> que expresan el grado de daño y fibrosis pulmonar, como el CA </a:t>
            </a:r>
            <a:r>
              <a:rPr lang="es-ES" sz="1400" dirty="0" smtClean="0"/>
              <a:t>15-3</a:t>
            </a:r>
            <a:r>
              <a:rPr lang="es-ES" sz="1400" dirty="0"/>
              <a:t>, pueden ayudar a identificar a los pacientes que requerirán un mayor uso de </a:t>
            </a:r>
            <a:r>
              <a:rPr lang="es-ES" sz="1400" dirty="0" smtClean="0"/>
              <a:t>recursos y </a:t>
            </a:r>
            <a:r>
              <a:rPr lang="es-ES" sz="1400" dirty="0"/>
              <a:t>podrían presentar un peor pronóstico al ingreso.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257</Words>
  <Application>Microsoft Office PowerPoint</Application>
  <PresentationFormat>Presentación en pantalla (16:9)</PresentationFormat>
  <Paragraphs>23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Marina</cp:lastModifiedBy>
  <cp:revision>12</cp:revision>
  <dcterms:created xsi:type="dcterms:W3CDTF">2022-01-11T08:55:46Z</dcterms:created>
  <dcterms:modified xsi:type="dcterms:W3CDTF">2023-03-02T19:29:08Z</dcterms:modified>
</cp:coreProperties>
</file>