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24" y="1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5710070637352921E-2"/>
          <c:w val="0.64680926845133191"/>
          <c:h val="0.8946183894873738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Microroganismos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5736864829034519"/>
                  <c:y val="0.1440952708007763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2007057433786716"/>
                  <c:y val="7.799495481444318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/>
                      <a:t>2%</a:t>
                    </a:r>
                    <a:endParaRPr lang="en-US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024661825567796"/>
                      <c:h val="0.12228987705629353"/>
                    </c:manualLayout>
                  </c15:layout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706481699600425"/>
                      <c:h val="0.20653655481444613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Neumococo</c:v>
                </c:pt>
                <c:pt idx="1">
                  <c:v>Legionella</c:v>
                </c:pt>
                <c:pt idx="2">
                  <c:v>Otros</c:v>
                </c:pt>
                <c:pt idx="3">
                  <c:v>No identificado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 formatCode="0.00%">
                  <c:v>0.155</c:v>
                </c:pt>
                <c:pt idx="1">
                  <c:v>0.02</c:v>
                </c:pt>
                <c:pt idx="2" formatCode="0.00%">
                  <c:v>8.4000000000000005E-2</c:v>
                </c:pt>
                <c:pt idx="3" formatCode="0.00%">
                  <c:v>0.74099999999999999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467456254491228"/>
          <c:y val="8.1215271526925759E-2"/>
          <c:w val="0.35588783671613111"/>
          <c:h val="0.811952015644485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NO VACUNADO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4.0491302978246997E-2"/>
                  <c:y val="-7.36773038515825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21E-DC42-B209-188AB4958E0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Hoja1!$B$3:$D$3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Hoja1!$B$4:$D$4</c:f>
              <c:numCache>
                <c:formatCode>0.00%</c:formatCode>
                <c:ptCount val="3"/>
                <c:pt idx="0" formatCode="0%">
                  <c:v>1</c:v>
                </c:pt>
                <c:pt idx="1">
                  <c:v>0.29899999999999999</c:v>
                </c:pt>
                <c:pt idx="2">
                  <c:v>4.7E-2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21E-DC42-B209-188AB4958E07}"/>
            </c:ext>
          </c:extLst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VACUNADO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Hoja1!$B$3:$D$3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Hoja1!$B$5:$D$5</c:f>
              <c:numCache>
                <c:formatCode>0.00%</c:formatCode>
                <c:ptCount val="3"/>
                <c:pt idx="1">
                  <c:v>0.70099999999999996</c:v>
                </c:pt>
                <c:pt idx="2">
                  <c:v>0.95299999999999996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21E-DC42-B209-188AB4958E0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855800528"/>
        <c:axId val="-855803792"/>
      </c:barChart>
      <c:catAx>
        <c:axId val="-85580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-855803792"/>
        <c:crosses val="autoZero"/>
        <c:auto val="1"/>
        <c:lblAlgn val="ctr"/>
        <c:lblOffset val="100"/>
        <c:noMultiLvlLbl val="0"/>
      </c:catAx>
      <c:valAx>
        <c:axId val="-8558037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-85580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828493051599468"/>
          <c:y val="0.788607052252292"/>
          <c:w val="0.64594507229693154"/>
          <c:h val="0.137715643896125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C9BAA-7062-4B83-834C-D1401AAF2FB3}" type="datetimeFigureOut">
              <a:rPr lang="es-ES" smtClean="0"/>
              <a:t>19/02/2023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72D61-612B-43A4-9068-D710A065B25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144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72D61-612B-43A4-9068-D710A065B25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864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19/02/2023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375263" y="-241897"/>
            <a:ext cx="5688633" cy="1563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5F5C5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es-ES" sz="1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PERFIL DE INGRESO HOSPITALARIO POR NAC BACTERIANA EN ÉPOCA POSTCOVID </a:t>
            </a:r>
          </a:p>
          <a:p>
            <a:pPr algn="ctr"/>
            <a:r>
              <a:rPr lang="es-ES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s-ES" sz="11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Viciana</a:t>
            </a:r>
            <a:r>
              <a:rPr lang="es-ES" sz="11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Martín, L. Marín Barrera, S. Cedeño Berenice, A. Valido </a:t>
            </a:r>
            <a:r>
              <a:rPr lang="es-ES" sz="11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Morales</a:t>
            </a:r>
          </a:p>
          <a:p>
            <a:pPr algn="ctr"/>
            <a:r>
              <a:rPr lang="es-ES" sz="11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S. Neumología, Hospital Universitario Virgen Macarena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1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94759" y="1182679"/>
            <a:ext cx="2204812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3654" y="1507177"/>
            <a:ext cx="83884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neumonía bacteriana presenta </a:t>
            </a:r>
            <a: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una elevada mortalidad durante el ingreso </a:t>
            </a:r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hospitalario. </a:t>
            </a:r>
          </a:p>
          <a:p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Actualmente la aparición del SARS COV2  y la vacunación contra la misma</a:t>
            </a:r>
          </a:p>
          <a:p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han iniciado una nueva era de la prevención en contra de las neumonías.</a:t>
            </a:r>
            <a:r>
              <a:rPr lang="es-ES" sz="11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s-ES" sz="11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202364" y="2178208"/>
            <a:ext cx="2204812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3654" y="2523150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Analizar la posible influencia de la vacunación frente a SARSCOV2 en el perfil de paciente que requiere ingreso hospitalario en </a:t>
            </a:r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nuestro centro </a:t>
            </a:r>
            <a: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 neumonía bacteriana de la </a:t>
            </a:r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comunidad.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194759" y="3038209"/>
            <a:ext cx="2204812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métodos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91913" y="3366158"/>
            <a:ext cx="84738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observacional retrospectivo de pacientes ingresados desde 2020 a 2022 en N</a:t>
            </a:r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eumología del HUVM </a:t>
            </a:r>
            <a: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por </a:t>
            </a:r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NAC.</a:t>
            </a:r>
            <a: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65859"/>
              </p:ext>
            </p:extLst>
          </p:nvPr>
        </p:nvGraphicFramePr>
        <p:xfrm>
          <a:off x="1475656" y="3757165"/>
          <a:ext cx="2088232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</a:tblGrid>
              <a:tr h="184555"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</a:t>
                      </a:r>
                      <a:r>
                        <a:rPr lang="en-US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en-US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65 a</a:t>
                      </a:r>
                      <a:r>
                        <a:rPr lang="es-ES" sz="900" b="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ños</a:t>
                      </a:r>
                      <a:r>
                        <a:rPr lang="es-ES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9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4555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Confusión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4555">
                <a:tc>
                  <a:txBody>
                    <a:bodyPr/>
                    <a:lstStyle/>
                    <a:p>
                      <a:r>
                        <a:rPr lang="es-E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Urea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7 ml</a:t>
                      </a:r>
                      <a:r>
                        <a:rPr lang="es-E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/l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4555">
                <a:tc>
                  <a:txBody>
                    <a:bodyPr/>
                    <a:lstStyle/>
                    <a:p>
                      <a:r>
                        <a:rPr lang="es-ES" sz="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Fresp</a:t>
                      </a:r>
                      <a:r>
                        <a:rPr lang="es-E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30 rpm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45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</a:t>
                      </a:r>
                      <a:r>
                        <a:rPr lang="es-E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 &lt; 90mmHg o TAD &lt; 60mmHg  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Elipse 12"/>
          <p:cNvSpPr/>
          <p:nvPr/>
        </p:nvSpPr>
        <p:spPr>
          <a:xfrm>
            <a:off x="345179" y="3892544"/>
            <a:ext cx="910617" cy="7216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/>
          <p:cNvSpPr txBox="1"/>
          <p:nvPr/>
        </p:nvSpPr>
        <p:spPr>
          <a:xfrm>
            <a:off x="318787" y="4087476"/>
            <a:ext cx="1105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CURB 65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853284"/>
              </p:ext>
            </p:extLst>
          </p:nvPr>
        </p:nvGraphicFramePr>
        <p:xfrm>
          <a:off x="4565384" y="3797336"/>
          <a:ext cx="1763212" cy="1215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3212"/>
              </a:tblGrid>
              <a:tr h="264227"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Factores</a:t>
                      </a:r>
                      <a:r>
                        <a:rPr lang="es-ES" sz="9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demográficos 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2535">
                <a:tc>
                  <a:txBody>
                    <a:bodyPr/>
                    <a:lstStyle/>
                    <a:p>
                      <a:r>
                        <a:rPr lang="es-ES" sz="9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</a:t>
                      </a:r>
                      <a:r>
                        <a:rPr lang="es-ES" sz="9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coexistentes</a:t>
                      </a:r>
                      <a:r>
                        <a:rPr lang="es-ES" sz="9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2535">
                <a:tc>
                  <a:txBody>
                    <a:bodyPr/>
                    <a:lstStyle/>
                    <a:p>
                      <a:r>
                        <a:rPr lang="es-ES" sz="9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Hallazgos</a:t>
                      </a:r>
                      <a:r>
                        <a:rPr lang="es-ES" sz="9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</a:t>
                      </a:r>
                      <a:r>
                        <a:rPr lang="es-ES" sz="9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exploració</a:t>
                      </a:r>
                      <a:r>
                        <a:rPr lang="es-ES" sz="9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física</a:t>
                      </a:r>
                      <a:endParaRPr lang="es-E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92535">
                <a:tc>
                  <a:txBody>
                    <a:bodyPr/>
                    <a:lstStyle/>
                    <a:p>
                      <a:r>
                        <a:rPr lang="en-US" sz="9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Hallazgos</a:t>
                      </a:r>
                      <a:r>
                        <a:rPr lang="en-US" sz="9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US" sz="900" b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laboratorio</a:t>
                      </a:r>
                      <a:r>
                        <a:rPr lang="en-US" sz="9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en-US" sz="9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  <a:r>
                        <a:rPr lang="en-US" sz="9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radiol</a:t>
                      </a:r>
                      <a:r>
                        <a:rPr lang="es-ES" sz="900" b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ógicos</a:t>
                      </a:r>
                      <a:r>
                        <a:rPr lang="es-ES" sz="9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7" name="Elipse 16"/>
          <p:cNvSpPr/>
          <p:nvPr/>
        </p:nvSpPr>
        <p:spPr>
          <a:xfrm>
            <a:off x="3695010" y="3938317"/>
            <a:ext cx="832658" cy="69594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3787622" y="4120309"/>
            <a:ext cx="11592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FINE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285701"/>
              </p:ext>
            </p:extLst>
          </p:nvPr>
        </p:nvGraphicFramePr>
        <p:xfrm>
          <a:off x="6404028" y="3804803"/>
          <a:ext cx="1912388" cy="1268322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462256"/>
                <a:gridCol w="1450132"/>
              </a:tblGrid>
              <a:tr h="240209">
                <a:tc>
                  <a:txBody>
                    <a:bodyPr/>
                    <a:lstStyle/>
                    <a:p>
                      <a:r>
                        <a:rPr lang="es-ES" sz="70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FINE</a:t>
                      </a:r>
                      <a:endParaRPr lang="es-ES" sz="7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4540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I-II</a:t>
                      </a:r>
                      <a:endParaRPr lang="es-E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00" dirty="0" err="1" smtClean="0"/>
                        <a:t>Tto</a:t>
                      </a:r>
                      <a:r>
                        <a:rPr lang="es-ES" sz="700" baseline="0" dirty="0" smtClean="0"/>
                        <a:t> en domicilio</a:t>
                      </a:r>
                      <a:endParaRPr lang="es-E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0430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I-II</a:t>
                      </a:r>
                    </a:p>
                    <a:p>
                      <a:endParaRPr lang="es-ES" sz="700" dirty="0" smtClean="0"/>
                    </a:p>
                    <a:p>
                      <a:r>
                        <a:rPr lang="es-ES" sz="700" dirty="0" smtClean="0"/>
                        <a:t>III</a:t>
                      </a:r>
                      <a:endParaRPr lang="es-E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00" dirty="0" smtClean="0">
                          <a:latin typeface="+mn-lt"/>
                          <a:cs typeface="+mn-cs"/>
                        </a:rPr>
                        <a:t>Vigilancia</a:t>
                      </a:r>
                      <a:r>
                        <a:rPr lang="es-ES" sz="700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es-ES" sz="700" baseline="0" dirty="0" err="1" smtClean="0">
                          <a:latin typeface="+mn-lt"/>
                          <a:cs typeface="+mn-cs"/>
                        </a:rPr>
                        <a:t>hospitalria</a:t>
                      </a:r>
                      <a:r>
                        <a:rPr lang="es-ES" sz="700" baseline="0" dirty="0" smtClean="0">
                          <a:latin typeface="+mn-lt"/>
                          <a:cs typeface="+mn-cs"/>
                        </a:rPr>
                        <a:t> </a:t>
                      </a:r>
                    </a:p>
                    <a:p>
                      <a:r>
                        <a:rPr lang="es-ES" sz="700" baseline="0" dirty="0" smtClean="0">
                          <a:latin typeface="+mn-lt"/>
                          <a:cs typeface="+mn-cs"/>
                        </a:rPr>
                        <a:t>Unidad de corta estancia </a:t>
                      </a:r>
                      <a:endParaRPr lang="es-E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32093">
                <a:tc>
                  <a:txBody>
                    <a:bodyPr/>
                    <a:lstStyle/>
                    <a:p>
                      <a:r>
                        <a:rPr lang="es-ES" sz="700" dirty="0" smtClean="0"/>
                        <a:t>IV-V</a:t>
                      </a:r>
                      <a:r>
                        <a:rPr lang="es-ES" sz="700" baseline="0" dirty="0" smtClean="0"/>
                        <a:t> </a:t>
                      </a:r>
                      <a:endParaRPr lang="es-E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700" dirty="0" err="1" smtClean="0"/>
                        <a:t>Tto</a:t>
                      </a:r>
                      <a:r>
                        <a:rPr lang="es-ES" sz="700" dirty="0" smtClean="0"/>
                        <a:t> hospitalario</a:t>
                      </a:r>
                      <a:endParaRPr lang="es-ES" sz="7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" name="Imagen 20">
            <a:extLst>
              <a:ext uri="{FF2B5EF4-FFF2-40B4-BE49-F238E27FC236}">
                <a16:creationId xmlns="" xmlns:a16="http://schemas.microsoft.com/office/drawing/2014/main" xmlns:lc="http://schemas.openxmlformats.org/drawingml/2006/lockedCanvas" id="{CD9E6850-8AC5-6574-3CFC-93FE36E6B9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028" y="1506830"/>
            <a:ext cx="1053134" cy="77378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C8961195-BE02-6C17-4A9A-ACFF1FF612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" b="6601"/>
          <a:stretch/>
        </p:blipFill>
        <p:spPr>
          <a:xfrm>
            <a:off x="7621297" y="1535209"/>
            <a:ext cx="1127168" cy="7454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691680" y="123478"/>
            <a:ext cx="2204812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02616" y="3845863"/>
            <a:ext cx="2204812" cy="3244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029146" y="691168"/>
            <a:ext cx="699271" cy="30777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: 232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905139" y="465406"/>
            <a:ext cx="163880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Edad </a:t>
            </a:r>
            <a:r>
              <a:rPr lang="es-ES" sz="8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media</a:t>
            </a:r>
            <a:r>
              <a:rPr lang="es-ES" sz="1200" dirty="0" smtClean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60,63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Varones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65,5%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Mujeres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34,5%</a:t>
            </a: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Fallecidos: 3%</a:t>
            </a:r>
          </a:p>
          <a:p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rchetes 14"/>
          <p:cNvSpPr/>
          <p:nvPr/>
        </p:nvSpPr>
        <p:spPr>
          <a:xfrm>
            <a:off x="3896492" y="453623"/>
            <a:ext cx="1454437" cy="862529"/>
          </a:xfrm>
          <a:prstGeom prst="bracketPair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/>
          <p:cNvSpPr txBox="1"/>
          <p:nvPr/>
        </p:nvSpPr>
        <p:spPr>
          <a:xfrm>
            <a:off x="1477372" y="1221757"/>
            <a:ext cx="2031211" cy="307777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Evolución de NAC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138098" y="4120384"/>
            <a:ext cx="8351842" cy="959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750"/>
              </a:spcAft>
            </a:pPr>
            <a:r>
              <a:rPr lang="es-ES" sz="1200" dirty="0">
                <a:solidFill>
                  <a:srgbClr val="333333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 2020 las neumonías bacterianas eran menos graves que en 2021 y 2022, siendo esta diferencia estadísticamente significativa en nuestra serie.</a:t>
            </a:r>
            <a:endParaRPr lang="es-ES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vacunación COVID no se relaciona con menor gravedad de las neumonías bacterianas aplicando las escalas FINE y CURB-65.</a:t>
            </a:r>
            <a:endParaRPr lang="es-ES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CuadroTexto 24"/>
          <p:cNvSpPr txBox="1"/>
          <p:nvPr/>
        </p:nvSpPr>
        <p:spPr>
          <a:xfrm>
            <a:off x="5619211" y="1970375"/>
            <a:ext cx="2815806" cy="307777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Estado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vacunal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SARS- COV 2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Gráfico 28"/>
          <p:cNvGraphicFramePr/>
          <p:nvPr>
            <p:extLst>
              <p:ext uri="{D42A27DB-BD31-4B8C-83A1-F6EECF244321}">
                <p14:modId xmlns:p14="http://schemas.microsoft.com/office/powerpoint/2010/main" val="1767424629"/>
              </p:ext>
            </p:extLst>
          </p:nvPr>
        </p:nvGraphicFramePr>
        <p:xfrm>
          <a:off x="5723883" y="-54521"/>
          <a:ext cx="2691362" cy="1983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="" xmlns:a16="http://schemas.microsoft.com/office/drawing/2014/main" xmlns:lc="http://schemas.openxmlformats.org/drawingml/2006/lockedCanvas" id="{E615252F-0715-61CE-3364-81AACBB189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352969"/>
              </p:ext>
            </p:extLst>
          </p:nvPr>
        </p:nvGraphicFramePr>
        <p:xfrm>
          <a:off x="5292080" y="2297256"/>
          <a:ext cx="3384376" cy="1723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266816" y="3525771"/>
            <a:ext cx="489654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1.Media</a:t>
            </a:r>
            <a:r>
              <a:rPr lang="es-ES" sz="800" dirty="0" smtClean="0"/>
              <a:t>± </a:t>
            </a:r>
            <a:r>
              <a:rPr lang="es-ES" sz="900" dirty="0" smtClean="0"/>
              <a:t>DE</a:t>
            </a:r>
            <a:endParaRPr lang="es-ES" sz="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2.Número de vacunados (%)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Tabla 17">
            <a:extLst>
              <a:ext uri="{FF2B5EF4-FFF2-40B4-BE49-F238E27FC236}">
                <a16:creationId xmlns="" xmlns:a16="http://schemas.microsoft.com/office/drawing/2014/main" id="{1ACF2462-1FFC-706E-A6D0-E7E9CF595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221611"/>
              </p:ext>
            </p:extLst>
          </p:nvPr>
        </p:nvGraphicFramePr>
        <p:xfrm>
          <a:off x="323528" y="1631705"/>
          <a:ext cx="4542709" cy="1922681"/>
        </p:xfrm>
        <a:graphic>
          <a:graphicData uri="http://schemas.openxmlformats.org/drawingml/2006/table">
            <a:tbl>
              <a:tblPr firstRow="1" firstCol="1">
                <a:tableStyleId>{7DF18680-E054-41AD-8BC1-D1AEF772440D}</a:tableStyleId>
              </a:tblPr>
              <a:tblGrid>
                <a:gridCol w="1452803">
                  <a:extLst>
                    <a:ext uri="{9D8B030D-6E8A-4147-A177-3AD203B41FA5}">
                      <a16:colId xmlns="" xmlns:a16="http://schemas.microsoft.com/office/drawing/2014/main" val="1275133829"/>
                    </a:ext>
                  </a:extLst>
                </a:gridCol>
                <a:gridCol w="917560">
                  <a:extLst>
                    <a:ext uri="{9D8B030D-6E8A-4147-A177-3AD203B41FA5}">
                      <a16:colId xmlns="" xmlns:a16="http://schemas.microsoft.com/office/drawing/2014/main" val="4110535152"/>
                    </a:ext>
                  </a:extLst>
                </a:gridCol>
                <a:gridCol w="764633">
                  <a:extLst>
                    <a:ext uri="{9D8B030D-6E8A-4147-A177-3AD203B41FA5}">
                      <a16:colId xmlns="" xmlns:a16="http://schemas.microsoft.com/office/drawing/2014/main" val="159580740"/>
                    </a:ext>
                  </a:extLst>
                </a:gridCol>
                <a:gridCol w="782832">
                  <a:extLst>
                    <a:ext uri="{9D8B030D-6E8A-4147-A177-3AD203B41FA5}">
                      <a16:colId xmlns="" xmlns:a16="http://schemas.microsoft.com/office/drawing/2014/main" val="2000889823"/>
                    </a:ext>
                  </a:extLst>
                </a:gridCol>
                <a:gridCol w="624881">
                  <a:extLst>
                    <a:ext uri="{9D8B030D-6E8A-4147-A177-3AD203B41FA5}">
                      <a16:colId xmlns="" xmlns:a16="http://schemas.microsoft.com/office/drawing/2014/main" val="2493126662"/>
                    </a:ext>
                  </a:extLst>
                </a:gridCol>
              </a:tblGrid>
              <a:tr h="190951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2020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>
                          <a:solidFill>
                            <a:schemeClr val="tx1"/>
                          </a:solidFill>
                          <a:effectLst/>
                        </a:rPr>
                        <a:t>2021</a:t>
                      </a:r>
                      <a:endParaRPr lang="es-ES" sz="11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>
                          <a:solidFill>
                            <a:schemeClr val="tx1"/>
                          </a:solidFill>
                          <a:effectLst/>
                        </a:rPr>
                        <a:t>2022</a:t>
                      </a:r>
                      <a:endParaRPr lang="es-ES" sz="11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>
                          <a:solidFill>
                            <a:schemeClr val="tx1"/>
                          </a:solidFill>
                          <a:effectLst/>
                        </a:rPr>
                        <a:t> p</a:t>
                      </a:r>
                      <a:endParaRPr lang="es-ES" sz="1100" b="1" i="1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331292968"/>
                  </a:ext>
                </a:extLst>
              </a:tr>
              <a:tr h="19095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(n: 79)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(n: 67)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(n: 86)</a:t>
                      </a:r>
                      <a:endParaRPr lang="es-ES" sz="11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54378999"/>
                  </a:ext>
                </a:extLst>
              </a:tr>
              <a:tr h="21582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DÍAS DE INGRESO</a:t>
                      </a:r>
                      <a:r>
                        <a:rPr lang="es-ES" sz="1100" u="none" strike="noStrik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ES" sz="1100" b="1" i="0" u="none" strike="noStrike" baseline="30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7,66±6,911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6,66±4,4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7,56±4,96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0,51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405321625"/>
                  </a:ext>
                </a:extLst>
              </a:tr>
              <a:tr h="19095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FINE</a:t>
                      </a:r>
                      <a:r>
                        <a:rPr lang="es-ES" sz="1100" u="none" strike="noStrik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ES" sz="1100" b="1" i="0" u="none" strike="noStrike" baseline="30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2,48±0,78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2,78±0,78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2,91±1,1</a:t>
                      </a:r>
                      <a:endParaRPr lang="es-ES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0,03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05787400"/>
                  </a:ext>
                </a:extLst>
              </a:tr>
              <a:tr h="2684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CURB </a:t>
                      </a:r>
                      <a:r>
                        <a:rPr lang="es-E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r>
                        <a:rPr lang="es-ES" sz="1100" u="none" strike="noStrik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ES" sz="1100" b="1" i="0" u="none" strike="noStrike" baseline="30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0,63±0,66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1,12±1,01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0.97±0,91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0,004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10713170"/>
                  </a:ext>
                </a:extLst>
              </a:tr>
              <a:tr h="188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CHARLSON </a:t>
                      </a:r>
                      <a:r>
                        <a:rPr lang="es-ES" sz="1100" u="none" strike="noStrik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ES" sz="1100" b="1" i="0" u="none" strike="noStrike" baseline="30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2,46±1,77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3,34±2,22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 smtClean="0">
                          <a:effectLst/>
                        </a:rPr>
                        <a:t>2.92±2,24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0,4</a:t>
                      </a:r>
                      <a:endParaRPr lang="es-ES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651304198"/>
                  </a:ext>
                </a:extLst>
              </a:tr>
              <a:tr h="188630">
                <a:tc>
                  <a:txBody>
                    <a:bodyPr/>
                    <a:lstStyle/>
                    <a:p>
                      <a:pPr algn="ctr" rtl="0" fontAlgn="ctr"/>
                      <a:endParaRPr lang="es-ES" sz="1100" b="1" i="0" u="none" strike="noStrike" baseline="30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Vacunados </a:t>
                      </a:r>
                      <a:r>
                        <a:rPr lang="es-E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neumococo</a:t>
                      </a:r>
                      <a:r>
                        <a:rPr lang="es-ES" sz="1100" b="1" i="0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12 (15,2%)</a:t>
                      </a:r>
                      <a:endParaRPr lang="es-ES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14 (20,9%)</a:t>
                      </a:r>
                      <a:endParaRPr lang="es-ES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29 (33,7%)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0,892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960475000"/>
                  </a:ext>
                </a:extLst>
              </a:tr>
              <a:tr h="268491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Vacunados </a:t>
                      </a:r>
                      <a:r>
                        <a:rPr lang="es-ES" sz="11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gripe</a:t>
                      </a:r>
                      <a:r>
                        <a:rPr lang="es-ES" sz="1100" u="none" strike="noStrike" baseline="300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s-ES" sz="1100" b="1" i="0" u="none" strike="noStrike" baseline="30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30 (38%)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28 (41,8%)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44 (51,2%)</a:t>
                      </a:r>
                      <a:endParaRPr lang="es-ES" sz="12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0,238</a:t>
                      </a:r>
                      <a:endParaRPr lang="es-ES" sz="12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30729746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303</Words>
  <Application>Microsoft Office PowerPoint</Application>
  <PresentationFormat>Presentación en pantalla (16:9)</PresentationFormat>
  <Paragraphs>94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27</cp:revision>
  <dcterms:created xsi:type="dcterms:W3CDTF">2022-01-11T08:55:46Z</dcterms:created>
  <dcterms:modified xsi:type="dcterms:W3CDTF">2023-02-19T09:20:01Z</dcterms:modified>
</cp:coreProperties>
</file>