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>
      <p:cViewPr varScale="1">
        <p:scale>
          <a:sx n="148" d="100"/>
          <a:sy n="148" d="100"/>
        </p:scale>
        <p:origin x="600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B92C3C-E93F-B84E-B293-3E4100E35153}" type="datetimeFigureOut">
              <a:rPr lang="es-ES" smtClean="0"/>
              <a:t>1/3/23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7A4D3-792E-1F4C-AD2F-05AF6DF1A3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4252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37A4D3-792E-1F4C-AD2F-05AF6DF1A38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7044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F0798AFB-9FEE-67DE-082B-1EC5AD1F5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32" y="3843342"/>
            <a:ext cx="4417186" cy="119791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26962E5-2D7B-2741-A96A-83BA5D216DD4}"/>
              </a:ext>
            </a:extLst>
          </p:cNvPr>
          <p:cNvSpPr txBox="1"/>
          <p:nvPr/>
        </p:nvSpPr>
        <p:spPr>
          <a:xfrm>
            <a:off x="1714287" y="1119463"/>
            <a:ext cx="74834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050" b="1" dirty="0"/>
              <a:t>Autores</a:t>
            </a:r>
            <a:r>
              <a:rPr lang="es-ES" sz="1050" dirty="0"/>
              <a:t>: S. Rivera Gómez</a:t>
            </a:r>
            <a:r>
              <a:rPr lang="es-ES" sz="1050" baseline="30000" dirty="0"/>
              <a:t>1</a:t>
            </a:r>
            <a:r>
              <a:rPr lang="es-ES" sz="1050" dirty="0"/>
              <a:t>, M.P. Lobato de la Sierra</a:t>
            </a:r>
            <a:r>
              <a:rPr lang="es-ES" sz="1050" baseline="30000" dirty="0"/>
              <a:t>2</a:t>
            </a:r>
            <a:r>
              <a:rPr lang="es-ES" sz="1050" dirty="0"/>
              <a:t>, S. García Morales</a:t>
            </a:r>
            <a:r>
              <a:rPr lang="es-ES" sz="1050" baseline="30000" dirty="0"/>
              <a:t>2</a:t>
            </a:r>
            <a:r>
              <a:rPr lang="es-ES" sz="1050" dirty="0"/>
              <a:t>, M. Utrero Rico</a:t>
            </a:r>
            <a:r>
              <a:rPr lang="es-ES" sz="1050" baseline="30000" dirty="0"/>
              <a:t>2 </a:t>
            </a:r>
            <a:r>
              <a:rPr lang="es-ES" sz="1050" dirty="0"/>
              <a:t>, J.G. Soto Campos</a:t>
            </a:r>
            <a:r>
              <a:rPr lang="es-ES" sz="1050" baseline="30000" dirty="0"/>
              <a:t>2  </a:t>
            </a:r>
            <a:r>
              <a:rPr lang="es-ES" sz="1050" dirty="0"/>
              <a:t>y F. Pérez Grimaldi</a:t>
            </a:r>
            <a:r>
              <a:rPr lang="es-ES" sz="1050" baseline="30000" dirty="0"/>
              <a:t>2</a:t>
            </a:r>
            <a:r>
              <a:rPr lang="es-ES" sz="1050" dirty="0"/>
              <a:t>.  </a:t>
            </a:r>
          </a:p>
          <a:p>
            <a:pPr algn="ctr"/>
            <a:r>
              <a:rPr lang="es-ES" sz="1050" baseline="30000" dirty="0"/>
              <a:t>1 </a:t>
            </a:r>
            <a:r>
              <a:rPr lang="es-ES" sz="1050" dirty="0"/>
              <a:t>y</a:t>
            </a:r>
            <a:r>
              <a:rPr lang="es-ES" sz="1050" baseline="30000" dirty="0"/>
              <a:t> 2</a:t>
            </a:r>
            <a:r>
              <a:rPr lang="es-ES" sz="1050" dirty="0"/>
              <a:t>:  Servicio de Neumología del Hospital de Jerez de la Frontera, Cádiz.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EDEBD80-B6A5-7E97-FCEA-F2196E422CB0}"/>
              </a:ext>
            </a:extLst>
          </p:cNvPr>
          <p:cNvSpPr txBox="1"/>
          <p:nvPr/>
        </p:nvSpPr>
        <p:spPr>
          <a:xfrm>
            <a:off x="1578816" y="42991"/>
            <a:ext cx="75963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EFECTIVIDAD DEL CIPROFLOXACINO DURANTE 21 DÍAS EN LA PRIMOINFECCIÓN POR </a:t>
            </a:r>
            <a:r>
              <a:rPr lang="es-ES" sz="2400" b="1" i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PSEUDOMONAS AERUGINOSA</a:t>
            </a:r>
            <a:r>
              <a:rPr lang="es-ES" sz="24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EN BRONQUIECTASIAS NO FIBROSIS QUÍSTICA </a:t>
            </a:r>
            <a:endParaRPr lang="es-ES" sz="2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9482E6-2843-3E1E-900F-6113652FF98C}"/>
              </a:ext>
            </a:extLst>
          </p:cNvPr>
          <p:cNvSpPr txBox="1"/>
          <p:nvPr/>
        </p:nvSpPr>
        <p:spPr>
          <a:xfrm>
            <a:off x="148279" y="1648010"/>
            <a:ext cx="88881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INTRODUCCIÓN</a:t>
            </a:r>
            <a:r>
              <a:rPr lang="es-ES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· La infección bronquial crónica condiciona la progresión de las bronquiectasias, siendo la infección bronquial por </a:t>
            </a:r>
            <a:r>
              <a:rPr lang="es-ES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Pseudomonas </a:t>
            </a:r>
          </a:p>
          <a:p>
            <a:r>
              <a:rPr lang="es-ES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aeruginosa 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que se asocia a un peor pronóstico y mayor número de agudizaciones en pacientes con bronquiectasias no FQ.</a:t>
            </a:r>
          </a:p>
          <a:p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· Se recomienda tratamiento </a:t>
            </a:r>
            <a:r>
              <a:rPr lang="es-ES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erradicador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caso de primoinfección.</a:t>
            </a:r>
          </a:p>
          <a:p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· Ningún antibiótico ha demostrado superioridad en cuanto a su erradicación.</a:t>
            </a:r>
            <a:b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· El objetivo es determinar la efectividad del Ciprofloxacino 750 mg/12 horas durante 21 días en la primoinfección por </a:t>
            </a:r>
          </a:p>
          <a:p>
            <a:r>
              <a:rPr lang="es-ES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Pseudomonas aeruginosa 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pacientes con 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bronquiectasias no FQ.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1E8EC50-936E-143D-243D-93188C973E3E}"/>
              </a:ext>
            </a:extLst>
          </p:cNvPr>
          <p:cNvSpPr txBox="1"/>
          <p:nvPr/>
        </p:nvSpPr>
        <p:spPr>
          <a:xfrm>
            <a:off x="323779" y="3337862"/>
            <a:ext cx="8396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MATERIALES Y MÉTODOS</a:t>
            </a:r>
            <a:r>
              <a:rPr lang="es-ES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Pacientes con bronquiectasias  no FQ y aislamiento inicial de </a:t>
            </a:r>
            <a:r>
              <a:rPr lang="es-ES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Pseudomonas aeruginosa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con seguimiento tras un año desde la primoinfección.</a:t>
            </a:r>
          </a:p>
        </p:txBody>
      </p:sp>
      <p:sp>
        <p:nvSpPr>
          <p:cNvPr id="23" name="Rectángulo redondeado 22">
            <a:extLst>
              <a:ext uri="{FF2B5EF4-FFF2-40B4-BE49-F238E27FC236}">
                <a16:creationId xmlns:a16="http://schemas.microsoft.com/office/drawing/2014/main" id="{967F5B7B-1A2A-C351-3EA2-78F5AB787789}"/>
              </a:ext>
            </a:extLst>
          </p:cNvPr>
          <p:cNvSpPr/>
          <p:nvPr/>
        </p:nvSpPr>
        <p:spPr>
          <a:xfrm>
            <a:off x="52139" y="1652671"/>
            <a:ext cx="9027010" cy="1479587"/>
          </a:xfrm>
          <a:prstGeom prst="roundRect">
            <a:avLst/>
          </a:prstGeom>
          <a:noFill/>
          <a:ln w="6350">
            <a:solidFill>
              <a:schemeClr val="accent6">
                <a:lumMod val="40000"/>
                <a:lumOff val="6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 redondeado 24">
            <a:extLst>
              <a:ext uri="{FF2B5EF4-FFF2-40B4-BE49-F238E27FC236}">
                <a16:creationId xmlns:a16="http://schemas.microsoft.com/office/drawing/2014/main" id="{A5501CCE-C53A-1249-71F9-7119B52CD5C4}"/>
              </a:ext>
            </a:extLst>
          </p:cNvPr>
          <p:cNvSpPr/>
          <p:nvPr/>
        </p:nvSpPr>
        <p:spPr>
          <a:xfrm>
            <a:off x="52139" y="3337861"/>
            <a:ext cx="9033366" cy="1703399"/>
          </a:xfrm>
          <a:prstGeom prst="roundRect">
            <a:avLst/>
          </a:prstGeom>
          <a:noFill/>
          <a:ln w="3175">
            <a:solidFill>
              <a:schemeClr val="accent6">
                <a:lumMod val="40000"/>
                <a:lumOff val="6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97D11D68-F0BE-1906-2AF0-E7FA3A7C7F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9256"/>
            <a:ext cx="1578816" cy="10453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3EDD4F5-C857-FF28-790D-1B48D5739F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25323"/>
            <a:ext cx="4270759" cy="9383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BAF37234-E24D-7183-526F-628760C06D5F}"/>
              </a:ext>
            </a:extLst>
          </p:cNvPr>
          <p:cNvSpPr/>
          <p:nvPr/>
        </p:nvSpPr>
        <p:spPr>
          <a:xfrm>
            <a:off x="53680" y="4097457"/>
            <a:ext cx="9027010" cy="9765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6">
                <a:lumMod val="40000"/>
                <a:lumOff val="60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08EDDB4-921E-0DD5-DCA1-3AD6B7F1DB3A}"/>
              </a:ext>
            </a:extLst>
          </p:cNvPr>
          <p:cNvSpPr txBox="1"/>
          <p:nvPr/>
        </p:nvSpPr>
        <p:spPr>
          <a:xfrm>
            <a:off x="198940" y="4063586"/>
            <a:ext cx="873649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CONCLUSIÓN</a:t>
            </a:r>
            <a:r>
              <a:rPr lang="es-ES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algn="ctr"/>
            <a:r>
              <a:rPr lang="es-E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tratamiento con Ciprofloxacino 750 mg/12 horas vía oral durante 21 días es efectivo en el </a:t>
            </a:r>
            <a:r>
              <a:rPr lang="es-ES" sz="16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41,17% </a:t>
            </a:r>
            <a:r>
              <a:rPr lang="es-E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nuestra serie, manteniéndose este resultado al año del tratamiento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F763E74-D719-D149-88A2-A292AF5C3150}"/>
              </a:ext>
            </a:extLst>
          </p:cNvPr>
          <p:cNvSpPr txBox="1"/>
          <p:nvPr/>
        </p:nvSpPr>
        <p:spPr>
          <a:xfrm>
            <a:off x="3183560" y="69503"/>
            <a:ext cx="4658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RESULTADOS:</a:t>
            </a:r>
            <a:endParaRPr lang="es-ES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157BC89B-6EFF-02A0-C0DB-9CBA528C8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5" y="1275606"/>
            <a:ext cx="2095122" cy="1584176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BDFDF50-3A68-4B30-6D56-C8511865A6B5}"/>
              </a:ext>
            </a:extLst>
          </p:cNvPr>
          <p:cNvSpPr txBox="1"/>
          <p:nvPr/>
        </p:nvSpPr>
        <p:spPr>
          <a:xfrm>
            <a:off x="2182190" y="3582291"/>
            <a:ext cx="67779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/>
              <a:t>* MPP: Microorganismos potencialmente patógenos.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11C98D5-3122-6218-E4EC-B30A64A08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14" y="485311"/>
            <a:ext cx="6280826" cy="31338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237</Words>
  <Application>Microsoft Macintosh PowerPoint</Application>
  <PresentationFormat>Presentación en pantalla (16:9)</PresentationFormat>
  <Paragraphs>16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10</cp:revision>
  <dcterms:created xsi:type="dcterms:W3CDTF">2022-01-11T08:55:46Z</dcterms:created>
  <dcterms:modified xsi:type="dcterms:W3CDTF">2023-03-01T15:13:07Z</dcterms:modified>
</cp:coreProperties>
</file>