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82"/>
    <p:restoredTop sz="94719"/>
  </p:normalViewPr>
  <p:slideViewPr>
    <p:cSldViewPr>
      <p:cViewPr>
        <p:scale>
          <a:sx n="115" d="100"/>
          <a:sy n="115" d="100"/>
        </p:scale>
        <p:origin x="176" y="9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9/2/23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echa derecha 1">
            <a:extLst>
              <a:ext uri="{FF2B5EF4-FFF2-40B4-BE49-F238E27FC236}">
                <a16:creationId xmlns:a16="http://schemas.microsoft.com/office/drawing/2014/main" id="{86977CC6-CC9A-FF32-CE80-46B9FAF5C985}"/>
              </a:ext>
            </a:extLst>
          </p:cNvPr>
          <p:cNvSpPr/>
          <p:nvPr/>
        </p:nvSpPr>
        <p:spPr>
          <a:xfrm>
            <a:off x="1331640" y="2757916"/>
            <a:ext cx="5760640" cy="2214028"/>
          </a:xfrm>
          <a:prstGeom prst="rightArrow">
            <a:avLst/>
          </a:prstGeom>
          <a:solidFill>
            <a:schemeClr val="accent6">
              <a:lumMod val="60000"/>
              <a:lumOff val="40000"/>
              <a:alpha val="12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56B54A-8962-727B-519C-911BE3CD1398}"/>
              </a:ext>
            </a:extLst>
          </p:cNvPr>
          <p:cNvSpPr txBox="1"/>
          <p:nvPr/>
        </p:nvSpPr>
        <p:spPr>
          <a:xfrm>
            <a:off x="1540030" y="223798"/>
            <a:ext cx="7609321" cy="536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CORRELACIÓN ENTRE EL ÍNDICE DE APNEA-HIPOPNEA DE LA POLISOMNOGRAFÍA Y LOS VALORES DE LA PUSIOXIMETRÍA NOCTURNA EN PACIENTES CON OBESIDAD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D588555-053E-85D6-3E2A-F20765237B85}"/>
              </a:ext>
            </a:extLst>
          </p:cNvPr>
          <p:cNvSpPr/>
          <p:nvPr/>
        </p:nvSpPr>
        <p:spPr>
          <a:xfrm>
            <a:off x="1048995" y="811153"/>
            <a:ext cx="8591390" cy="265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P. García Lovera, C. Muñoz Corroto, M. Domínguez Gómez, E. Lesaga López, F. Navarro Muñoz, L. Caballero Ballesteros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8C956DE-C636-D2E5-83D9-53739AC032A2}"/>
              </a:ext>
            </a:extLst>
          </p:cNvPr>
          <p:cNvSpPr txBox="1"/>
          <p:nvPr/>
        </p:nvSpPr>
        <p:spPr>
          <a:xfrm>
            <a:off x="275048" y="2780260"/>
            <a:ext cx="268204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b="1" dirty="0">
                <a:latin typeface="Arial" panose="020B0604020202020204" pitchFamily="34" charset="0"/>
                <a:cs typeface="Arial" panose="020B0604020202020204" pitchFamily="34" charset="0"/>
              </a:rPr>
              <a:t>Individuos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derivados a la consulta de sueño por sospecha de AOS. De ellos se escogieron:</a:t>
            </a:r>
          </a:p>
          <a:p>
            <a:endParaRPr lang="es-E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300" b="1" dirty="0">
                <a:latin typeface="Arial" panose="020B0604020202020204" pitchFamily="34" charset="0"/>
                <a:cs typeface="Arial" panose="020B0604020202020204" pitchFamily="34" charset="0"/>
              </a:rPr>
              <a:t>64 pacientes con: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Edad entre 18 y 75 años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IMC &gt;30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Ausencia de </a:t>
            </a:r>
            <a:r>
              <a:rPr lang="es-ES" sz="1300" dirty="0" err="1">
                <a:latin typeface="Arial" panose="020B0604020202020204" pitchFamily="34" charset="0"/>
                <a:cs typeface="Arial" panose="020B0604020202020204" pitchFamily="34" charset="0"/>
              </a:rPr>
              <a:t>enf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300" dirty="0" err="1">
                <a:latin typeface="Arial" panose="020B0604020202020204" pitchFamily="34" charset="0"/>
                <a:cs typeface="Arial" panose="020B0604020202020204" pitchFamily="34" charset="0"/>
              </a:rPr>
              <a:t>torcógena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 o NM, insomnio, </a:t>
            </a:r>
            <a:r>
              <a:rPr lang="es-ES" sz="1300" dirty="0" err="1">
                <a:latin typeface="Arial" panose="020B0604020202020204" pitchFamily="34" charset="0"/>
                <a:cs typeface="Arial" panose="020B0604020202020204" pitchFamily="34" charset="0"/>
              </a:rPr>
              <a:t>enf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 psiquiátrica o insuficiencia respiratoria crónica</a:t>
            </a:r>
          </a:p>
          <a:p>
            <a:endParaRPr lang="es-ES" sz="1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522AE9D-5240-2CC9-88AE-C07CCEC112E8}"/>
              </a:ext>
            </a:extLst>
          </p:cNvPr>
          <p:cNvSpPr txBox="1"/>
          <p:nvPr/>
        </p:nvSpPr>
        <p:spPr>
          <a:xfrm>
            <a:off x="6132648" y="3154467"/>
            <a:ext cx="2736304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Estudio de variables demográficas y clínicas</a:t>
            </a:r>
          </a:p>
          <a:p>
            <a:endParaRPr lang="es-ES" sz="13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s-ES" sz="13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 calculó </a:t>
            </a:r>
            <a:r>
              <a:rPr lang="es-ES" sz="13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correlación </a:t>
            </a:r>
            <a:r>
              <a:rPr lang="es-ES" sz="13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entre las variables de la </a:t>
            </a:r>
            <a:r>
              <a:rPr lang="es-ES" sz="13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pusioximetría</a:t>
            </a:r>
            <a:r>
              <a:rPr lang="es-ES" sz="13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nocturna VS PSG mediante la </a:t>
            </a:r>
            <a:r>
              <a:rPr lang="es-ES" sz="13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 de Pearson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4665848-9C48-96C4-68E8-922EA6F34EA6}"/>
              </a:ext>
            </a:extLst>
          </p:cNvPr>
          <p:cNvSpPr txBox="1"/>
          <p:nvPr/>
        </p:nvSpPr>
        <p:spPr>
          <a:xfrm>
            <a:off x="3285343" y="2980315"/>
            <a:ext cx="2484958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00" b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Pulsioximetría</a:t>
            </a:r>
            <a:r>
              <a:rPr lang="es-ES" sz="13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nocturna (PN) y </a:t>
            </a:r>
            <a:r>
              <a:rPr lang="es-ES" sz="1300" b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polisomnografía</a:t>
            </a:r>
            <a:r>
              <a:rPr lang="es-ES" sz="13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(PSG) simultánea</a:t>
            </a:r>
          </a:p>
          <a:p>
            <a:pPr algn="ctr"/>
            <a:endParaRPr lang="es-ES" sz="13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3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Se recogieron las variables: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IAH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ID3 e ID4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SpO2 media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3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T90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8CDEFF-1AFC-CA57-85F0-703E08073A2C}"/>
              </a:ext>
            </a:extLst>
          </p:cNvPr>
          <p:cNvSpPr txBox="1"/>
          <p:nvPr/>
        </p:nvSpPr>
        <p:spPr>
          <a:xfrm>
            <a:off x="262491" y="1074245"/>
            <a:ext cx="6431151" cy="178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Determinar la correlación entre los valores de la pulsioximetría nocturna frente al índice de apnea-hipopnea de la polisomnografía en pacientes con obesidad (IMC&gt;30). </a:t>
            </a:r>
          </a:p>
          <a:p>
            <a:endParaRPr lang="es-E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pic>
        <p:nvPicPr>
          <p:cNvPr id="9" name="Picture 2" descr="polisomnografia">
            <a:extLst>
              <a:ext uri="{FF2B5EF4-FFF2-40B4-BE49-F238E27FC236}">
                <a16:creationId xmlns:a16="http://schemas.microsoft.com/office/drawing/2014/main" id="{262937B3-00EE-9082-2DCC-F10345141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81"/>
          <a:stretch/>
        </p:blipFill>
        <p:spPr bwMode="auto">
          <a:xfrm>
            <a:off x="6878138" y="1584268"/>
            <a:ext cx="1100215" cy="84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ulsioxÃ­metro de MuÃ±eca de Konica Minolta modelo Pulsox 300i">
            <a:extLst>
              <a:ext uri="{FF2B5EF4-FFF2-40B4-BE49-F238E27FC236}">
                <a16:creationId xmlns:a16="http://schemas.microsoft.com/office/drawing/2014/main" id="{E7E511E2-1E4F-6828-AB0F-EED91F184D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45"/>
          <a:stretch/>
        </p:blipFill>
        <p:spPr bwMode="auto">
          <a:xfrm>
            <a:off x="8008873" y="1734553"/>
            <a:ext cx="1026028" cy="50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297CD7-8A94-579D-2751-C9C6A45003DA}"/>
              </a:ext>
            </a:extLst>
          </p:cNvPr>
          <p:cNvSpPr txBox="1"/>
          <p:nvPr/>
        </p:nvSpPr>
        <p:spPr>
          <a:xfrm>
            <a:off x="827584" y="195486"/>
            <a:ext cx="643115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1A766C5-E671-B669-CA62-EE49FD84344B}"/>
              </a:ext>
            </a:extLst>
          </p:cNvPr>
          <p:cNvSpPr txBox="1"/>
          <p:nvPr/>
        </p:nvSpPr>
        <p:spPr>
          <a:xfrm>
            <a:off x="4211960" y="3176411"/>
            <a:ext cx="4536504" cy="17598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Existe una importante correlación significativa entre el IAH de la polisomnografía y los valores de ID3, ID4, T90 y SpO2 media de la pulsioximetría nocturna en pacientes con obesidad.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47C89FD-5B15-0500-BBBC-A3F9C0F3D832}"/>
              </a:ext>
            </a:extLst>
          </p:cNvPr>
          <p:cNvGrpSpPr/>
          <p:nvPr/>
        </p:nvGrpSpPr>
        <p:grpSpPr>
          <a:xfrm>
            <a:off x="251520" y="1203598"/>
            <a:ext cx="3534588" cy="3483866"/>
            <a:chOff x="0" y="0"/>
            <a:chExt cx="5340985" cy="5147368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5B21FDB-AE36-4CDE-F667-405FAE11E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0"/>
              <a:ext cx="2597150" cy="2272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249DD7CB-665B-8546-93F1-5FA8555C4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878699"/>
              <a:ext cx="2673985" cy="22580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88D7F9D-56BE-80F2-20DB-863769632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549525" cy="22720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E07B51D0-ACF8-D171-37A4-B4521280A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935661"/>
              <a:ext cx="2549524" cy="22117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D71444C-0B96-F455-2CDC-4FB964F5FE2A}"/>
              </a:ext>
            </a:extLst>
          </p:cNvPr>
          <p:cNvSpPr txBox="1"/>
          <p:nvPr/>
        </p:nvSpPr>
        <p:spPr>
          <a:xfrm>
            <a:off x="393632" y="848742"/>
            <a:ext cx="1587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6">
                    <a:lumMod val="75000"/>
                  </a:schemeClr>
                </a:solidFill>
              </a:rPr>
              <a:t>ρ: 0,929</a:t>
            </a:r>
            <a:r>
              <a:rPr lang="es-ES" sz="1400" dirty="0"/>
              <a:t>; p: &lt;0,001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5E65613-1404-E75E-99B1-EB226A08A074}"/>
              </a:ext>
            </a:extLst>
          </p:cNvPr>
          <p:cNvSpPr txBox="1"/>
          <p:nvPr/>
        </p:nvSpPr>
        <p:spPr>
          <a:xfrm>
            <a:off x="2231741" y="842777"/>
            <a:ext cx="1687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6">
                    <a:lumMod val="75000"/>
                  </a:schemeClr>
                </a:solidFill>
              </a:rPr>
              <a:t>ρ: 0,886</a:t>
            </a:r>
            <a:r>
              <a:rPr lang="es-ES" sz="1400" dirty="0"/>
              <a:t>; p: &lt;0,001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F7EA3AA-12A7-F753-7B29-38F6774089B5}"/>
              </a:ext>
            </a:extLst>
          </p:cNvPr>
          <p:cNvSpPr txBox="1"/>
          <p:nvPr/>
        </p:nvSpPr>
        <p:spPr>
          <a:xfrm>
            <a:off x="426830" y="2837951"/>
            <a:ext cx="1545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6">
                    <a:lumMod val="75000"/>
                  </a:schemeClr>
                </a:solidFill>
              </a:rPr>
              <a:t>ρ: 0,608</a:t>
            </a:r>
            <a:r>
              <a:rPr lang="es-ES" sz="1400" dirty="0">
                <a:solidFill>
                  <a:schemeClr val="accent6">
                    <a:lumMod val="75000"/>
                  </a:schemeClr>
                </a:solidFill>
              </a:rPr>
              <a:t>; </a:t>
            </a:r>
            <a:r>
              <a:rPr lang="es-ES" sz="1400" dirty="0"/>
              <a:t>p: &lt;0,001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BFC231-6227-0091-ACC0-907DBC075A1A}"/>
              </a:ext>
            </a:extLst>
          </p:cNvPr>
          <p:cNvSpPr txBox="1"/>
          <p:nvPr/>
        </p:nvSpPr>
        <p:spPr>
          <a:xfrm>
            <a:off x="2280591" y="2810039"/>
            <a:ext cx="1622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6">
                    <a:lumMod val="75000"/>
                  </a:schemeClr>
                </a:solidFill>
              </a:rPr>
              <a:t>ρ: -0,555</a:t>
            </a:r>
            <a:r>
              <a:rPr lang="es-ES" sz="1400" dirty="0"/>
              <a:t>; p: &lt;0,001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A5767B36-D71F-26CB-3D4F-C1A42AECB7FD}"/>
                  </a:ext>
                </a:extLst>
              </p:cNvPr>
              <p:cNvSpPr txBox="1"/>
              <p:nvPr/>
            </p:nvSpPr>
            <p:spPr>
              <a:xfrm>
                <a:off x="4211960" y="856200"/>
                <a:ext cx="2621627" cy="22021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Edad (años): 54,59 (</a:t>
                </a:r>
                <a14:m>
                  <m:oMath xmlns:m="http://schemas.openxmlformats.org/officeDocument/2006/math">
                    <m:r>
                      <a:rPr lang="es-ES" sz="1400" i="1" smtClean="0">
                        <a:effectLst/>
                        <a:latin typeface="+mj-lt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±</m:t>
                    </m:r>
                    <m:r>
                      <a:rPr lang="es-ES" sz="1400" b="0" i="1" smtClean="0">
                        <a:effectLst/>
                        <a:latin typeface="+mj-lt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10,35)</m:t>
                    </m:r>
                  </m:oMath>
                </a14:m>
                <a:endParaRPr lang="es-ES" sz="1400" b="0" dirty="0">
                  <a:effectLst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b="0" dirty="0">
                    <a:effectLst/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Género: 82,8% hombres, 17,2% mujeres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IMC 35,47 </a:t>
                </a:r>
                <a14:m>
                  <m:oMath xmlns:m="http://schemas.openxmlformats.org/officeDocument/2006/math">
                    <m:r>
                      <a:rPr lang="es-ES" sz="14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±</m:t>
                    </m:r>
                    <m:r>
                      <a:rPr lang="es-ES" sz="14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4,95</m:t>
                    </m:r>
                  </m:oMath>
                </a14:m>
                <a:endParaRPr lang="es-ES" sz="1400" b="0" dirty="0">
                  <a:effectLst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b="0" dirty="0">
                    <a:effectLst/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HTA 53,1%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DM 23,8%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b="0" dirty="0">
                    <a:effectLst/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Cardiopatías 25%</a:t>
                </a:r>
              </a:p>
            </p:txBody>
          </p:sp>
        </mc:Choice>
        <mc:Fallback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A5767B36-D71F-26CB-3D4F-C1A42AECB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856200"/>
                <a:ext cx="2621627" cy="2202141"/>
              </a:xfrm>
              <a:prstGeom prst="rect">
                <a:avLst/>
              </a:prstGeom>
              <a:blipFill>
                <a:blip r:embed="rId6"/>
                <a:stretch>
                  <a:fillRect l="-481" t="-1149" b="-17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7E927586-947E-1DB7-5E2B-0BC4B8F7D6AB}"/>
                  </a:ext>
                </a:extLst>
              </p:cNvPr>
              <p:cNvSpPr txBox="1"/>
              <p:nvPr/>
            </p:nvSpPr>
            <p:spPr>
              <a:xfrm>
                <a:off x="6790289" y="856200"/>
                <a:ext cx="2353711" cy="19716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dirty="0" err="1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Dx</a:t>
                </a:r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AOS 96,9%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IAH 46,64 </a:t>
                </a:r>
                <a:r>
                  <a:rPr lang="es-ES" sz="14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±29,94</m:t>
                    </m:r>
                  </m:oMath>
                </a14:m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)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SpO2 media 92,56 </a:t>
                </a:r>
                <a:r>
                  <a:rPr lang="es-ES" sz="14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±2,46</m:t>
                    </m:r>
                  </m:oMath>
                </a14:m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)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ID3 42,97 </a:t>
                </a:r>
                <a:r>
                  <a:rPr lang="es-ES" sz="14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±27,3</m:t>
                    </m:r>
                  </m:oMath>
                </a14:m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)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ID4 42,97 </a:t>
                </a:r>
                <a:r>
                  <a:rPr lang="es-ES" sz="14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±27,89</m:t>
                    </m:r>
                  </m:oMath>
                </a14:m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)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T90 16,21 </a:t>
                </a:r>
                <a:r>
                  <a:rPr lang="es-ES" sz="14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s-ES" sz="1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±18,56</m:t>
                    </m:r>
                  </m:oMath>
                </a14:m>
                <a:r>
                  <a:rPr lang="es-ES" sz="14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7E927586-947E-1DB7-5E2B-0BC4B8F7D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289" y="856200"/>
                <a:ext cx="2353711" cy="1971630"/>
              </a:xfrm>
              <a:prstGeom prst="rect">
                <a:avLst/>
              </a:prstGeom>
              <a:blipFill>
                <a:blip r:embed="rId7"/>
                <a:stretch>
                  <a:fillRect l="-538" t="-1282" b="-19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7413</TotalTime>
  <Words>299</Words>
  <Application>Microsoft Macintosh PowerPoint</Application>
  <PresentationFormat>Presentación en pantalla (16:9)</PresentationFormat>
  <Paragraphs>41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Cambria Math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pablo García Lovera</cp:lastModifiedBy>
  <cp:revision>6</cp:revision>
  <dcterms:created xsi:type="dcterms:W3CDTF">2022-01-11T08:55:46Z</dcterms:created>
  <dcterms:modified xsi:type="dcterms:W3CDTF">2023-02-14T22:21:43Z</dcterms:modified>
</cp:coreProperties>
</file>