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DF5"/>
    <a:srgbClr val="F8FA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76" autoAdjust="0"/>
    <p:restoredTop sz="94660"/>
  </p:normalViewPr>
  <p:slideViewPr>
    <p:cSldViewPr>
      <p:cViewPr varScale="1">
        <p:scale>
          <a:sx n="85" d="100"/>
          <a:sy n="85" d="100"/>
        </p:scale>
        <p:origin x="844" y="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3FBA64C-9E0B-41D8-9E52-15146759D777}"/>
              </a:ext>
            </a:extLst>
          </p:cNvPr>
          <p:cNvSpPr txBox="1"/>
          <p:nvPr/>
        </p:nvSpPr>
        <p:spPr>
          <a:xfrm>
            <a:off x="1619672" y="26374"/>
            <a:ext cx="7506072" cy="553998"/>
          </a:xfrm>
          <a:prstGeom prst="rect">
            <a:avLst/>
          </a:prstGeom>
          <a:solidFill>
            <a:schemeClr val="accent3"/>
          </a:solidFill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r>
              <a:rPr lang="es-E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APLICACIÓN DE LA ESCALA EXACTO PARA EVALUAR LA RESPUESTA TEMPRANA A BENRALIZUMAB EN UNA COHORTE DE PACIENTES CON ASMA GRAVE NO CONTROLADA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60971BB-E136-AC86-B745-3CC76189FAB9}"/>
              </a:ext>
            </a:extLst>
          </p:cNvPr>
          <p:cNvSpPr txBox="1"/>
          <p:nvPr/>
        </p:nvSpPr>
        <p:spPr>
          <a:xfrm>
            <a:off x="1619672" y="555526"/>
            <a:ext cx="7506072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sz="1200" dirty="0"/>
              <a:t>F. Casas Maldonado</a:t>
            </a:r>
            <a:r>
              <a:rPr lang="es-ES" sz="1200" baseline="30000" dirty="0"/>
              <a:t>1</a:t>
            </a:r>
            <a:r>
              <a:rPr lang="es-ES" sz="1200" dirty="0"/>
              <a:t>,L. Cassini Gómez de Cádiz</a:t>
            </a:r>
            <a:r>
              <a:rPr lang="es-ES" sz="1200" baseline="30000" dirty="0"/>
              <a:t>1</a:t>
            </a:r>
            <a:r>
              <a:rPr lang="es-ES" sz="1200" dirty="0"/>
              <a:t>, N. Calvente Vera</a:t>
            </a:r>
            <a:r>
              <a:rPr lang="es-ES" sz="1200" baseline="30000" dirty="0"/>
              <a:t>1</a:t>
            </a:r>
            <a:r>
              <a:rPr lang="es-ES" sz="1200" dirty="0"/>
              <a:t>, P. Barragán Reyes</a:t>
            </a:r>
            <a:r>
              <a:rPr lang="es-ES" sz="1200" baseline="30000" dirty="0"/>
              <a:t>1</a:t>
            </a:r>
            <a:r>
              <a:rPr lang="es-ES" sz="1200" dirty="0"/>
              <a:t>, P. Gámez Baeza</a:t>
            </a:r>
            <a:r>
              <a:rPr lang="es-ES" sz="1200" baseline="30000" dirty="0"/>
              <a:t>1</a:t>
            </a:r>
            <a:r>
              <a:rPr lang="es-ES" sz="1200" dirty="0"/>
              <a:t>, A. Mendoza Barrios</a:t>
            </a:r>
            <a:r>
              <a:rPr lang="es-ES" sz="1200" baseline="30000" dirty="0"/>
              <a:t>1</a:t>
            </a:r>
            <a:r>
              <a:rPr lang="es-ES" sz="1200" dirty="0"/>
              <a:t>. (1) HU Clínico San Cecilio, Granada.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A325D8B-5E0C-18DC-EAE8-144A3980C061}"/>
              </a:ext>
            </a:extLst>
          </p:cNvPr>
          <p:cNvSpPr txBox="1"/>
          <p:nvPr/>
        </p:nvSpPr>
        <p:spPr>
          <a:xfrm>
            <a:off x="251520" y="1157250"/>
            <a:ext cx="1800200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sz="1600" b="1" dirty="0"/>
              <a:t>1. Introducción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89804F55-4C45-972D-93C1-91F1B4112B51}"/>
              </a:ext>
            </a:extLst>
          </p:cNvPr>
          <p:cNvGrpSpPr/>
          <p:nvPr/>
        </p:nvGrpSpPr>
        <p:grpSpPr>
          <a:xfrm>
            <a:off x="251520" y="3435846"/>
            <a:ext cx="8496436" cy="1510427"/>
            <a:chOff x="324036" y="3437587"/>
            <a:chExt cx="8496436" cy="1510427"/>
          </a:xfrm>
        </p:grpSpPr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36EE8392-C687-C501-2F0F-7C06081BDDBA}"/>
                </a:ext>
              </a:extLst>
            </p:cNvPr>
            <p:cNvSpPr txBox="1"/>
            <p:nvPr/>
          </p:nvSpPr>
          <p:spPr>
            <a:xfrm>
              <a:off x="324036" y="3437587"/>
              <a:ext cx="2375756" cy="338554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s-ES" sz="1600" b="1" dirty="0"/>
                <a:t>2. Material y métodos</a:t>
              </a:r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E4FA602C-F30F-CB3F-4395-1C991C7F0732}"/>
                </a:ext>
              </a:extLst>
            </p:cNvPr>
            <p:cNvSpPr txBox="1"/>
            <p:nvPr/>
          </p:nvSpPr>
          <p:spPr>
            <a:xfrm>
              <a:off x="540060" y="3870796"/>
              <a:ext cx="8280412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" sz="1600" dirty="0"/>
                <a:t>Estudio descriptivo retrospectivo de 23 pacientes con AGNC tratados con benralizumab según práctica clínica habitual, para evaluar la respuesta temprana a las 16 semanas mediante la escala EXACTO.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" sz="1600" dirty="0"/>
                <a:t>Estudio estadístico mediante el programa IBM SPSS </a:t>
              </a:r>
              <a:r>
                <a:rPr lang="es-ES" sz="1600" dirty="0" err="1"/>
                <a:t>Statistics</a:t>
              </a:r>
              <a:r>
                <a:rPr lang="es-ES" sz="1600" dirty="0"/>
                <a:t> Versión 21.</a:t>
              </a:r>
            </a:p>
          </p:txBody>
        </p:sp>
      </p:grpSp>
      <p:sp>
        <p:nvSpPr>
          <p:cNvPr id="4" name="CuadroTexto 3">
            <a:extLst>
              <a:ext uri="{FF2B5EF4-FFF2-40B4-BE49-F238E27FC236}">
                <a16:creationId xmlns:a16="http://schemas.microsoft.com/office/drawing/2014/main" id="{9F4E4209-6471-E81E-23DE-7171ECC956B1}"/>
              </a:ext>
            </a:extLst>
          </p:cNvPr>
          <p:cNvSpPr txBox="1"/>
          <p:nvPr/>
        </p:nvSpPr>
        <p:spPr>
          <a:xfrm>
            <a:off x="467036" y="1573217"/>
            <a:ext cx="8497452" cy="1646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Escala multidimensional </a:t>
            </a:r>
            <a:r>
              <a:rPr lang="es-ES" sz="1600" dirty="0">
                <a:ea typeface="Calibri" panose="020F0502020204030204" pitchFamily="34" charset="0"/>
                <a:cs typeface="Times New Roman" panose="02020603050405020304" pitchFamily="18" charset="0"/>
              </a:rPr>
              <a:t>EXACTO </a:t>
            </a:r>
            <a:r>
              <a:rPr lang="es-ES" sz="16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s-ES" sz="1600" dirty="0" err="1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EX</a:t>
            </a:r>
            <a:r>
              <a:rPr lang="es-ES" sz="16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acerbaciones</a:t>
            </a:r>
            <a:r>
              <a:rPr lang="es-ES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" sz="160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s-ES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CT, </a:t>
            </a:r>
            <a:r>
              <a:rPr lang="es-ES" sz="1600" dirty="0" err="1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s-ES" sz="16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s-ES" sz="1600" dirty="0" err="1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s-ES" sz="16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icosteroides</a:t>
            </a:r>
            <a:r>
              <a:rPr lang="es-ES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 sistémicos, </a:t>
            </a:r>
            <a:r>
              <a:rPr lang="es-ES" sz="160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s-ES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bstrucción) que evalúa </a:t>
            </a:r>
            <a:r>
              <a:rPr lang="es-ES" sz="1600" dirty="0">
                <a:ea typeface="Calibri" panose="020F0502020204030204" pitchFamily="34" charset="0"/>
                <a:cs typeface="Times New Roman" panose="02020603050405020304" pitchFamily="18" charset="0"/>
              </a:rPr>
              <a:t>uso de GCS, exacerbaciones, síntomas (ACT) y función pulmonar (FEV1): </a:t>
            </a:r>
          </a:p>
          <a:p>
            <a:pPr marL="444500" lvl="1" indent="-266700">
              <a:buFont typeface="Courier New" panose="02070309020205020404" pitchFamily="49" charset="0"/>
              <a:buChar char="o"/>
            </a:pPr>
            <a:r>
              <a:rPr lang="es-ES" sz="16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Permite evaluar la respuesta de un paciente con AGNC al tratamiento con un mAb.</a:t>
            </a:r>
          </a:p>
          <a:p>
            <a:pPr marL="444500" lvl="1" indent="-266700">
              <a:buFont typeface="Courier New" panose="02070309020205020404" pitchFamily="49" charset="0"/>
              <a:buChar char="o"/>
            </a:pPr>
            <a:r>
              <a:rPr lang="es-ES" sz="16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Categoriza como: no respuesta, respuesta buena, parcial y completa. </a:t>
            </a:r>
          </a:p>
          <a:p>
            <a:pPr marL="444500" lvl="1" indent="-2667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s-ES" sz="16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La respuesta completa define a los </a:t>
            </a:r>
            <a:r>
              <a:rPr lang="es-ES" sz="1600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superrespondedores</a:t>
            </a:r>
            <a:r>
              <a:rPr lang="es-ES" sz="16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en asma. </a:t>
            </a:r>
            <a:endParaRPr lang="es-ES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GEMA 5.2: Evaluación de la respuesta al mAb a las 16 semanas y al año de iniciar el tratamiento.</a:t>
            </a:r>
            <a:endParaRPr lang="es-ES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4AA26E9-B7CE-2B36-D497-B8A9BD8FE56E}"/>
              </a:ext>
            </a:extLst>
          </p:cNvPr>
          <p:cNvSpPr txBox="1"/>
          <p:nvPr/>
        </p:nvSpPr>
        <p:spPr>
          <a:xfrm>
            <a:off x="107504" y="771550"/>
            <a:ext cx="32165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s-ES" sz="1400" b="1" dirty="0">
                <a:solidFill>
                  <a:prstClr val="black"/>
                </a:solidFill>
                <a:latin typeface="Calibri" panose="020F0502020204030204"/>
              </a:rPr>
              <a:t>Tabla 1. Características basales pacientes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EA5A2DA-A633-57EE-43A7-4E11D505FE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8488463"/>
              </p:ext>
            </p:extLst>
          </p:nvPr>
        </p:nvGraphicFramePr>
        <p:xfrm>
          <a:off x="133632" y="1053559"/>
          <a:ext cx="3358248" cy="2995362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558048">
                  <a:extLst>
                    <a:ext uri="{9D8B030D-6E8A-4147-A177-3AD203B41FA5}">
                      <a16:colId xmlns:a16="http://schemas.microsoft.com/office/drawing/2014/main" val="3581820182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1952665986"/>
                    </a:ext>
                  </a:extLst>
                </a:gridCol>
              </a:tblGrid>
              <a:tr h="219306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ES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Variables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n= 23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993383"/>
                  </a:ext>
                </a:extLst>
              </a:tr>
              <a:tr h="207815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1" dirty="0"/>
                        <a:t>Edad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/>
                        <a:t>60,7 (DE=2,9)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3865623"/>
                  </a:ext>
                </a:extLst>
              </a:tr>
              <a:tr h="207815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1" dirty="0"/>
                        <a:t>Mujeres</a:t>
                      </a:r>
                    </a:p>
                  </a:txBody>
                  <a:tcPr>
                    <a:solidFill>
                      <a:srgbClr val="FBFD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/>
                        <a:t>14 (60,9%)</a:t>
                      </a:r>
                    </a:p>
                  </a:txBody>
                  <a:tcPr>
                    <a:solidFill>
                      <a:srgbClr val="FBFD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337385"/>
                  </a:ext>
                </a:extLst>
              </a:tr>
              <a:tr h="207815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1" dirty="0"/>
                        <a:t>IMC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/>
                        <a:t>28,2 (DE=0,85)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9401466"/>
                  </a:ext>
                </a:extLst>
              </a:tr>
              <a:tr h="207815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1" dirty="0"/>
                        <a:t>Exfumadores / IPA</a:t>
                      </a:r>
                    </a:p>
                  </a:txBody>
                  <a:tcPr>
                    <a:solidFill>
                      <a:srgbClr val="FBFD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/>
                        <a:t>10 (43,5%) / 23,5 (DE=8,2)</a:t>
                      </a:r>
                    </a:p>
                  </a:txBody>
                  <a:tcPr>
                    <a:solidFill>
                      <a:srgbClr val="FBFD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455179"/>
                  </a:ext>
                </a:extLst>
              </a:tr>
              <a:tr h="332356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1" dirty="0"/>
                        <a:t>T2 eosinofílico</a:t>
                      </a:r>
                    </a:p>
                    <a:p>
                      <a:pPr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1" dirty="0"/>
                        <a:t>T2 alérgico-eosinofílico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/>
                        <a:t>15 (65,2%)</a:t>
                      </a:r>
                    </a:p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/>
                        <a:t> 8 (34,8%)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367391"/>
                  </a:ext>
                </a:extLst>
              </a:tr>
              <a:tr h="831043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/>
                        <a:t>Poliposis nasal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/>
                        <a:t>Osteopor</a:t>
                      </a:r>
                      <a:r>
                        <a:rPr lang="es-ES" sz="1100" b="1" dirty="0"/>
                        <a:t>./</a:t>
                      </a:r>
                      <a:r>
                        <a:rPr lang="es-ES" sz="1100" b="1" dirty="0" err="1"/>
                        <a:t>osteop</a:t>
                      </a:r>
                      <a:r>
                        <a:rPr lang="es-ES" sz="1100" b="1" dirty="0"/>
                        <a:t>.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/>
                        <a:t>ERGE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/>
                        <a:t>Depresión-ansiedad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/>
                        <a:t>Bronquiectasias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/>
                        <a:t>AOS</a:t>
                      </a:r>
                    </a:p>
                  </a:txBody>
                  <a:tcPr>
                    <a:solidFill>
                      <a:srgbClr val="FBFD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/>
                        <a:t>14 (60,9%)</a:t>
                      </a:r>
                    </a:p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/>
                        <a:t>12 (52,2%)</a:t>
                      </a:r>
                    </a:p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/>
                        <a:t>4 (17.4%)</a:t>
                      </a:r>
                    </a:p>
                    <a:p>
                      <a:pPr algn="ctr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/>
                        <a:t>4 (17,4%)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/>
                        <a:t>4 (17,4%)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/>
                        <a:t>2 (8,7%)</a:t>
                      </a:r>
                    </a:p>
                  </a:txBody>
                  <a:tcPr>
                    <a:solidFill>
                      <a:srgbClr val="FBFD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014889"/>
                  </a:ext>
                </a:extLst>
              </a:tr>
              <a:tr h="500003">
                <a:tc>
                  <a:txBody>
                    <a:bodyPr/>
                    <a:lstStyle/>
                    <a:p>
                      <a:pPr>
                        <a:lnSpc>
                          <a:spcPts val="1100"/>
                        </a:lnSpc>
                      </a:pPr>
                      <a:r>
                        <a:rPr lang="es-ES" sz="1100" b="1" dirty="0" err="1"/>
                        <a:t>Naive</a:t>
                      </a:r>
                      <a:r>
                        <a:rPr lang="es-ES" sz="1100" b="1" dirty="0"/>
                        <a:t> Benralizumab</a:t>
                      </a:r>
                    </a:p>
                    <a:p>
                      <a:pPr>
                        <a:lnSpc>
                          <a:spcPts val="1100"/>
                        </a:lnSpc>
                      </a:pPr>
                      <a:r>
                        <a:rPr lang="es-ES" sz="1100" b="1" dirty="0" err="1"/>
                        <a:t>Switch</a:t>
                      </a:r>
                      <a:r>
                        <a:rPr lang="es-ES" sz="1100" b="1" dirty="0"/>
                        <a:t> omalizumab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ts val="11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/>
                        <a:t>Switch mepolizumab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es-ES" sz="1100" dirty="0"/>
                        <a:t>11 (47,8%)</a:t>
                      </a:r>
                    </a:p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es-ES" sz="1100" dirty="0"/>
                        <a:t>7 (30,4%)</a:t>
                      </a:r>
                    </a:p>
                    <a:p>
                      <a:pPr algn="ctr">
                        <a:lnSpc>
                          <a:spcPts val="1100"/>
                        </a:lnSpc>
                      </a:pPr>
                      <a:r>
                        <a:rPr lang="es-ES" sz="1100" dirty="0"/>
                        <a:t>  6 (26,7%)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9014115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9CC8C216-2325-82DC-0AB3-7CEDC4BA494C}"/>
              </a:ext>
            </a:extLst>
          </p:cNvPr>
          <p:cNvSpPr txBox="1"/>
          <p:nvPr/>
        </p:nvSpPr>
        <p:spPr>
          <a:xfrm>
            <a:off x="3536282" y="175741"/>
            <a:ext cx="52809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s-ES" sz="1400" b="1" dirty="0">
                <a:solidFill>
                  <a:prstClr val="black"/>
                </a:solidFill>
                <a:latin typeface="Calibri" panose="020F0502020204030204"/>
              </a:rPr>
              <a:t>Tabla 2. Datos basales y finales: clínicos, funcionales y de laboratorio</a:t>
            </a:r>
          </a:p>
        </p:txBody>
      </p:sp>
      <p:graphicFrame>
        <p:nvGraphicFramePr>
          <p:cNvPr id="5" name="Tabla 2">
            <a:extLst>
              <a:ext uri="{FF2B5EF4-FFF2-40B4-BE49-F238E27FC236}">
                <a16:creationId xmlns:a16="http://schemas.microsoft.com/office/drawing/2014/main" id="{595DF41C-B931-4C0E-B099-B834B936B5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8531531"/>
              </p:ext>
            </p:extLst>
          </p:nvPr>
        </p:nvGraphicFramePr>
        <p:xfrm>
          <a:off x="3639134" y="470931"/>
          <a:ext cx="5178145" cy="303692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577745">
                  <a:extLst>
                    <a:ext uri="{9D8B030D-6E8A-4147-A177-3AD203B41FA5}">
                      <a16:colId xmlns:a16="http://schemas.microsoft.com/office/drawing/2014/main" val="358182018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952665986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3458158739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57915408"/>
                    </a:ext>
                  </a:extLst>
                </a:gridCol>
              </a:tblGrid>
              <a:tr h="236372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ES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Variables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Inicial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Final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2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p</a:t>
                      </a:r>
                    </a:p>
                  </a:txBody>
                  <a:tcPr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993383"/>
                  </a:ext>
                </a:extLst>
              </a:tr>
              <a:tr h="380734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latin typeface="+mn-lt"/>
                        </a:rPr>
                        <a:t>ACT</a:t>
                      </a:r>
                    </a:p>
                    <a:p>
                      <a:pPr algn="r">
                        <a:lnSpc>
                          <a:spcPts val="1200"/>
                        </a:lnSpc>
                      </a:pPr>
                      <a:r>
                        <a:rPr lang="es-ES" sz="1100" b="1" dirty="0">
                          <a:latin typeface="+mn-lt"/>
                        </a:rPr>
                        <a:t>ACT </a:t>
                      </a:r>
                      <a:r>
                        <a:rPr lang="es-ES" sz="1100" b="1" dirty="0">
                          <a:latin typeface="+mn-lt"/>
                          <a:cs typeface="Calibri" panose="020F0502020204030204" pitchFamily="34" charset="0"/>
                        </a:rPr>
                        <a:t>≥20</a:t>
                      </a:r>
                      <a:endParaRPr lang="es-ES" sz="1100" b="1" dirty="0"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12,2 (DE=0,9)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0 (0%)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22,0 (DE=0,8)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solidFill>
                            <a:schemeClr val="tx1"/>
                          </a:solidFill>
                          <a:latin typeface="+mn-lt"/>
                        </a:rPr>
                        <a:t>18 (78,3%)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&lt;0,001</a:t>
                      </a:r>
                    </a:p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&lt;0,001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3865623"/>
                  </a:ext>
                </a:extLst>
              </a:tr>
              <a:tr h="380734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 err="1">
                          <a:latin typeface="+mn-lt"/>
                        </a:rPr>
                        <a:t>Corticodepend</a:t>
                      </a:r>
                      <a:r>
                        <a:rPr lang="es-ES" sz="1100" b="1" dirty="0">
                          <a:latin typeface="+mn-lt"/>
                        </a:rPr>
                        <a:t>, n (%)</a:t>
                      </a:r>
                    </a:p>
                    <a:p>
                      <a:pPr marL="0" marR="0" lvl="0" indent="0" algn="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latin typeface="+mn-lt"/>
                        </a:rPr>
                        <a:t>Dosis media</a:t>
                      </a:r>
                    </a:p>
                  </a:txBody>
                  <a:tcPr>
                    <a:solidFill>
                      <a:srgbClr val="FBFD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dirty="0">
                          <a:latin typeface="+mn-lt"/>
                        </a:rPr>
                        <a:t>5 (21,7%)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solidFill>
                            <a:schemeClr val="tx1"/>
                          </a:solidFill>
                          <a:latin typeface="+mn-lt"/>
                        </a:rPr>
                        <a:t>17,5 mg (DE=4,0)</a:t>
                      </a:r>
                    </a:p>
                  </a:txBody>
                  <a:tcPr>
                    <a:solidFill>
                      <a:srgbClr val="FBFD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2 (8,7%)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7,5 mg (DE=4,8)</a:t>
                      </a:r>
                    </a:p>
                  </a:txBody>
                  <a:tcPr>
                    <a:solidFill>
                      <a:srgbClr val="FBFD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100" dirty="0">
                        <a:latin typeface="+mn-lt"/>
                      </a:endParaRPr>
                    </a:p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&lt;0,001</a:t>
                      </a:r>
                    </a:p>
                  </a:txBody>
                  <a:tcPr>
                    <a:solidFill>
                      <a:srgbClr val="FBFD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9401466"/>
                  </a:ext>
                </a:extLst>
              </a:tr>
              <a:tr h="452788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ES" sz="1100" b="1" dirty="0" err="1">
                          <a:latin typeface="+mn-lt"/>
                        </a:rPr>
                        <a:t>Nº</a:t>
                      </a:r>
                      <a:r>
                        <a:rPr lang="es-ES" sz="1100" b="1" dirty="0">
                          <a:latin typeface="+mn-lt"/>
                        </a:rPr>
                        <a:t> ciclos CO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latin typeface="+mn-lt"/>
                        </a:rPr>
                        <a:t>Agudizaciones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3,0 (DE=0,4)</a:t>
                      </a:r>
                    </a:p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3,4 (DE=0,2)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0,6 (DE=0,3)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0,1 (DE=0,1)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&lt;0,001</a:t>
                      </a:r>
                    </a:p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&lt;0,001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016730"/>
                  </a:ext>
                </a:extLst>
              </a:tr>
              <a:tr h="234298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ES" sz="1100" b="1" dirty="0">
                          <a:latin typeface="+mn-lt"/>
                        </a:rPr>
                        <a:t>Eosinófilos</a:t>
                      </a:r>
                    </a:p>
                  </a:txBody>
                  <a:tcPr>
                    <a:solidFill>
                      <a:srgbClr val="FBFD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880,4 (DE=141,7)</a:t>
                      </a:r>
                    </a:p>
                  </a:txBody>
                  <a:tcPr>
                    <a:solidFill>
                      <a:srgbClr val="FBFD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11 (DE=2,2)</a:t>
                      </a:r>
                    </a:p>
                  </a:txBody>
                  <a:tcPr>
                    <a:solidFill>
                      <a:srgbClr val="FBFD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&lt;0,001</a:t>
                      </a:r>
                    </a:p>
                  </a:txBody>
                  <a:tcPr>
                    <a:solidFill>
                      <a:srgbClr val="FBFD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8544171"/>
                  </a:ext>
                </a:extLst>
              </a:tr>
              <a:tr h="452788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ES" sz="1100" b="1" dirty="0">
                          <a:latin typeface="+mn-lt"/>
                        </a:rPr>
                        <a:t>FVC ml</a:t>
                      </a: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es-ES" sz="1100" b="1" dirty="0">
                          <a:latin typeface="+mn-lt"/>
                        </a:rPr>
                        <a:t>FVC%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2397,0 (DE=162,5)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77,6 (DE=3,6)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3106,1 (DE=230,6)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103,0 (D=4,9)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&lt;0,001</a:t>
                      </a:r>
                    </a:p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&lt;0,001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2965582"/>
                  </a:ext>
                </a:extLst>
              </a:tr>
              <a:tr h="380734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s-ES" sz="1100" b="1" dirty="0">
                          <a:latin typeface="+mn-lt"/>
                        </a:rPr>
                        <a:t>FEV1 ml</a:t>
                      </a: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lang="es-ES" sz="1100" b="1" dirty="0">
                          <a:latin typeface="+mn-lt"/>
                        </a:rPr>
                        <a:t>FEV1 %</a:t>
                      </a:r>
                    </a:p>
                  </a:txBody>
                  <a:tcPr>
                    <a:solidFill>
                      <a:srgbClr val="FBFD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1370,4 (DE=119,4)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54,5 (3,4)</a:t>
                      </a:r>
                    </a:p>
                  </a:txBody>
                  <a:tcPr>
                    <a:solidFill>
                      <a:srgbClr val="FBFD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2066,5 (DE=171,7)</a:t>
                      </a:r>
                    </a:p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s-ES" sz="1100" dirty="0">
                          <a:latin typeface="+mn-lt"/>
                        </a:rPr>
                        <a:t>83,3 (DE=4,8)</a:t>
                      </a:r>
                    </a:p>
                  </a:txBody>
                  <a:tcPr>
                    <a:solidFill>
                      <a:srgbClr val="FBFD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&lt;0,001</a:t>
                      </a:r>
                    </a:p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&lt;0,001</a:t>
                      </a:r>
                    </a:p>
                  </a:txBody>
                  <a:tcPr>
                    <a:solidFill>
                      <a:srgbClr val="FBFD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885218"/>
                  </a:ext>
                </a:extLst>
              </a:tr>
              <a:tr h="452788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latin typeface="+mn-lt"/>
                        </a:rPr>
                        <a:t>Incremento FEV1 ml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latin typeface="+mn-lt"/>
                        </a:rPr>
                        <a:t>Incremento FEV1 %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endParaRPr lang="es-ES" sz="1100" dirty="0">
                        <a:latin typeface="+mn-lt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latin typeface="+mn-lt"/>
                        </a:rPr>
                        <a:t>696,1 (DE=127,9)</a:t>
                      </a:r>
                    </a:p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>
                          <a:solidFill>
                            <a:schemeClr val="tx1"/>
                          </a:solidFill>
                          <a:latin typeface="+mn-lt"/>
                        </a:rPr>
                        <a:t>58,1 (DE=13,4)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s-E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555076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A9E4E87F-EE0C-256F-E4C4-0D902BAD31B9}"/>
              </a:ext>
            </a:extLst>
          </p:cNvPr>
          <p:cNvSpPr txBox="1"/>
          <p:nvPr/>
        </p:nvSpPr>
        <p:spPr>
          <a:xfrm>
            <a:off x="3639134" y="3633286"/>
            <a:ext cx="5178146" cy="738664"/>
          </a:xfrm>
          <a:prstGeom prst="rect">
            <a:avLst/>
          </a:prstGeom>
          <a:solidFill>
            <a:srgbClr val="FBFDF5"/>
          </a:solidFill>
        </p:spPr>
        <p:txBody>
          <a:bodyPr wrap="square">
            <a:spAutoFit/>
          </a:bodyPr>
          <a:lstStyle/>
          <a:p>
            <a:pPr marL="177800" indent="-17780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15 pacientes (65,2%) mostraron respuesta completa</a:t>
            </a:r>
          </a:p>
          <a:p>
            <a:pPr marL="177800" indent="-17780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5 buena (21,7%) </a:t>
            </a:r>
          </a:p>
          <a:p>
            <a:pPr marL="177800" indent="-17780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3 parcial (13,1%)</a:t>
            </a:r>
            <a:endParaRPr lang="es-ES" sz="1600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8F129F5-88B0-15D0-5BDA-99EDABEE8A63}"/>
              </a:ext>
            </a:extLst>
          </p:cNvPr>
          <p:cNvSpPr txBox="1"/>
          <p:nvPr/>
        </p:nvSpPr>
        <p:spPr>
          <a:xfrm>
            <a:off x="1691680" y="42178"/>
            <a:ext cx="18002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ES" b="1" dirty="0"/>
              <a:t>3. Resultados</a:t>
            </a: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E63FE995-7D5A-2B34-C7DF-FCCEA05C6DCA}"/>
              </a:ext>
            </a:extLst>
          </p:cNvPr>
          <p:cNvGrpSpPr/>
          <p:nvPr/>
        </p:nvGrpSpPr>
        <p:grpSpPr>
          <a:xfrm>
            <a:off x="275296" y="4083918"/>
            <a:ext cx="8305376" cy="1080120"/>
            <a:chOff x="275296" y="4083918"/>
            <a:chExt cx="8305376" cy="1080120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701E4CB0-2116-3F8B-814D-FAAC1F8F3D15}"/>
                </a:ext>
              </a:extLst>
            </p:cNvPr>
            <p:cNvSpPr txBox="1"/>
            <p:nvPr/>
          </p:nvSpPr>
          <p:spPr>
            <a:xfrm>
              <a:off x="395536" y="4425374"/>
              <a:ext cx="8185136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" sz="1400" dirty="0"/>
                <a:t>Benralizumab fue muy eficaz para conseguir el control en los pacientes con AGNC.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" sz="1400" dirty="0"/>
                <a:t>En base a la escala EXACTO, un elevado porcentaje de pacientes tratados con benralizumab alcanzaron respuesta temprana completa o buena (86,9%) y el 65% fueron </a:t>
              </a:r>
              <a:r>
                <a:rPr lang="es-ES" sz="1400" dirty="0" err="1"/>
                <a:t>superrespondedores</a:t>
              </a:r>
              <a:r>
                <a:rPr lang="es-ES" sz="1400" dirty="0"/>
                <a:t>. </a:t>
              </a:r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4A2CCDB9-8E65-A74C-CACB-54C12C5848FF}"/>
                </a:ext>
              </a:extLst>
            </p:cNvPr>
            <p:cNvSpPr txBox="1"/>
            <p:nvPr/>
          </p:nvSpPr>
          <p:spPr>
            <a:xfrm>
              <a:off x="275296" y="4083918"/>
              <a:ext cx="2012988" cy="36933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s-ES" b="1" dirty="0"/>
                <a:t>4. Conclusiones</a:t>
              </a:r>
            </a:p>
          </p:txBody>
        </p: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FD381148-DB36-B644-685E-B96AEBE433CB}"/>
              </a:ext>
            </a:extLst>
          </p:cNvPr>
          <p:cNvSpPr txBox="1"/>
          <p:nvPr/>
        </p:nvSpPr>
        <p:spPr>
          <a:xfrm>
            <a:off x="1619672" y="449637"/>
            <a:ext cx="18533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/>
              <a:t>V1: 17,6 </a:t>
            </a:r>
            <a:r>
              <a:rPr lang="es-ES" sz="1400" b="1" dirty="0" err="1"/>
              <a:t>sem</a:t>
            </a:r>
            <a:r>
              <a:rPr lang="es-ES" sz="1400" b="1" dirty="0"/>
              <a:t> (DE= 1,6)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593</Words>
  <Application>Microsoft Office PowerPoint</Application>
  <PresentationFormat>Presentación en pantalla (16:9)</PresentationFormat>
  <Paragraphs>105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Courier New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Paco Casas</cp:lastModifiedBy>
  <cp:revision>36</cp:revision>
  <dcterms:created xsi:type="dcterms:W3CDTF">2022-01-11T08:55:46Z</dcterms:created>
  <dcterms:modified xsi:type="dcterms:W3CDTF">2023-02-28T17:43:12Z</dcterms:modified>
</cp:coreProperties>
</file>