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8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1763688" y="0"/>
            <a:ext cx="3456384" cy="1347614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619672" y="-164554"/>
            <a:ext cx="3755739" cy="1870066"/>
          </a:xfrm>
        </p:spPr>
        <p:txBody>
          <a:bodyPr>
            <a:noAutofit/>
          </a:bodyPr>
          <a:lstStyle/>
          <a:p>
            <a:r>
              <a:rPr lang="es-ES_tradnl" sz="1800" dirty="0"/>
              <a:t>IMPACTO DEL TRATAMIENTO CON KAFTRIO® EN PACIENTES CON FIBROSIS QUÍSTICA</a:t>
            </a:r>
            <a:r>
              <a:rPr lang="es-ES_tradnl" sz="2000" dirty="0"/>
              <a:t/>
            </a:r>
            <a:br>
              <a:rPr lang="es-ES_tradnl" sz="2000" dirty="0"/>
            </a:br>
            <a:endParaRPr lang="es-E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292081" y="0"/>
            <a:ext cx="386426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/>
              <a:t>A.M. Gómez Ortiz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L. Carrasco Hernández</a:t>
            </a:r>
            <a:r>
              <a:rPr lang="es-ES" sz="1000" baseline="30000" dirty="0" smtClean="0"/>
              <a:t>2</a:t>
            </a:r>
            <a:r>
              <a:rPr lang="es-ES" sz="1000" dirty="0" smtClean="0"/>
              <a:t>, I. Delgado Pecellín</a:t>
            </a:r>
            <a:r>
              <a:rPr lang="es-ES" sz="1000" baseline="30000" dirty="0" smtClean="0"/>
              <a:t>3</a:t>
            </a:r>
            <a:r>
              <a:rPr lang="es-ES" sz="1000" dirty="0" smtClean="0"/>
              <a:t>, E. Quintana Gallego</a:t>
            </a:r>
            <a:r>
              <a:rPr lang="es-ES" sz="1000" baseline="30000" dirty="0" smtClean="0"/>
              <a:t>2</a:t>
            </a:r>
          </a:p>
          <a:p>
            <a:pPr algn="just"/>
            <a:endParaRPr lang="es-ES" sz="1000" baseline="30000" dirty="0" smtClean="0"/>
          </a:p>
          <a:p>
            <a:pPr algn="just"/>
            <a:r>
              <a:rPr lang="es-ES_tradnl" sz="1000" dirty="0" smtClean="0"/>
              <a:t>1. Unidad Médico-Quirúrgica de Enfermedades Respiratorias. Hospital Universitario Virgen del Rocío.</a:t>
            </a:r>
          </a:p>
          <a:p>
            <a:pPr algn="just"/>
            <a:r>
              <a:rPr lang="es-ES_tradnl" sz="1000" dirty="0" smtClean="0"/>
              <a:t>2. Unidad Médico-Quirúrgica de Enfermedades Respiratorias. Hospital Universitario Virgen del Rocío. CIBERES</a:t>
            </a:r>
          </a:p>
          <a:p>
            <a:pPr algn="just"/>
            <a:r>
              <a:rPr lang="es-ES_tradnl" sz="1000" dirty="0" smtClean="0"/>
              <a:t>3. Unidad de Neumología y Alergias del Hospital Infantil Virgen del Rocío. CIBERES</a:t>
            </a:r>
            <a:endParaRPr lang="es-ES" sz="1000" dirty="0" smtClean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-12717" y="1779662"/>
            <a:ext cx="9156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El desarrollo en los últimos años de nuevas terapias moduladoras en la fibrosis quística(FQ), como </a:t>
            </a:r>
            <a:r>
              <a:rPr lang="es-ES_tradnl" sz="1300" dirty="0" err="1"/>
              <a:t>Kaftrio</a:t>
            </a:r>
            <a:r>
              <a:rPr lang="es-ES_tradnl" sz="1300" dirty="0" smtClean="0"/>
              <a:t>® (</a:t>
            </a:r>
            <a:r>
              <a:rPr lang="es-ES_tradnl" sz="1300" dirty="0" err="1" smtClean="0"/>
              <a:t>Elexacaftor</a:t>
            </a:r>
            <a:r>
              <a:rPr lang="es-ES_tradnl" sz="1300" dirty="0" smtClean="0"/>
              <a:t>/</a:t>
            </a:r>
            <a:r>
              <a:rPr lang="es-ES_tradnl" sz="1300" dirty="0" err="1" smtClean="0"/>
              <a:t>ivacaftor</a:t>
            </a:r>
            <a:r>
              <a:rPr lang="es-ES_tradnl" sz="1300" dirty="0" smtClean="0"/>
              <a:t>/</a:t>
            </a:r>
            <a:r>
              <a:rPr lang="es-ES_tradnl" sz="1300" dirty="0" err="1" smtClean="0"/>
              <a:t>tezacaftor</a:t>
            </a:r>
            <a:r>
              <a:rPr lang="es-ES_tradnl" sz="1300" dirty="0" smtClean="0"/>
              <a:t>), ha </a:t>
            </a:r>
            <a:r>
              <a:rPr lang="es-ES_tradnl" sz="1300" dirty="0"/>
              <a:t>permitido un aumento importante de la supervivencia y una mejoría en la calidad de vida</a:t>
            </a:r>
          </a:p>
          <a:p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0" y="1491630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1491630"/>
            <a:ext cx="15127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INTRODUCCIÓN</a:t>
            </a:r>
            <a:endParaRPr lang="es-ES" sz="1600" dirty="0"/>
          </a:p>
        </p:txBody>
      </p:sp>
      <p:sp>
        <p:nvSpPr>
          <p:cNvPr id="9" name="Rectángulo 8"/>
          <p:cNvSpPr/>
          <p:nvPr/>
        </p:nvSpPr>
        <p:spPr>
          <a:xfrm>
            <a:off x="-24460" y="2283718"/>
            <a:ext cx="916846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2283718"/>
            <a:ext cx="14801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METODOLOGÍA</a:t>
            </a:r>
            <a:endParaRPr lang="es-ES" sz="1600" dirty="0"/>
          </a:p>
        </p:txBody>
      </p:sp>
      <p:sp>
        <p:nvSpPr>
          <p:cNvPr id="11" name="Rectángulo 10"/>
          <p:cNvSpPr/>
          <p:nvPr/>
        </p:nvSpPr>
        <p:spPr>
          <a:xfrm>
            <a:off x="0" y="2571750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300" dirty="0"/>
              <a:t>Estudio observacional descriptivo en el que se reclutan 76 pacientes con FQ en tratamiento con </a:t>
            </a:r>
            <a:r>
              <a:rPr lang="es-ES_tradnl" sz="1300" dirty="0" err="1"/>
              <a:t>Kaftrio</a:t>
            </a:r>
            <a:r>
              <a:rPr lang="es-ES_tradnl" sz="1300" dirty="0"/>
              <a:t>® en seguimiento en la Unidad FQ del hospital Virgen del Rocío. Las variables recogidas son</a:t>
            </a:r>
            <a:r>
              <a:rPr lang="es-ES_tradnl" sz="1300" dirty="0" smtClean="0"/>
              <a:t>: edad</a:t>
            </a:r>
            <a:r>
              <a:rPr lang="es-ES_tradnl" sz="1300" dirty="0"/>
              <a:t>, sexo, tipo de mutación, comorbilidades, tratamiento modulador previo, uso de oxigenoterapia y de ventilación mecánica no invasiva. Además, se recogieron pruebas funcionales, peso, talla e IMC, así como los cuestionarios de calidad de vida </a:t>
            </a:r>
            <a:r>
              <a:rPr lang="es-ES_tradnl" sz="1300" dirty="0" smtClean="0"/>
              <a:t>CFQ-R, basal</a:t>
            </a:r>
            <a:r>
              <a:rPr lang="es-ES_tradnl" sz="1300" dirty="0"/>
              <a:t>, </a:t>
            </a:r>
            <a:r>
              <a:rPr lang="es-ES_tradnl" sz="1300" dirty="0" smtClean="0"/>
              <a:t>3 y 6 </a:t>
            </a:r>
            <a:r>
              <a:rPr lang="es-ES_tradnl" sz="1300" dirty="0"/>
              <a:t>meses de </a:t>
            </a:r>
            <a:r>
              <a:rPr lang="es-ES_tradnl" sz="1300" dirty="0" smtClean="0"/>
              <a:t>tratamiento.</a:t>
            </a:r>
            <a:endParaRPr lang="es-ES_tradnl" sz="1300" dirty="0"/>
          </a:p>
        </p:txBody>
      </p:sp>
      <p:sp>
        <p:nvSpPr>
          <p:cNvPr id="12" name="Rectángulo 11"/>
          <p:cNvSpPr/>
          <p:nvPr/>
        </p:nvSpPr>
        <p:spPr>
          <a:xfrm>
            <a:off x="12345" y="3507854"/>
            <a:ext cx="3911583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0" y="3507854"/>
            <a:ext cx="12835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RESULTADOS</a:t>
            </a:r>
            <a:endParaRPr lang="es-ES" sz="1600" dirty="0"/>
          </a:p>
        </p:txBody>
      </p:sp>
      <p:sp>
        <p:nvSpPr>
          <p:cNvPr id="14" name="Elipse 13"/>
          <p:cNvSpPr/>
          <p:nvPr/>
        </p:nvSpPr>
        <p:spPr>
          <a:xfrm>
            <a:off x="30235" y="3939902"/>
            <a:ext cx="1080120" cy="93610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-180528" y="4083918"/>
            <a:ext cx="139901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/>
              <a:t>♂</a:t>
            </a:r>
            <a:r>
              <a:rPr lang="es-ES" sz="1600" dirty="0"/>
              <a:t>  </a:t>
            </a:r>
            <a:r>
              <a:rPr lang="es-ES" sz="1600" dirty="0" smtClean="0"/>
              <a:t>64,5%</a:t>
            </a:r>
            <a:endParaRPr lang="es-ES" sz="1600" dirty="0"/>
          </a:p>
          <a:p>
            <a:pPr lvl="0" algn="ctr"/>
            <a:r>
              <a:rPr lang="es-ES" sz="1600" b="1" dirty="0"/>
              <a:t>♀</a:t>
            </a:r>
            <a:r>
              <a:rPr lang="es-ES" sz="1600" dirty="0"/>
              <a:t> </a:t>
            </a:r>
            <a:r>
              <a:rPr lang="es-ES" sz="1600" dirty="0" smtClean="0"/>
              <a:t>35,5%</a:t>
            </a:r>
            <a:endParaRPr lang="es-ES" sz="1600" dirty="0"/>
          </a:p>
        </p:txBody>
      </p:sp>
      <p:sp>
        <p:nvSpPr>
          <p:cNvPr id="16" name="Rectángulo 15"/>
          <p:cNvSpPr/>
          <p:nvPr/>
        </p:nvSpPr>
        <p:spPr>
          <a:xfrm>
            <a:off x="1115616" y="3795886"/>
            <a:ext cx="2813147" cy="1347614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289762"/>
              </p:ext>
            </p:extLst>
          </p:nvPr>
        </p:nvGraphicFramePr>
        <p:xfrm>
          <a:off x="3931558" y="3507855"/>
          <a:ext cx="5184576" cy="163564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922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7129">
                <a:tc>
                  <a:txBody>
                    <a:bodyPr/>
                    <a:lstStyle/>
                    <a:p>
                      <a:r>
                        <a:rPr lang="es-ES" sz="1300" b="0" dirty="0" smtClean="0"/>
                        <a:t>Insuficiencia</a:t>
                      </a:r>
                      <a:r>
                        <a:rPr lang="es-ES" sz="1300" b="0" baseline="0" dirty="0" smtClean="0"/>
                        <a:t> pancreática</a:t>
                      </a:r>
                      <a:endParaRPr lang="es-ES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300" b="0" dirty="0" smtClean="0"/>
                        <a:t>86,8% (n=50)</a:t>
                      </a:r>
                      <a:endParaRPr lang="es-ES" sz="13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129"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Diabetes</a:t>
                      </a:r>
                      <a:r>
                        <a:rPr lang="es-ES" sz="1300" baseline="0" dirty="0" smtClean="0"/>
                        <a:t> mellitus</a:t>
                      </a:r>
                      <a:r>
                        <a:rPr lang="es-ES" sz="1300" dirty="0" smtClean="0"/>
                        <a:t> secundaria</a:t>
                      </a:r>
                      <a:r>
                        <a:rPr lang="es-ES" sz="1300" baseline="0" dirty="0" smtClean="0"/>
                        <a:t> FQ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28,9% (n=22)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7129"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Intolerancia</a:t>
                      </a:r>
                      <a:r>
                        <a:rPr lang="es-ES" sz="1300" baseline="0" dirty="0" smtClean="0"/>
                        <a:t> hidrocarbonada</a:t>
                      </a:r>
                      <a:endParaRPr lang="es-E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11,8% (n=9)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129"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Infección crónica </a:t>
                      </a:r>
                      <a:r>
                        <a:rPr lang="es-ES" sz="1300" i="1" dirty="0" smtClean="0"/>
                        <a:t>SAMS</a:t>
                      </a:r>
                      <a:endParaRPr lang="es-ES" sz="13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48,7% (n=37)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129"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Infección crónica </a:t>
                      </a:r>
                      <a:r>
                        <a:rPr lang="es-ES" sz="1300" i="1" dirty="0" smtClean="0"/>
                        <a:t>P. </a:t>
                      </a:r>
                      <a:r>
                        <a:rPr lang="es-ES" sz="1300" i="1" dirty="0" err="1" smtClean="0"/>
                        <a:t>aeruginosa</a:t>
                      </a:r>
                      <a:endParaRPr lang="es-ES" sz="13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300" dirty="0" smtClean="0"/>
                        <a:t>35,5% (n=27)</a:t>
                      </a:r>
                      <a:endParaRPr lang="es-ES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CuadroTexto 18"/>
          <p:cNvSpPr txBox="1"/>
          <p:nvPr/>
        </p:nvSpPr>
        <p:spPr>
          <a:xfrm>
            <a:off x="1187624" y="4515966"/>
            <a:ext cx="2808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Modulador previo</a:t>
            </a:r>
            <a:r>
              <a:rPr lang="es-ES_tradnl" sz="1300" dirty="0"/>
              <a:t> </a:t>
            </a:r>
            <a:r>
              <a:rPr lang="es-ES_tradnl" sz="1300" dirty="0" smtClean="0"/>
              <a:t> </a:t>
            </a:r>
            <a:r>
              <a:rPr lang="es-ES" sz="1300" dirty="0" smtClean="0"/>
              <a:t>          53,9% (n=41)</a:t>
            </a:r>
          </a:p>
          <a:p>
            <a:r>
              <a:rPr lang="es-ES" sz="1300" dirty="0" smtClean="0"/>
              <a:t>Efectos secundarios         21,3% (n=16)</a:t>
            </a:r>
            <a:endParaRPr lang="es-ES" sz="13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395536" y="3867894"/>
            <a:ext cx="35699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300" dirty="0" smtClean="0"/>
              <a:t>Homocigotos </a:t>
            </a:r>
            <a:r>
              <a:rPr lang="es-ES_tradnl" sz="1300" dirty="0" smtClean="0"/>
              <a:t>deltaF508 </a:t>
            </a:r>
            <a:r>
              <a:rPr lang="es-ES" sz="1300" dirty="0" smtClean="0"/>
              <a:t>    36,8% (n=28)</a:t>
            </a:r>
          </a:p>
          <a:p>
            <a:pPr algn="r"/>
            <a:r>
              <a:rPr lang="es-ES" sz="1300" dirty="0" smtClean="0"/>
              <a:t>Heterocigotos </a:t>
            </a:r>
            <a:r>
              <a:rPr lang="es-ES_tradnl" sz="1300" dirty="0" smtClean="0"/>
              <a:t>deltaF508 </a:t>
            </a:r>
            <a:r>
              <a:rPr lang="es-ES" sz="1300" dirty="0" smtClean="0"/>
              <a:t>  63,2% (n=48)</a:t>
            </a:r>
            <a:endParaRPr lang="es-ES" sz="1300" dirty="0"/>
          </a:p>
        </p:txBody>
      </p:sp>
      <p:cxnSp>
        <p:nvCxnSpPr>
          <p:cNvPr id="21" name="Conector recto 20"/>
          <p:cNvCxnSpPr/>
          <p:nvPr/>
        </p:nvCxnSpPr>
        <p:spPr>
          <a:xfrm>
            <a:off x="1115616" y="4011910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1115616" y="4227934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1115616" y="4659982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1115616" y="4876006"/>
            <a:ext cx="105398" cy="0"/>
          </a:xfrm>
          <a:prstGeom prst="lin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6400301" y="3291830"/>
            <a:ext cx="27436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i="1" dirty="0" smtClean="0"/>
              <a:t>SAMS=</a:t>
            </a:r>
            <a:r>
              <a:rPr lang="es-ES" sz="1050" i="1" dirty="0" err="1" smtClean="0"/>
              <a:t>Staphylococcus</a:t>
            </a:r>
            <a:r>
              <a:rPr lang="es-ES" sz="1050" i="1" dirty="0" smtClean="0"/>
              <a:t> </a:t>
            </a:r>
            <a:r>
              <a:rPr lang="es-ES" sz="1050" i="1" dirty="0" err="1" smtClean="0"/>
              <a:t>aureus</a:t>
            </a:r>
            <a:r>
              <a:rPr lang="es-ES" sz="1050" i="1" dirty="0" smtClean="0"/>
              <a:t> </a:t>
            </a:r>
            <a:r>
              <a:rPr lang="es-ES" sz="1050" i="1" dirty="0" err="1" smtClean="0"/>
              <a:t>meticilín</a:t>
            </a:r>
            <a:r>
              <a:rPr lang="es-ES" sz="1050" i="1" dirty="0" smtClean="0"/>
              <a:t> sensible</a:t>
            </a:r>
            <a:endParaRPr lang="es-ES" sz="105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454753"/>
              </p:ext>
            </p:extLst>
          </p:nvPr>
        </p:nvGraphicFramePr>
        <p:xfrm>
          <a:off x="1691679" y="411510"/>
          <a:ext cx="3744417" cy="209053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801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/>
              </a:tblGrid>
              <a:tr h="252028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 MESES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VALOR</a:t>
                      </a:r>
                      <a:r>
                        <a:rPr lang="es-ES" sz="1200" baseline="0" dirty="0" smtClean="0"/>
                        <a:t> P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8065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61,48%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21,37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72,37%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23,33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0,004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8065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22,10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2,8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22,48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 2,1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0,001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8065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Cuestionario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61,11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24,77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80,76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20,98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0,158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0" y="4155926"/>
            <a:ext cx="9144000" cy="31275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0" y="4155926"/>
            <a:ext cx="14984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CONCLUSIONES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0" y="4443958"/>
            <a:ext cx="83164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300" dirty="0"/>
              <a:t>En F/F, F/RF y F/MF se produce una mejoría del FEV1 e IMC tras 6 meses de tratamiento con </a:t>
            </a:r>
            <a:r>
              <a:rPr lang="es-ES_tradnl" sz="1300" dirty="0" err="1"/>
              <a:t>Kaftrio</a:t>
            </a:r>
            <a:r>
              <a:rPr lang="es-ES_tradnl" sz="1300" dirty="0"/>
              <a:t>. En F/F, la clínica respiratoria también mejora a nivel subjetivo con una puntuación más alta en los cuestionarios calidad de vida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19672" y="0"/>
            <a:ext cx="3816424" cy="369892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CuadroTexto 6"/>
          <p:cNvSpPr txBox="1"/>
          <p:nvPr/>
        </p:nvSpPr>
        <p:spPr>
          <a:xfrm>
            <a:off x="1691680" y="25646"/>
            <a:ext cx="3600400" cy="30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HOMOCIGOTOS F508 (F/F) 36,8% (n=28)</a:t>
            </a:r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539552" y="2499742"/>
            <a:ext cx="3888432" cy="369892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ángulo 9"/>
          <p:cNvSpPr/>
          <p:nvPr/>
        </p:nvSpPr>
        <p:spPr>
          <a:xfrm>
            <a:off x="611560" y="2571750"/>
            <a:ext cx="42808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/>
              <a:t>HETEROCIGOTOS </a:t>
            </a:r>
            <a:r>
              <a:rPr lang="es-ES" sz="1400" dirty="0"/>
              <a:t>F508 (F</a:t>
            </a:r>
            <a:r>
              <a:rPr lang="es-ES" sz="1400" dirty="0" smtClean="0"/>
              <a:t>/RF</a:t>
            </a:r>
            <a:r>
              <a:rPr lang="es-ES" sz="1400" dirty="0"/>
              <a:t>) </a:t>
            </a:r>
            <a:r>
              <a:rPr lang="es-ES" sz="1400" dirty="0" smtClean="0"/>
              <a:t>19,7% </a:t>
            </a:r>
            <a:r>
              <a:rPr lang="es-ES" sz="1400" dirty="0"/>
              <a:t>(n</a:t>
            </a:r>
            <a:r>
              <a:rPr lang="es-ES" sz="1400" dirty="0" smtClean="0"/>
              <a:t>=15)</a:t>
            </a:r>
            <a:endParaRPr lang="es-ES" sz="1400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5347"/>
              </p:ext>
            </p:extLst>
          </p:nvPr>
        </p:nvGraphicFramePr>
        <p:xfrm>
          <a:off x="539552" y="2859782"/>
          <a:ext cx="3888432" cy="129614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721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21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2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108"/>
              </a:tblGrid>
              <a:tr h="302211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 MESES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VALOR</a:t>
                      </a:r>
                      <a:r>
                        <a:rPr lang="es-ES" sz="1200" baseline="0" dirty="0" smtClean="0"/>
                        <a:t> P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966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85,35%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14,1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95,8%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16,99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0,326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6966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23,21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3,14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24,41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4,7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0,399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Rectángulo 11"/>
          <p:cNvSpPr/>
          <p:nvPr/>
        </p:nvSpPr>
        <p:spPr>
          <a:xfrm>
            <a:off x="5436096" y="2283718"/>
            <a:ext cx="3456384" cy="369892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ángulo 12"/>
          <p:cNvSpPr/>
          <p:nvPr/>
        </p:nvSpPr>
        <p:spPr>
          <a:xfrm>
            <a:off x="5436096" y="2283718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/>
              <a:t>HETEROCIGOTOS F508 (F</a:t>
            </a:r>
            <a:r>
              <a:rPr lang="es-ES" sz="1400" dirty="0" smtClean="0"/>
              <a:t>/MF</a:t>
            </a:r>
            <a:r>
              <a:rPr lang="es-ES" sz="1400" dirty="0"/>
              <a:t>) </a:t>
            </a:r>
            <a:r>
              <a:rPr lang="es-ES" sz="1400" dirty="0" smtClean="0"/>
              <a:t>42,1% </a:t>
            </a:r>
            <a:r>
              <a:rPr lang="es-ES" sz="1400" dirty="0"/>
              <a:t>(n</a:t>
            </a:r>
            <a:r>
              <a:rPr lang="es-ES" sz="1400" dirty="0" smtClean="0"/>
              <a:t>=32)</a:t>
            </a:r>
            <a:endParaRPr lang="es-ES" sz="1400" dirty="0"/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36598"/>
              </p:ext>
            </p:extLst>
          </p:nvPr>
        </p:nvGraphicFramePr>
        <p:xfrm>
          <a:off x="5436096" y="2643758"/>
          <a:ext cx="3456384" cy="14630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/>
              </a:tblGrid>
              <a:tr h="337577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 MESES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VALOR</a:t>
                      </a:r>
                      <a:r>
                        <a:rPr lang="es-ES" sz="1200" baseline="0" dirty="0" smtClean="0"/>
                        <a:t> P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61,84% 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23,59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71,36%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DS </a:t>
                      </a:r>
                    </a:p>
                    <a:p>
                      <a:r>
                        <a:rPr lang="es-ES" sz="1200" dirty="0" smtClean="0"/>
                        <a:t>23,10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0,000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23,31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2,87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24,39</a:t>
                      </a:r>
                      <a:r>
                        <a:rPr lang="es-ES" sz="1200" u="sng" dirty="0" smtClean="0"/>
                        <a:t>+</a:t>
                      </a:r>
                      <a:r>
                        <a:rPr lang="es-ES" sz="1200" dirty="0" smtClean="0"/>
                        <a:t> DS</a:t>
                      </a:r>
                    </a:p>
                    <a:p>
                      <a:r>
                        <a:rPr lang="es-ES" sz="1200" dirty="0" smtClean="0"/>
                        <a:t>2,85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0,000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Rectángulo 14"/>
          <p:cNvSpPr/>
          <p:nvPr/>
        </p:nvSpPr>
        <p:spPr>
          <a:xfrm>
            <a:off x="5796136" y="0"/>
            <a:ext cx="3096344" cy="369892"/>
          </a:xfrm>
          <a:prstGeom prst="rect">
            <a:avLst/>
          </a:prstGeom>
          <a:solidFill>
            <a:srgbClr val="F8CBAD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ángulo 15"/>
          <p:cNvSpPr/>
          <p:nvPr/>
        </p:nvSpPr>
        <p:spPr>
          <a:xfrm>
            <a:off x="5796136" y="0"/>
            <a:ext cx="3149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/>
              <a:t>HETEROCIGOTOS F508 </a:t>
            </a:r>
            <a:r>
              <a:rPr lang="es-ES" sz="1400" dirty="0" err="1" smtClean="0"/>
              <a:t>gating</a:t>
            </a:r>
            <a:r>
              <a:rPr lang="es-ES" sz="1400" dirty="0" smtClean="0"/>
              <a:t> 1,3% </a:t>
            </a:r>
            <a:r>
              <a:rPr lang="es-ES" sz="1400" dirty="0"/>
              <a:t>(n</a:t>
            </a:r>
            <a:r>
              <a:rPr lang="es-ES" sz="1400" dirty="0" smtClean="0"/>
              <a:t>=</a:t>
            </a:r>
            <a:r>
              <a:rPr lang="es-ES" sz="1400" dirty="0"/>
              <a:t>1</a:t>
            </a:r>
            <a:r>
              <a:rPr lang="es-ES" sz="1400" dirty="0" smtClean="0"/>
              <a:t>)</a:t>
            </a:r>
            <a:endParaRPr lang="es-ES" sz="1400" dirty="0"/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837881"/>
              </p:ext>
            </p:extLst>
          </p:nvPr>
        </p:nvGraphicFramePr>
        <p:xfrm>
          <a:off x="5796136" y="411511"/>
          <a:ext cx="3096345" cy="172819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32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21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21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 MESES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FEV</a:t>
                      </a:r>
                      <a:r>
                        <a:rPr lang="es-ES" sz="1200" baseline="-250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100%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94%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IMC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18,75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19,58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525</Words>
  <Application>Microsoft Macintosh PowerPoint</Application>
  <PresentationFormat>Presentación en pantalla (16:9)</PresentationFormat>
  <Paragraphs>93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IMPACTO DEL TRATAMIENTO CON KAFTRIO® EN PACIENTES CON FIBROSIS QUÍSTICA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12</cp:revision>
  <dcterms:created xsi:type="dcterms:W3CDTF">2022-01-11T08:55:46Z</dcterms:created>
  <dcterms:modified xsi:type="dcterms:W3CDTF">2023-03-03T10:53:06Z</dcterms:modified>
</cp:coreProperties>
</file>