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70" d="100"/>
          <a:sy n="170" d="100"/>
        </p:scale>
        <p:origin x="-80" y="19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Número casos por ola</c:v>
                </c:pt>
              </c:strCache>
            </c:strRef>
          </c:tx>
          <c:spPr>
            <a:solidFill>
              <a:schemeClr val="accent6"/>
            </a:solidFill>
            <a:ln w="25400" cap="flat" cmpd="sng" algn="ctr">
              <a:solidFill>
                <a:schemeClr val="accent6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Hoja1!$A$2:$A$8</c:f>
              <c:strCache>
                <c:ptCount val="7"/>
                <c:pt idx="0">
                  <c:v>1ª</c:v>
                </c:pt>
                <c:pt idx="1">
                  <c:v>2ª</c:v>
                </c:pt>
                <c:pt idx="2">
                  <c:v>3ª</c:v>
                </c:pt>
                <c:pt idx="3">
                  <c:v>4ª</c:v>
                </c:pt>
                <c:pt idx="4">
                  <c:v>5ª</c:v>
                </c:pt>
                <c:pt idx="5">
                  <c:v>6ª</c:v>
                </c:pt>
                <c:pt idx="6">
                  <c:v>7ª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0.0</c:v>
                </c:pt>
                <c:pt idx="1">
                  <c:v>5.0</c:v>
                </c:pt>
                <c:pt idx="2">
                  <c:v>9.0</c:v>
                </c:pt>
                <c:pt idx="3">
                  <c:v>0.0</c:v>
                </c:pt>
                <c:pt idx="4">
                  <c:v>7.0</c:v>
                </c:pt>
                <c:pt idx="5">
                  <c:v>32.0</c:v>
                </c:pt>
                <c:pt idx="6">
                  <c:v>12.0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128490920"/>
        <c:axId val="-2119335864"/>
      </c:barChart>
      <c:catAx>
        <c:axId val="212849092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-2119335864"/>
        <c:crosses val="autoZero"/>
        <c:auto val="1"/>
        <c:lblAlgn val="ctr"/>
        <c:lblOffset val="100"/>
        <c:noMultiLvlLbl val="0"/>
      </c:catAx>
      <c:valAx>
        <c:axId val="-2119335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300"/>
            </a:pPr>
            <a:endParaRPr lang="es-ES"/>
          </a:p>
        </c:txPr>
        <c:crossAx val="212849092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22087977879001"/>
          <c:y val="0.0959520198690052"/>
          <c:w val="0.497034280141713"/>
          <c:h val="0.196252445162425"/>
        </c:manualLayout>
      </c:layout>
      <c:overlay val="0"/>
      <c:txPr>
        <a:bodyPr/>
        <a:lstStyle/>
        <a:p>
          <a:pPr>
            <a:defRPr sz="12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ángulo 29"/>
          <p:cNvSpPr/>
          <p:nvPr/>
        </p:nvSpPr>
        <p:spPr>
          <a:xfrm>
            <a:off x="4211960" y="4011910"/>
            <a:ext cx="4176464" cy="1131590"/>
          </a:xfrm>
          <a:prstGeom prst="rect">
            <a:avLst/>
          </a:prstGeom>
          <a:solidFill>
            <a:srgbClr val="F8CBAD">
              <a:alpha val="90000"/>
            </a:srgbClr>
          </a:solidFill>
        </p:spPr>
        <p:style>
          <a:ln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Rectángulo redondeado 1"/>
          <p:cNvSpPr/>
          <p:nvPr/>
        </p:nvSpPr>
        <p:spPr>
          <a:xfrm>
            <a:off x="1763688" y="0"/>
            <a:ext cx="3456384" cy="1347614"/>
          </a:xfrm>
          <a:prstGeom prst="round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5292081" y="0"/>
            <a:ext cx="3864264" cy="1703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 smtClean="0"/>
              <a:t>A.M. Gómez Ortiz</a:t>
            </a:r>
            <a:r>
              <a:rPr lang="es-ES" sz="1000" baseline="30000" dirty="0" smtClean="0"/>
              <a:t>1</a:t>
            </a:r>
            <a:r>
              <a:rPr lang="es-ES" sz="1000" dirty="0" smtClean="0"/>
              <a:t>, L. Carrasco Hernández</a:t>
            </a:r>
            <a:r>
              <a:rPr lang="es-ES" sz="1000" baseline="30000" dirty="0" smtClean="0"/>
              <a:t>2</a:t>
            </a:r>
            <a:r>
              <a:rPr lang="es-ES" sz="1000" dirty="0" smtClean="0"/>
              <a:t>, I. Delgado Pecellín</a:t>
            </a:r>
            <a:r>
              <a:rPr lang="es-ES" sz="1000" baseline="30000" dirty="0" smtClean="0"/>
              <a:t>3</a:t>
            </a:r>
            <a:r>
              <a:rPr lang="es-ES" sz="1000" dirty="0" smtClean="0"/>
              <a:t>, E. Quintana Gallego</a:t>
            </a:r>
            <a:r>
              <a:rPr lang="es-ES" sz="1000" baseline="30000" dirty="0" smtClean="0"/>
              <a:t>2</a:t>
            </a:r>
          </a:p>
          <a:p>
            <a:pPr algn="just"/>
            <a:endParaRPr lang="es-ES" sz="1000" baseline="30000" dirty="0" smtClean="0"/>
          </a:p>
          <a:p>
            <a:pPr algn="just"/>
            <a:r>
              <a:rPr lang="es-ES_tradnl" sz="1000" dirty="0" smtClean="0"/>
              <a:t>1. Unidad Médico-Quirúrgica de Enfermedades Respiratorias. Hospital Universitario Virgen del Rocío.</a:t>
            </a:r>
          </a:p>
          <a:p>
            <a:pPr algn="just"/>
            <a:r>
              <a:rPr lang="es-ES_tradnl" sz="1000" dirty="0" smtClean="0"/>
              <a:t>2. Unidad Médico-Quirúrgica de Enfermedades Respiratorias. Hospital Universitario Virgen del Rocío. CIBERES</a:t>
            </a:r>
          </a:p>
          <a:p>
            <a:pPr algn="just"/>
            <a:r>
              <a:rPr lang="es-ES_tradnl" sz="1000" dirty="0" smtClean="0"/>
              <a:t>3. Unidad de Neumología y Alergias del Hospital Infantil Virgen del Rocío. CIBERES</a:t>
            </a:r>
            <a:endParaRPr lang="es-ES" sz="1000" dirty="0" smtClean="0"/>
          </a:p>
          <a:p>
            <a:endParaRPr lang="es-ES" dirty="0"/>
          </a:p>
        </p:txBody>
      </p:sp>
      <p:sp>
        <p:nvSpPr>
          <p:cNvPr id="5" name="Título 5"/>
          <p:cNvSpPr txBox="1">
            <a:spLocks/>
          </p:cNvSpPr>
          <p:nvPr/>
        </p:nvSpPr>
        <p:spPr>
          <a:xfrm>
            <a:off x="1619672" y="411510"/>
            <a:ext cx="3630193" cy="7842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dirty="0" smtClean="0"/>
              <a:t>SEGUIMIENTO CLÍNICO TRAS INFECCIÓN POR SARS-COV-2 EN PACIENTES CON FIBROSIS QUÍSTICA</a:t>
            </a:r>
            <a:r>
              <a:rPr lang="es-ES" sz="1600" dirty="0" smtClean="0"/>
              <a:t/>
            </a:r>
            <a:br>
              <a:rPr lang="es-ES" sz="1600" dirty="0" smtClean="0"/>
            </a:br>
            <a:r>
              <a:rPr lang="es-ES" sz="1600" dirty="0" smtClean="0"/>
              <a:t/>
            </a:r>
            <a:br>
              <a:rPr lang="es-ES" sz="1600" dirty="0" smtClean="0"/>
            </a:br>
            <a:endParaRPr lang="es-ES" sz="1600" dirty="0"/>
          </a:p>
        </p:txBody>
      </p:sp>
      <p:sp>
        <p:nvSpPr>
          <p:cNvPr id="6" name="Rectángulo 5"/>
          <p:cNvSpPr/>
          <p:nvPr/>
        </p:nvSpPr>
        <p:spPr>
          <a:xfrm>
            <a:off x="0" y="1347614"/>
            <a:ext cx="9144000" cy="312759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0" y="1347614"/>
            <a:ext cx="2808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INTRODUCCIÓN</a:t>
            </a:r>
            <a:endParaRPr lang="es-ES" sz="1600" dirty="0"/>
          </a:p>
        </p:txBody>
      </p:sp>
      <p:sp>
        <p:nvSpPr>
          <p:cNvPr id="8" name="Rectángulo 7"/>
          <p:cNvSpPr/>
          <p:nvPr/>
        </p:nvSpPr>
        <p:spPr>
          <a:xfrm>
            <a:off x="0" y="1635646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300" dirty="0"/>
              <a:t>La infección por SARS-CoV-2 puede presentarse clínicamente como un cuadro leve, moderado, o grave. El desarrollo de vacunas ha favorecido la reducción de los cuadros clínicos graves. El objetivo de esta comunicación es analizar el impacto clínico de la infección por SARS-CoV-2 y la vacunación, en vida real, de los pacientes de la Unidad de Fibrosis quística(FQ) del Hospital Virgen del </a:t>
            </a:r>
            <a:r>
              <a:rPr lang="es-ES_tradnl" sz="1300" dirty="0" smtClean="0"/>
              <a:t>Rocío (HUVR)</a:t>
            </a:r>
            <a:endParaRPr lang="es-ES_tradnl" sz="1300" dirty="0"/>
          </a:p>
        </p:txBody>
      </p:sp>
      <p:sp>
        <p:nvSpPr>
          <p:cNvPr id="9" name="CuadroTexto 8"/>
          <p:cNvSpPr txBox="1"/>
          <p:nvPr/>
        </p:nvSpPr>
        <p:spPr>
          <a:xfrm>
            <a:off x="735" y="2499742"/>
            <a:ext cx="9143265" cy="3385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 smtClean="0"/>
              <a:t>METODOLOGÍA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0" y="2859782"/>
            <a:ext cx="9144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300" dirty="0"/>
              <a:t>Estudio observacional descriptivo en el que se realiza seguimiento clínico pacientes de la Unidad de FQ del </a:t>
            </a:r>
            <a:r>
              <a:rPr lang="es-ES_tradnl" sz="1300" dirty="0" smtClean="0"/>
              <a:t>HUVR con </a:t>
            </a:r>
            <a:r>
              <a:rPr lang="es-ES_tradnl" sz="1300" dirty="0"/>
              <a:t>infección por SARS-CoV-2. Variables analizadas: sexo, tipo de mutación, comorbilidades, tratamiento modulador, ola epidemiológica, vacunación, método diagnóstico, sintomatología, ingreso hospitalario y en UCI, función pulmonar y parámetros nutricionales, previo y tras 6 meses posterior a la infección</a:t>
            </a:r>
          </a:p>
          <a:p>
            <a:endParaRPr lang="es-ES" dirty="0"/>
          </a:p>
        </p:txBody>
      </p:sp>
      <p:sp>
        <p:nvSpPr>
          <p:cNvPr id="11" name="Rectángulo 10"/>
          <p:cNvSpPr/>
          <p:nvPr/>
        </p:nvSpPr>
        <p:spPr>
          <a:xfrm>
            <a:off x="0" y="3723878"/>
            <a:ext cx="9144000" cy="312759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/>
          <p:cNvSpPr txBox="1"/>
          <p:nvPr/>
        </p:nvSpPr>
        <p:spPr>
          <a:xfrm>
            <a:off x="491640" y="470058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0" y="3723878"/>
            <a:ext cx="21814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RESULTADOS</a:t>
            </a:r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0" y="4227934"/>
            <a:ext cx="18875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500" dirty="0" smtClean="0"/>
              <a:t>Unidad FQ HUVR: 167 pacientes</a:t>
            </a:r>
            <a:endParaRPr lang="es-ES" sz="1500" dirty="0"/>
          </a:p>
        </p:txBody>
      </p:sp>
      <p:sp>
        <p:nvSpPr>
          <p:cNvPr id="15" name="Elipse 14"/>
          <p:cNvSpPr/>
          <p:nvPr/>
        </p:nvSpPr>
        <p:spPr>
          <a:xfrm>
            <a:off x="2051720" y="4083918"/>
            <a:ext cx="2160240" cy="93610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/>
          <p:cNvSpPr txBox="1"/>
          <p:nvPr/>
        </p:nvSpPr>
        <p:spPr>
          <a:xfrm>
            <a:off x="2123728" y="4227934"/>
            <a:ext cx="20162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500" dirty="0" smtClean="0"/>
              <a:t>68 pacientes (40,72%) infectados SARS-CoV2</a:t>
            </a:r>
            <a:endParaRPr lang="es-ES" sz="1500" dirty="0"/>
          </a:p>
        </p:txBody>
      </p:sp>
      <p:sp>
        <p:nvSpPr>
          <p:cNvPr id="17" name="Abrir llave 16"/>
          <p:cNvSpPr/>
          <p:nvPr/>
        </p:nvSpPr>
        <p:spPr>
          <a:xfrm>
            <a:off x="1835696" y="4083918"/>
            <a:ext cx="262399" cy="864096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/>
          <p:cNvSpPr txBox="1"/>
          <p:nvPr/>
        </p:nvSpPr>
        <p:spPr>
          <a:xfrm>
            <a:off x="7236296" y="4155926"/>
            <a:ext cx="129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sz="1500" b="1" dirty="0"/>
              <a:t>♂</a:t>
            </a:r>
            <a:r>
              <a:rPr lang="es-ES" sz="1500" dirty="0"/>
              <a:t>  </a:t>
            </a:r>
            <a:r>
              <a:rPr lang="es-ES" sz="1500" dirty="0" smtClean="0"/>
              <a:t>50%</a:t>
            </a:r>
            <a:endParaRPr lang="es-ES" sz="1500" dirty="0"/>
          </a:p>
          <a:p>
            <a:pPr lvl="0" algn="ctr"/>
            <a:r>
              <a:rPr lang="es-ES" sz="1500" b="1" dirty="0"/>
              <a:t>♀</a:t>
            </a:r>
            <a:r>
              <a:rPr lang="es-ES" sz="1500" dirty="0"/>
              <a:t> </a:t>
            </a:r>
            <a:r>
              <a:rPr lang="es-ES" sz="1500" dirty="0" smtClean="0"/>
              <a:t>50%</a:t>
            </a:r>
            <a:endParaRPr lang="es-ES" sz="1500" dirty="0"/>
          </a:p>
          <a:p>
            <a:pPr algn="ctr"/>
            <a:endParaRPr lang="es-ES" dirty="0"/>
          </a:p>
        </p:txBody>
      </p:sp>
      <p:sp>
        <p:nvSpPr>
          <p:cNvPr id="19" name="CuadroTexto 18"/>
          <p:cNvSpPr txBox="1"/>
          <p:nvPr/>
        </p:nvSpPr>
        <p:spPr>
          <a:xfrm>
            <a:off x="2915816" y="4011910"/>
            <a:ext cx="46085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300" dirty="0" smtClean="0"/>
              <a:t>Homocigotos </a:t>
            </a:r>
            <a:r>
              <a:rPr lang="es-ES_tradnl" sz="1300" dirty="0"/>
              <a:t>deltaf508 </a:t>
            </a:r>
            <a:r>
              <a:rPr lang="es-ES" sz="1300" dirty="0" smtClean="0"/>
              <a:t>       34,4% (n=22</a:t>
            </a:r>
            <a:r>
              <a:rPr lang="es-ES" sz="1300" dirty="0" smtClean="0"/>
              <a:t>)</a:t>
            </a:r>
          </a:p>
          <a:p>
            <a:pPr algn="r"/>
            <a:r>
              <a:rPr lang="es-ES" sz="1300" dirty="0" smtClean="0"/>
              <a:t>Heterocigotos </a:t>
            </a:r>
            <a:r>
              <a:rPr lang="es-ES_tradnl" sz="1300" dirty="0"/>
              <a:t>deltaf508 </a:t>
            </a:r>
            <a:r>
              <a:rPr lang="es-ES" sz="1300" dirty="0" smtClean="0"/>
              <a:t> </a:t>
            </a:r>
            <a:r>
              <a:rPr lang="es-ES" sz="1300" dirty="0" smtClean="0"/>
              <a:t>     </a:t>
            </a:r>
            <a:r>
              <a:rPr lang="es-ES" sz="1300" dirty="0" smtClean="0"/>
              <a:t>40,6% (n=26)</a:t>
            </a:r>
          </a:p>
          <a:p>
            <a:endParaRPr lang="es-ES" sz="1300" dirty="0"/>
          </a:p>
        </p:txBody>
      </p:sp>
      <p:sp>
        <p:nvSpPr>
          <p:cNvPr id="20" name="CuadroTexto 19"/>
          <p:cNvSpPr txBox="1"/>
          <p:nvPr/>
        </p:nvSpPr>
        <p:spPr>
          <a:xfrm>
            <a:off x="4572000" y="4443958"/>
            <a:ext cx="205407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00" dirty="0" smtClean="0"/>
              <a:t>56,3%(n=36) sin modulador</a:t>
            </a:r>
            <a:endParaRPr lang="es-ES" sz="130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4572000" y="4731990"/>
            <a:ext cx="260299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Vacunados 95,58% (n=65)</a:t>
            </a:r>
            <a:endParaRPr lang="es-ES" sz="1300" dirty="0"/>
          </a:p>
        </p:txBody>
      </p:sp>
      <p:sp>
        <p:nvSpPr>
          <p:cNvPr id="22" name="CuadroTexto 21"/>
          <p:cNvSpPr txBox="1"/>
          <p:nvPr/>
        </p:nvSpPr>
        <p:spPr>
          <a:xfrm>
            <a:off x="6732240" y="4731990"/>
            <a:ext cx="219365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4 dosis 23,5% (n=35)</a:t>
            </a:r>
            <a:endParaRPr lang="es-ES" sz="1300" dirty="0"/>
          </a:p>
        </p:txBody>
      </p:sp>
      <p:sp>
        <p:nvSpPr>
          <p:cNvPr id="23" name="Flecha derecha 22"/>
          <p:cNvSpPr/>
          <p:nvPr/>
        </p:nvSpPr>
        <p:spPr>
          <a:xfrm>
            <a:off x="6444208" y="4803998"/>
            <a:ext cx="288032" cy="18973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4" name="Conector recto 23"/>
          <p:cNvCxnSpPr/>
          <p:nvPr/>
        </p:nvCxnSpPr>
        <p:spPr>
          <a:xfrm>
            <a:off x="4499992" y="4155926"/>
            <a:ext cx="105398" cy="0"/>
          </a:xfrm>
          <a:prstGeom prst="line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7" name="Conector recto 26"/>
          <p:cNvCxnSpPr/>
          <p:nvPr/>
        </p:nvCxnSpPr>
        <p:spPr>
          <a:xfrm>
            <a:off x="4499992" y="4371950"/>
            <a:ext cx="105398" cy="0"/>
          </a:xfrm>
          <a:prstGeom prst="line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8" name="Conector recto 27"/>
          <p:cNvCxnSpPr/>
          <p:nvPr/>
        </p:nvCxnSpPr>
        <p:spPr>
          <a:xfrm>
            <a:off x="4499992" y="4587974"/>
            <a:ext cx="105398" cy="0"/>
          </a:xfrm>
          <a:prstGeom prst="line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9" name="Conector recto 28"/>
          <p:cNvCxnSpPr/>
          <p:nvPr/>
        </p:nvCxnSpPr>
        <p:spPr>
          <a:xfrm>
            <a:off x="4499992" y="4876006"/>
            <a:ext cx="105398" cy="0"/>
          </a:xfrm>
          <a:prstGeom prst="line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lipse 20"/>
          <p:cNvSpPr/>
          <p:nvPr/>
        </p:nvSpPr>
        <p:spPr>
          <a:xfrm>
            <a:off x="1763688" y="21099"/>
            <a:ext cx="1800200" cy="93610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139525"/>
              </p:ext>
            </p:extLst>
          </p:nvPr>
        </p:nvGraphicFramePr>
        <p:xfrm>
          <a:off x="107505" y="987574"/>
          <a:ext cx="3600400" cy="259554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98404"/>
                <a:gridCol w="1801996"/>
              </a:tblGrid>
              <a:tr h="1727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COMORBILIDADES</a:t>
                      </a:r>
                      <a:endParaRPr lang="es-E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</a:tr>
              <a:tr h="278213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Insuficiencia</a:t>
                      </a:r>
                      <a:r>
                        <a:rPr lang="es-ES" sz="1200" baseline="0" dirty="0" smtClean="0"/>
                        <a:t> pancreática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67,2% (n=43)</a:t>
                      </a:r>
                      <a:endParaRPr lang="es-ES" sz="1200" dirty="0"/>
                    </a:p>
                  </a:txBody>
                  <a:tcPr/>
                </a:tc>
              </a:tr>
              <a:tr h="27821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DM secundaria</a:t>
                      </a:r>
                      <a:r>
                        <a:rPr lang="es-ES" sz="1200" baseline="0" dirty="0" smtClean="0"/>
                        <a:t> a FQ</a:t>
                      </a:r>
                      <a:endParaRPr lang="es-E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32,8%(n=21)</a:t>
                      </a:r>
                      <a:endParaRPr lang="es-ES" sz="1200" dirty="0"/>
                    </a:p>
                  </a:txBody>
                  <a:tcPr/>
                </a:tc>
              </a:tr>
              <a:tr h="27821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Intolerancia HC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14,1%(n=9)</a:t>
                      </a:r>
                      <a:endParaRPr lang="es-ES" sz="1200" dirty="0"/>
                    </a:p>
                  </a:txBody>
                  <a:tcPr/>
                </a:tc>
              </a:tr>
              <a:tr h="278213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Hepatopatía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14,1%(n=9)</a:t>
                      </a:r>
                      <a:endParaRPr lang="es-ES" sz="1200" dirty="0"/>
                    </a:p>
                  </a:txBody>
                  <a:tcPr/>
                </a:tc>
              </a:tr>
              <a:tr h="278213">
                <a:tc>
                  <a:txBody>
                    <a:bodyPr/>
                    <a:lstStyle/>
                    <a:p>
                      <a:r>
                        <a:rPr lang="es-ES" sz="1200" dirty="0" err="1" smtClean="0"/>
                        <a:t>Tx</a:t>
                      </a:r>
                      <a:r>
                        <a:rPr lang="es-ES" sz="1200" dirty="0" smtClean="0"/>
                        <a:t> pulmonar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26,6%(n=17)</a:t>
                      </a:r>
                      <a:endParaRPr lang="es-ES" sz="1200" dirty="0"/>
                    </a:p>
                  </a:txBody>
                  <a:tcPr/>
                </a:tc>
              </a:tr>
              <a:tr h="278213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Infección crónica </a:t>
                      </a:r>
                      <a:r>
                        <a:rPr lang="es-ES" sz="1200" i="1" dirty="0" err="1" smtClean="0"/>
                        <a:t>P.Aeruginosa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39,1%(n=25)</a:t>
                      </a:r>
                      <a:endParaRPr lang="es-ES" sz="1200" dirty="0"/>
                    </a:p>
                  </a:txBody>
                  <a:tcPr/>
                </a:tc>
              </a:tr>
              <a:tr h="47296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Infección crónica </a:t>
                      </a:r>
                      <a:r>
                        <a:rPr lang="es-ES" sz="1200" i="1" dirty="0" smtClean="0"/>
                        <a:t>SAMS</a:t>
                      </a:r>
                      <a:endParaRPr lang="es-ES" sz="1200" dirty="0" smtClean="0"/>
                    </a:p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34,4%(n=22)</a:t>
                      </a:r>
                      <a:endParaRPr lang="es-E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323528" y="3363838"/>
            <a:ext cx="29145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100" i="1" dirty="0"/>
              <a:t>SAMS=</a:t>
            </a:r>
            <a:r>
              <a:rPr lang="es-ES" sz="1100" i="1" dirty="0" err="1"/>
              <a:t>Staphylococcus</a:t>
            </a:r>
            <a:r>
              <a:rPr lang="es-ES" sz="1100" i="1" dirty="0"/>
              <a:t> </a:t>
            </a:r>
            <a:r>
              <a:rPr lang="es-ES" sz="1100" i="1" dirty="0" err="1"/>
              <a:t>aureus</a:t>
            </a:r>
            <a:r>
              <a:rPr lang="es-ES" sz="1100" i="1" dirty="0"/>
              <a:t> </a:t>
            </a:r>
            <a:r>
              <a:rPr lang="es-ES" sz="1100" i="1" dirty="0" err="1"/>
              <a:t>meticilín</a:t>
            </a:r>
            <a:r>
              <a:rPr lang="es-ES" sz="1100" i="1" dirty="0"/>
              <a:t> sensible</a:t>
            </a:r>
            <a:endParaRPr lang="es-ES" sz="1100" i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3491880" y="3939902"/>
            <a:ext cx="5652120" cy="3385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 smtClean="0"/>
              <a:t>CONCLUSIONES</a:t>
            </a:r>
            <a:endParaRPr lang="es-ES" sz="1600" dirty="0"/>
          </a:p>
        </p:txBody>
      </p:sp>
      <p:sp>
        <p:nvSpPr>
          <p:cNvPr id="5" name="CuadroTexto 4"/>
          <p:cNvSpPr txBox="1"/>
          <p:nvPr/>
        </p:nvSpPr>
        <p:spPr>
          <a:xfrm>
            <a:off x="3419872" y="4227934"/>
            <a:ext cx="50040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300" dirty="0"/>
              <a:t>El 40% de nuestra cohorte ha sido infectado por SARS-COV2, estando bien vacunados teniendo en cuenta el inicio de la vacunación</a:t>
            </a:r>
            <a:r>
              <a:rPr lang="es-ES_tradnl" sz="1300" dirty="0" smtClean="0"/>
              <a:t>. Tras </a:t>
            </a:r>
            <a:r>
              <a:rPr lang="es-ES_tradnl" sz="1300" dirty="0"/>
              <a:t>la infección se produce un empeoramiento de la función pulmonar y de los parámetros nutricionales que se recupera en los meses </a:t>
            </a:r>
            <a:r>
              <a:rPr lang="es-ES_tradnl" sz="1300" dirty="0" smtClean="0"/>
              <a:t>posteriores.</a:t>
            </a:r>
            <a:endParaRPr lang="es-ES_tradnl" sz="1300" dirty="0"/>
          </a:p>
          <a:p>
            <a:endParaRPr lang="es-ES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862260"/>
              </p:ext>
            </p:extLst>
          </p:nvPr>
        </p:nvGraphicFramePr>
        <p:xfrm>
          <a:off x="3851920" y="2211710"/>
          <a:ext cx="2592289" cy="165106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529040"/>
                <a:gridCol w="656007"/>
                <a:gridCol w="740654"/>
                <a:gridCol w="666588"/>
              </a:tblGrid>
              <a:tr h="505490">
                <a:tc>
                  <a:txBody>
                    <a:bodyPr/>
                    <a:lstStyle/>
                    <a:p>
                      <a:pPr algn="ctr"/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PREVIO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1</a:t>
                      </a:r>
                      <a:r>
                        <a:rPr lang="es-ES" sz="1200" baseline="0" dirty="0" smtClean="0"/>
                        <a:t> MES POST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VALOR</a:t>
                      </a:r>
                      <a:r>
                        <a:rPr lang="es-ES" sz="1200" baseline="0" dirty="0" smtClean="0"/>
                        <a:t> P</a:t>
                      </a:r>
                      <a:endParaRPr lang="es-ES" sz="1200" dirty="0"/>
                    </a:p>
                  </a:txBody>
                  <a:tcPr/>
                </a:tc>
              </a:tr>
              <a:tr h="505490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FEV</a:t>
                      </a:r>
                      <a:r>
                        <a:rPr lang="es-ES" sz="1200" baseline="-25000" dirty="0" smtClean="0"/>
                        <a:t>1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77,12%</a:t>
                      </a:r>
                      <a:r>
                        <a:rPr lang="es-ES_tradnl" sz="1200" kern="1200" dirty="0" smtClean="0">
                          <a:effectLst/>
                        </a:rPr>
                        <a:t>±DS</a:t>
                      </a:r>
                      <a:r>
                        <a:rPr lang="es-ES_tradnl" sz="1200" dirty="0" smtClean="0">
                          <a:effectLst/>
                        </a:rPr>
                        <a:t> </a:t>
                      </a:r>
                      <a:r>
                        <a:rPr lang="es-ES_tradnl" sz="1200" dirty="0" smtClean="0">
                          <a:effectLst/>
                        </a:rPr>
                        <a:t>19,27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76,34%</a:t>
                      </a:r>
                      <a:r>
                        <a:rPr lang="es-ES_tradnl" sz="1200" kern="1200" dirty="0" smtClean="0">
                          <a:effectLst/>
                        </a:rPr>
                        <a:t>±DS</a:t>
                      </a:r>
                      <a:r>
                        <a:rPr lang="es-ES_tradnl" sz="1200" dirty="0" smtClean="0">
                          <a:effectLst/>
                        </a:rPr>
                        <a:t> </a:t>
                      </a:r>
                      <a:r>
                        <a:rPr lang="es-ES_tradnl" sz="1200" dirty="0" smtClean="0">
                          <a:effectLst/>
                        </a:rPr>
                        <a:t>18,51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0,446</a:t>
                      </a:r>
                      <a:endParaRPr lang="es-ES" sz="1200" dirty="0"/>
                    </a:p>
                  </a:txBody>
                  <a:tcPr/>
                </a:tc>
              </a:tr>
              <a:tr h="505490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IMC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22,36</a:t>
                      </a:r>
                      <a:r>
                        <a:rPr lang="es-ES_tradnl" sz="1200" kern="1200" dirty="0" smtClean="0">
                          <a:effectLst/>
                        </a:rPr>
                        <a:t>±</a:t>
                      </a:r>
                    </a:p>
                    <a:p>
                      <a:r>
                        <a:rPr lang="es-ES_tradnl" sz="1200" kern="1200" dirty="0" smtClean="0">
                          <a:effectLst/>
                        </a:rPr>
                        <a:t>DS</a:t>
                      </a:r>
                      <a:r>
                        <a:rPr lang="es-ES_tradnl" sz="1200" dirty="0" smtClean="0">
                          <a:effectLst/>
                        </a:rPr>
                        <a:t> </a:t>
                      </a:r>
                      <a:r>
                        <a:rPr lang="es-ES_tradnl" sz="1200" dirty="0" smtClean="0">
                          <a:effectLst/>
                        </a:rPr>
                        <a:t>2,9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22,21</a:t>
                      </a:r>
                      <a:r>
                        <a:rPr lang="es-ES_tradnl" sz="1200" kern="1200" dirty="0" smtClean="0">
                          <a:effectLst/>
                        </a:rPr>
                        <a:t>±</a:t>
                      </a:r>
                    </a:p>
                    <a:p>
                      <a:r>
                        <a:rPr lang="es-ES_tradnl" sz="1200" kern="1200" dirty="0" smtClean="0">
                          <a:effectLst/>
                        </a:rPr>
                        <a:t>DS</a:t>
                      </a:r>
                      <a:r>
                        <a:rPr lang="es-ES_tradnl" sz="1200" dirty="0" smtClean="0">
                          <a:effectLst/>
                        </a:rPr>
                        <a:t> </a:t>
                      </a:r>
                      <a:r>
                        <a:rPr lang="es-ES_tradnl" sz="1200" dirty="0" smtClean="0">
                          <a:effectLst/>
                        </a:rPr>
                        <a:t>3,19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0,312</a:t>
                      </a:r>
                      <a:endParaRPr lang="es-E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303459"/>
              </p:ext>
            </p:extLst>
          </p:nvPr>
        </p:nvGraphicFramePr>
        <p:xfrm>
          <a:off x="6516216" y="2211711"/>
          <a:ext cx="2539032" cy="1670081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496242"/>
                <a:gridCol w="664458"/>
                <a:gridCol w="783516"/>
                <a:gridCol w="594816"/>
              </a:tblGrid>
              <a:tr h="493113"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</a:t>
                      </a:r>
                      <a:r>
                        <a:rPr lang="es-ES" sz="1100" baseline="0" dirty="0" smtClean="0"/>
                        <a:t> MES POST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6 MESES POST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VALOR P</a:t>
                      </a:r>
                    </a:p>
                  </a:txBody>
                  <a:tcPr/>
                </a:tc>
              </a:tr>
              <a:tr h="626183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FEV</a:t>
                      </a:r>
                      <a:r>
                        <a:rPr lang="es-ES" sz="1200" baseline="-25000" dirty="0" smtClean="0"/>
                        <a:t>1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76,16%</a:t>
                      </a:r>
                      <a:r>
                        <a:rPr lang="es-ES_tradnl" sz="1200" kern="1200" dirty="0" smtClean="0">
                          <a:effectLst/>
                        </a:rPr>
                        <a:t>±</a:t>
                      </a:r>
                      <a:r>
                        <a:rPr lang="es-ES_tradnl" sz="1200" dirty="0" smtClean="0">
                          <a:effectLst/>
                        </a:rPr>
                        <a:t> </a:t>
                      </a:r>
                      <a:r>
                        <a:rPr lang="es-ES_tradnl" sz="1200" dirty="0" smtClean="0">
                          <a:effectLst/>
                        </a:rPr>
                        <a:t>DS</a:t>
                      </a:r>
                    </a:p>
                    <a:p>
                      <a:r>
                        <a:rPr lang="es-ES_tradnl" sz="1200" dirty="0" smtClean="0">
                          <a:effectLst/>
                        </a:rPr>
                        <a:t>18,75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76,58%</a:t>
                      </a:r>
                      <a:r>
                        <a:rPr lang="es-ES_tradnl" sz="1200" kern="1200" dirty="0" smtClean="0">
                          <a:effectLst/>
                        </a:rPr>
                        <a:t>±DS</a:t>
                      </a:r>
                      <a:r>
                        <a:rPr lang="es-ES_tradnl" sz="1200" dirty="0" smtClean="0">
                          <a:effectLst/>
                        </a:rPr>
                        <a:t> </a:t>
                      </a:r>
                      <a:r>
                        <a:rPr lang="es-ES_tradnl" sz="1200" dirty="0" smtClean="0">
                          <a:effectLst/>
                        </a:rPr>
                        <a:t>18,73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0,710</a:t>
                      </a:r>
                      <a:endParaRPr lang="es-ES" sz="1200" dirty="0"/>
                    </a:p>
                  </a:txBody>
                  <a:tcPr/>
                </a:tc>
              </a:tr>
              <a:tr h="536888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IMC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22,24</a:t>
                      </a:r>
                      <a:r>
                        <a:rPr lang="es-ES_tradnl" sz="1200" kern="1200" dirty="0" smtClean="0">
                          <a:effectLst/>
                        </a:rPr>
                        <a:t>± DS</a:t>
                      </a:r>
                      <a:r>
                        <a:rPr lang="es-ES_tradnl" sz="1200" dirty="0" smtClean="0">
                          <a:effectLst/>
                        </a:rPr>
                        <a:t> </a:t>
                      </a:r>
                      <a:r>
                        <a:rPr lang="es-ES_tradnl" sz="1200" dirty="0" smtClean="0">
                          <a:effectLst/>
                        </a:rPr>
                        <a:t>2,95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22,59</a:t>
                      </a:r>
                      <a:r>
                        <a:rPr lang="es-ES_tradnl" sz="1200" kern="1200" dirty="0" smtClean="0">
                          <a:effectLst/>
                        </a:rPr>
                        <a:t>± DS</a:t>
                      </a:r>
                      <a:r>
                        <a:rPr lang="es-ES_tradnl" sz="1200" dirty="0" smtClean="0">
                          <a:effectLst/>
                        </a:rPr>
                        <a:t> </a:t>
                      </a:r>
                      <a:r>
                        <a:rPr lang="es-ES_tradnl" sz="1200" dirty="0" smtClean="0">
                          <a:effectLst/>
                        </a:rPr>
                        <a:t>2,96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0,14</a:t>
                      </a:r>
                      <a:endParaRPr lang="es-E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ángulo 7"/>
          <p:cNvSpPr/>
          <p:nvPr/>
        </p:nvSpPr>
        <p:spPr>
          <a:xfrm>
            <a:off x="3851920" y="0"/>
            <a:ext cx="5316964" cy="2139702"/>
          </a:xfrm>
          <a:prstGeom prst="rect">
            <a:avLst/>
          </a:prstGeom>
          <a:solidFill>
            <a:srgbClr val="F8CBAD">
              <a:alpha val="90000"/>
            </a:srgbClr>
          </a:solidFill>
        </p:spPr>
        <p:style>
          <a:ln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CuadroTexto 8"/>
          <p:cNvSpPr txBox="1"/>
          <p:nvPr/>
        </p:nvSpPr>
        <p:spPr>
          <a:xfrm>
            <a:off x="1115616" y="195486"/>
            <a:ext cx="31611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50% (N=32) casos </a:t>
            </a:r>
            <a:endParaRPr lang="es-ES" sz="1400" dirty="0" smtClean="0"/>
          </a:p>
          <a:p>
            <a:pPr algn="ctr"/>
            <a:r>
              <a:rPr lang="es-ES" sz="1400" dirty="0" smtClean="0"/>
              <a:t>en </a:t>
            </a:r>
            <a:r>
              <a:rPr lang="es-ES" sz="1400" dirty="0" smtClean="0"/>
              <a:t>6ª ola</a:t>
            </a:r>
          </a:p>
          <a:p>
            <a:endParaRPr lang="es-ES" sz="1400" dirty="0" smtClean="0"/>
          </a:p>
          <a:p>
            <a:endParaRPr lang="es-ES" sz="1400" dirty="0"/>
          </a:p>
        </p:txBody>
      </p:sp>
      <p:sp>
        <p:nvSpPr>
          <p:cNvPr id="10" name="Rectángulo 9"/>
          <p:cNvSpPr/>
          <p:nvPr/>
        </p:nvSpPr>
        <p:spPr>
          <a:xfrm>
            <a:off x="4067944" y="123478"/>
            <a:ext cx="2948443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300" dirty="0"/>
              <a:t>Diagnóstico test antígenos: 79,7% (n=51)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067944" y="483518"/>
            <a:ext cx="20768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/>
              <a:t>87,5%(n=56) sintomáticos</a:t>
            </a:r>
            <a:endParaRPr lang="es-ES" sz="14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67944" y="1419622"/>
            <a:ext cx="1220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0 ingresos UCI</a:t>
            </a:r>
            <a:endParaRPr lang="es-ES" sz="14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4067944" y="1707654"/>
            <a:ext cx="3200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3,1%(n=2) ingresos planta hospitalización</a:t>
            </a:r>
            <a:endParaRPr lang="es-ES" sz="1400" dirty="0"/>
          </a:p>
        </p:txBody>
      </p:sp>
      <p:sp>
        <p:nvSpPr>
          <p:cNvPr id="14" name="Abrir corchete 13"/>
          <p:cNvSpPr/>
          <p:nvPr/>
        </p:nvSpPr>
        <p:spPr>
          <a:xfrm>
            <a:off x="7236296" y="1563638"/>
            <a:ext cx="75974" cy="534850"/>
          </a:xfrm>
          <a:prstGeom prst="leftBracket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/>
          <p:cNvSpPr txBox="1"/>
          <p:nvPr/>
        </p:nvSpPr>
        <p:spPr>
          <a:xfrm>
            <a:off x="7209222" y="1851670"/>
            <a:ext cx="177836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00" dirty="0" smtClean="0"/>
              <a:t>6,3%(n=4) </a:t>
            </a:r>
            <a:r>
              <a:rPr lang="es-ES" sz="1300" dirty="0" err="1" smtClean="0"/>
              <a:t>molnupiravir</a:t>
            </a:r>
            <a:endParaRPr lang="es-ES" sz="1300" dirty="0"/>
          </a:p>
        </p:txBody>
      </p:sp>
      <p:sp>
        <p:nvSpPr>
          <p:cNvPr id="16" name="CuadroTexto 15"/>
          <p:cNvSpPr txBox="1"/>
          <p:nvPr/>
        </p:nvSpPr>
        <p:spPr>
          <a:xfrm>
            <a:off x="7219514" y="1635646"/>
            <a:ext cx="192873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00" dirty="0" smtClean="0"/>
              <a:t>3,1%(n=2) oxigenoterapia</a:t>
            </a:r>
            <a:endParaRPr lang="es-ES" sz="1300" dirty="0"/>
          </a:p>
        </p:txBody>
      </p:sp>
      <p:sp>
        <p:nvSpPr>
          <p:cNvPr id="17" name="Flecha derecha 16"/>
          <p:cNvSpPr/>
          <p:nvPr/>
        </p:nvSpPr>
        <p:spPr>
          <a:xfrm>
            <a:off x="3923928" y="1563638"/>
            <a:ext cx="170532" cy="45719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 derecha 17"/>
          <p:cNvSpPr/>
          <p:nvPr/>
        </p:nvSpPr>
        <p:spPr>
          <a:xfrm>
            <a:off x="3923928" y="1851670"/>
            <a:ext cx="170532" cy="45719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 derecha 18"/>
          <p:cNvSpPr/>
          <p:nvPr/>
        </p:nvSpPr>
        <p:spPr>
          <a:xfrm>
            <a:off x="3923928" y="627534"/>
            <a:ext cx="170532" cy="45719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lecha derecha 19"/>
          <p:cNvSpPr/>
          <p:nvPr/>
        </p:nvSpPr>
        <p:spPr>
          <a:xfrm>
            <a:off x="3923928" y="267494"/>
            <a:ext cx="170532" cy="45719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Abrir corchete 22"/>
          <p:cNvSpPr/>
          <p:nvPr/>
        </p:nvSpPr>
        <p:spPr>
          <a:xfrm>
            <a:off x="6084168" y="483518"/>
            <a:ext cx="75974" cy="1080120"/>
          </a:xfrm>
          <a:prstGeom prst="leftBracket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uadroTexto 23"/>
          <p:cNvSpPr txBox="1"/>
          <p:nvPr/>
        </p:nvSpPr>
        <p:spPr>
          <a:xfrm>
            <a:off x="6156176" y="483518"/>
            <a:ext cx="223224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Tos                           40% (n=26)</a:t>
            </a:r>
          </a:p>
          <a:p>
            <a:r>
              <a:rPr lang="es-ES" sz="1300" dirty="0" smtClean="0"/>
              <a:t>Expectoraci</a:t>
            </a:r>
            <a:r>
              <a:rPr lang="es-ES" sz="1300" dirty="0" smtClean="0"/>
              <a:t>ón     32,3% (n=21)</a:t>
            </a:r>
          </a:p>
          <a:p>
            <a:r>
              <a:rPr lang="es-ES" sz="1300" dirty="0" smtClean="0"/>
              <a:t>Cefalea                 21,5% (n=14)</a:t>
            </a:r>
          </a:p>
          <a:p>
            <a:r>
              <a:rPr lang="es-ES" sz="1300" dirty="0" smtClean="0"/>
              <a:t>Mialgias                  13,8% (n=9)</a:t>
            </a:r>
          </a:p>
          <a:p>
            <a:r>
              <a:rPr lang="es-ES" sz="1300" dirty="0" err="1" smtClean="0"/>
              <a:t>Rinorrea</a:t>
            </a:r>
            <a:r>
              <a:rPr lang="es-ES" sz="1300" dirty="0" smtClean="0"/>
              <a:t>                 12,3% (n=8)</a:t>
            </a:r>
            <a:endParaRPr lang="es-ES" sz="1300" dirty="0"/>
          </a:p>
        </p:txBody>
      </p:sp>
      <p:graphicFrame>
        <p:nvGraphicFramePr>
          <p:cNvPr id="25" name="Gráfico 24"/>
          <p:cNvGraphicFramePr/>
          <p:nvPr>
            <p:extLst>
              <p:ext uri="{D42A27DB-BD31-4B8C-83A1-F6EECF244321}">
                <p14:modId xmlns:p14="http://schemas.microsoft.com/office/powerpoint/2010/main" val="3981965075"/>
              </p:ext>
            </p:extLst>
          </p:nvPr>
        </p:nvGraphicFramePr>
        <p:xfrm>
          <a:off x="107504" y="3435846"/>
          <a:ext cx="3312368" cy="1707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586</Words>
  <Application>Microsoft Macintosh PowerPoint</Application>
  <PresentationFormat>Presentación en pantalla (16:9)</PresentationFormat>
  <Paragraphs>76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Ana as</cp:lastModifiedBy>
  <cp:revision>13</cp:revision>
  <dcterms:created xsi:type="dcterms:W3CDTF">2022-01-11T08:55:46Z</dcterms:created>
  <dcterms:modified xsi:type="dcterms:W3CDTF">2023-03-01T23:14:48Z</dcterms:modified>
</cp:coreProperties>
</file>