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2" r:id="rId2"/>
    <p:sldId id="263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C100"/>
    <a:srgbClr val="00A99D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730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91F77-2FC5-4C44-825C-0E8CE833BC14}" type="datetimeFigureOut">
              <a:rPr lang="es-ES" smtClean="0"/>
              <a:t>01/03/2023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FB765-BC23-46A5-B2AA-0523C51311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46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9FB765-BC23-46A5-B2AA-0523C51311A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174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01/03/2023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D8D174-7E82-8A12-A9FE-D91917302B44}"/>
              </a:ext>
            </a:extLst>
          </p:cNvPr>
          <p:cNvSpPr txBox="1"/>
          <p:nvPr/>
        </p:nvSpPr>
        <p:spPr>
          <a:xfrm>
            <a:off x="1907704" y="132204"/>
            <a:ext cx="648072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A99D"/>
                </a:solidFill>
              </a:rPr>
              <a:t>PERFIL DE PACIENTES Y ADHERENCIA TERAPÉUTICA EN LA</a:t>
            </a:r>
          </a:p>
          <a:p>
            <a:pPr algn="ctr"/>
            <a:r>
              <a:rPr lang="es-ES" sz="1600" b="1" dirty="0">
                <a:solidFill>
                  <a:srgbClr val="00A99D"/>
                </a:solidFill>
              </a:rPr>
              <a:t>APNEA OBSTRUCTIVA DEL SUEÑO (AOS) GRAVE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2B25B6C-94D2-45EF-5CB5-199F33F12CD6}"/>
              </a:ext>
            </a:extLst>
          </p:cNvPr>
          <p:cNvCxnSpPr>
            <a:cxnSpLocks/>
          </p:cNvCxnSpPr>
          <p:nvPr/>
        </p:nvCxnSpPr>
        <p:spPr>
          <a:xfrm>
            <a:off x="179512" y="987574"/>
            <a:ext cx="8964488" cy="0"/>
          </a:xfrm>
          <a:prstGeom prst="line">
            <a:avLst/>
          </a:prstGeom>
          <a:ln w="127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F9DAB1F7-FEB3-2FF0-B06E-F496BD6E1AC4}"/>
              </a:ext>
            </a:extLst>
          </p:cNvPr>
          <p:cNvSpPr txBox="1"/>
          <p:nvPr/>
        </p:nvSpPr>
        <p:spPr>
          <a:xfrm>
            <a:off x="2195736" y="724600"/>
            <a:ext cx="6003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Bárbara Gracia Hernández, Alberto González Hernández, Ana Belén Rodríguez Gómez, Jessica Ivana Hilares Vera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74DD59-6BFC-ED43-1D20-ACD93D02ADD7}"/>
              </a:ext>
            </a:extLst>
          </p:cNvPr>
          <p:cNvSpPr txBox="1"/>
          <p:nvPr/>
        </p:nvSpPr>
        <p:spPr>
          <a:xfrm>
            <a:off x="346202" y="1515645"/>
            <a:ext cx="3672408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ES" sz="12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INTRODUCCIÓN</a:t>
            </a:r>
          </a:p>
          <a:p>
            <a:pPr algn="just"/>
            <a:r>
              <a:rPr lang="es-ES" sz="1200" dirty="0"/>
              <a:t>La AOS es un trastorno caracterizado por la presencia de apneas obstructivas, hipopneas y/o despertares secundarios al colapso, total o parcial, de la vía respiratoria superior durante el sueño, siendo el pilar fundamental del tratamiento la CPAP.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2659D20-CC70-DD9E-5215-5B6029F5EA55}"/>
              </a:ext>
            </a:extLst>
          </p:cNvPr>
          <p:cNvSpPr txBox="1"/>
          <p:nvPr/>
        </p:nvSpPr>
        <p:spPr>
          <a:xfrm>
            <a:off x="346202" y="3291830"/>
            <a:ext cx="3699068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r>
              <a:rPr lang="es-ES" sz="12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</a:t>
            </a:r>
          </a:p>
          <a:p>
            <a:r>
              <a:rPr lang="es-ES" sz="1200" dirty="0"/>
              <a:t>Analizar las características de los pacientes con AOS grave del Hospital Juan Ramón Jiménez de Huelva y su adherencia al tratamiento.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3CC2F49-6869-7319-B3A5-708CFFEFFBDD}"/>
              </a:ext>
            </a:extLst>
          </p:cNvPr>
          <p:cNvCxnSpPr>
            <a:cxnSpLocks/>
          </p:cNvCxnSpPr>
          <p:nvPr/>
        </p:nvCxnSpPr>
        <p:spPr>
          <a:xfrm flipH="1">
            <a:off x="4283968" y="1112644"/>
            <a:ext cx="26660" cy="3763362"/>
          </a:xfrm>
          <a:prstGeom prst="line">
            <a:avLst/>
          </a:prstGeom>
          <a:ln w="9525">
            <a:solidFill>
              <a:srgbClr val="96C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15A3A65A-BB16-90DB-71C5-6AFEF9EA4C08}"/>
              </a:ext>
            </a:extLst>
          </p:cNvPr>
          <p:cNvSpPr txBox="1"/>
          <p:nvPr/>
        </p:nvSpPr>
        <p:spPr>
          <a:xfrm>
            <a:off x="4762752" y="1330888"/>
            <a:ext cx="817665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s-ES" sz="1400" dirty="0"/>
              <a:t> n = 138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9B982D0-5BEA-B4C9-D21B-342CA787B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4273" y="2381418"/>
            <a:ext cx="2548345" cy="267356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0E90837-C1BE-E698-F20B-9E29CD472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484" y="1201173"/>
            <a:ext cx="2887608" cy="56720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613B9F4-40FC-4B10-9811-A775782E6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137" y="1827218"/>
            <a:ext cx="2987824" cy="567207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4C52F7B5-8B4F-C70E-7ED9-B0F08DBA1E42}"/>
              </a:ext>
            </a:extLst>
          </p:cNvPr>
          <p:cNvSpPr txBox="1"/>
          <p:nvPr/>
        </p:nvSpPr>
        <p:spPr>
          <a:xfrm>
            <a:off x="5000746" y="2994325"/>
            <a:ext cx="12153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COMORBILIDADES</a:t>
            </a: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854815EA-8926-08C0-9866-E039DB547671}"/>
              </a:ext>
            </a:extLst>
          </p:cNvPr>
          <p:cNvCxnSpPr>
            <a:cxnSpLocks/>
          </p:cNvCxnSpPr>
          <p:nvPr/>
        </p:nvCxnSpPr>
        <p:spPr>
          <a:xfrm flipV="1">
            <a:off x="179512" y="612879"/>
            <a:ext cx="0" cy="374695"/>
          </a:xfrm>
          <a:prstGeom prst="line">
            <a:avLst/>
          </a:prstGeom>
          <a:ln w="127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la 30">
            <a:extLst>
              <a:ext uri="{FF2B5EF4-FFF2-40B4-BE49-F238E27FC236}">
                <a16:creationId xmlns:a16="http://schemas.microsoft.com/office/drawing/2014/main" id="{3DBCF1FB-3987-536F-CD3E-21E94C895E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104389"/>
              </p:ext>
            </p:extLst>
          </p:nvPr>
        </p:nvGraphicFramePr>
        <p:xfrm>
          <a:off x="7308304" y="3147814"/>
          <a:ext cx="1392388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4316">
                  <a:extLst>
                    <a:ext uri="{9D8B030D-6E8A-4147-A177-3AD203B41FA5}">
                      <a16:colId xmlns:a16="http://schemas.microsoft.com/office/drawing/2014/main" val="236939659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50168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Edad media</a:t>
                      </a:r>
                    </a:p>
                  </a:txBody>
                  <a:tcPr anchor="ctr">
                    <a:solidFill>
                      <a:srgbClr val="00A9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IMC medio</a:t>
                      </a:r>
                    </a:p>
                  </a:txBody>
                  <a:tcPr anchor="ctr">
                    <a:solidFill>
                      <a:srgbClr val="00A9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7169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53,5 años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34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429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6486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D8D174-7E82-8A12-A9FE-D91917302B44}"/>
              </a:ext>
            </a:extLst>
          </p:cNvPr>
          <p:cNvSpPr txBox="1"/>
          <p:nvPr/>
        </p:nvSpPr>
        <p:spPr>
          <a:xfrm>
            <a:off x="1907704" y="132204"/>
            <a:ext cx="648072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A99D"/>
                </a:solidFill>
              </a:rPr>
              <a:t>PERFIL DE PACIENTES Y ADHERENCIA TERAPÉUTICA EN LA</a:t>
            </a:r>
          </a:p>
          <a:p>
            <a:pPr algn="ctr"/>
            <a:r>
              <a:rPr lang="es-ES" sz="1600" b="1" dirty="0">
                <a:solidFill>
                  <a:srgbClr val="00A99D"/>
                </a:solidFill>
              </a:rPr>
              <a:t>APNEA OBSTRUCTIVA DEL SUEÑO (AOS) GRAVE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72B25B6C-94D2-45EF-5CB5-199F33F12CD6}"/>
              </a:ext>
            </a:extLst>
          </p:cNvPr>
          <p:cNvCxnSpPr>
            <a:cxnSpLocks/>
          </p:cNvCxnSpPr>
          <p:nvPr/>
        </p:nvCxnSpPr>
        <p:spPr>
          <a:xfrm>
            <a:off x="179512" y="987574"/>
            <a:ext cx="8964488" cy="0"/>
          </a:xfrm>
          <a:prstGeom prst="line">
            <a:avLst/>
          </a:prstGeom>
          <a:ln w="127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F9DAB1F7-FEB3-2FF0-B06E-F496BD6E1AC4}"/>
              </a:ext>
            </a:extLst>
          </p:cNvPr>
          <p:cNvSpPr txBox="1"/>
          <p:nvPr/>
        </p:nvSpPr>
        <p:spPr>
          <a:xfrm>
            <a:off x="2195736" y="724600"/>
            <a:ext cx="60035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Bárbara Gracia Hernández, Alberto González Hernández, Ana Belén Rodríguez Gómez, Jessica Ivana Hilares Vera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2659D20-CC70-DD9E-5215-5B6029F5EA55}"/>
              </a:ext>
            </a:extLst>
          </p:cNvPr>
          <p:cNvSpPr txBox="1"/>
          <p:nvPr/>
        </p:nvSpPr>
        <p:spPr>
          <a:xfrm>
            <a:off x="535322" y="3723878"/>
            <a:ext cx="7853101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s-ES"/>
            </a:defPPr>
            <a:lvl1pPr algn="just">
              <a:defRPr sz="1100"/>
            </a:lvl1pPr>
          </a:lstStyle>
          <a:p>
            <a:r>
              <a:rPr lang="es-ES" sz="12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CONCLUSIONES</a:t>
            </a:r>
            <a:endParaRPr lang="es-ES" sz="105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buAutoNum type="arabicPeriod"/>
            </a:pPr>
            <a:r>
              <a:rPr lang="es-ES" sz="1200" dirty="0"/>
              <a:t>En nuestra población, las características fenotípicas y clínicas de los pacientes con AOS grave fueron similares a las descritas en la literatura.</a:t>
            </a:r>
          </a:p>
          <a:p>
            <a:pPr marL="228600" indent="-228600">
              <a:buAutoNum type="arabicPeriod"/>
            </a:pPr>
            <a:r>
              <a:rPr lang="es-ES" sz="1200" dirty="0"/>
              <a:t>Sería recomendable hacer un seguimiento más estrecho a los pacientes con mala adherencia inicial, puesto que con una buena educación y concienciación sobre el uso de la CPAP nocturna, podemos aumentar la adherencia terapéutica.</a:t>
            </a: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93CC2F49-6869-7319-B3A5-708CFFEFFBDD}"/>
              </a:ext>
            </a:extLst>
          </p:cNvPr>
          <p:cNvCxnSpPr>
            <a:cxnSpLocks/>
          </p:cNvCxnSpPr>
          <p:nvPr/>
        </p:nvCxnSpPr>
        <p:spPr>
          <a:xfrm>
            <a:off x="213400" y="3507854"/>
            <a:ext cx="8679080" cy="0"/>
          </a:xfrm>
          <a:prstGeom prst="line">
            <a:avLst/>
          </a:prstGeom>
          <a:ln w="9525">
            <a:solidFill>
              <a:srgbClr val="96C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854815EA-8926-08C0-9866-E039DB547671}"/>
              </a:ext>
            </a:extLst>
          </p:cNvPr>
          <p:cNvCxnSpPr>
            <a:cxnSpLocks/>
          </p:cNvCxnSpPr>
          <p:nvPr/>
        </p:nvCxnSpPr>
        <p:spPr>
          <a:xfrm flipV="1">
            <a:off x="179512" y="612879"/>
            <a:ext cx="0" cy="374695"/>
          </a:xfrm>
          <a:prstGeom prst="line">
            <a:avLst/>
          </a:prstGeom>
          <a:ln w="12700">
            <a:solidFill>
              <a:srgbClr val="00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a 31">
            <a:extLst>
              <a:ext uri="{FF2B5EF4-FFF2-40B4-BE49-F238E27FC236}">
                <a16:creationId xmlns:a16="http://schemas.microsoft.com/office/drawing/2014/main" id="{34949DEC-BE11-32FA-7DBE-734443D8F0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2732"/>
              </p:ext>
            </p:extLst>
          </p:nvPr>
        </p:nvGraphicFramePr>
        <p:xfrm>
          <a:off x="3797660" y="1134248"/>
          <a:ext cx="1728192" cy="1012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412114294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34157548"/>
                    </a:ext>
                  </a:extLst>
                </a:gridCol>
              </a:tblGrid>
              <a:tr h="349001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5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POLIGRAFÍA RESPIRATORIA</a:t>
                      </a:r>
                    </a:p>
                  </a:txBody>
                  <a:tcPr anchor="ctr">
                    <a:solidFill>
                      <a:srgbClr val="00A99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8308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Mediana IAH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Mediana CT90%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70136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19,5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0830489"/>
                  </a:ext>
                </a:extLst>
              </a:tr>
            </a:tbl>
          </a:graphicData>
        </a:graphic>
      </p:graphicFrame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713D7588-5C18-3EE1-FABB-D803D83CF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77617"/>
              </p:ext>
            </p:extLst>
          </p:nvPr>
        </p:nvGraphicFramePr>
        <p:xfrm>
          <a:off x="3685695" y="2254741"/>
          <a:ext cx="193495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4958">
                  <a:extLst>
                    <a:ext uri="{9D8B030D-6E8A-4147-A177-3AD203B41FA5}">
                      <a16:colId xmlns:a16="http://schemas.microsoft.com/office/drawing/2014/main" val="1779317842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3143743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05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EPWORTH MEDIO</a:t>
                      </a:r>
                    </a:p>
                  </a:txBody>
                  <a:tcPr anchor="ctr">
                    <a:solidFill>
                      <a:srgbClr val="96C1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63908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B50B7FBE-E029-4DBC-2F57-60B5FAED32DD}"/>
              </a:ext>
            </a:extLst>
          </p:cNvPr>
          <p:cNvSpPr txBox="1"/>
          <p:nvPr/>
        </p:nvSpPr>
        <p:spPr>
          <a:xfrm>
            <a:off x="1206889" y="1118551"/>
            <a:ext cx="148951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SÍNTOMAS ASOCIADOS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DD09481-7BEE-1515-7339-6BB216223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16" y="1357308"/>
            <a:ext cx="2476288" cy="205767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B4538421-7D2E-F4BD-E475-290D23D60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108" y="1258170"/>
            <a:ext cx="2203640" cy="216062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CAA5CA83-83AA-DBDF-0B72-E278391D5A20}"/>
              </a:ext>
            </a:extLst>
          </p:cNvPr>
          <p:cNvSpPr txBox="1"/>
          <p:nvPr/>
        </p:nvSpPr>
        <p:spPr>
          <a:xfrm>
            <a:off x="6447601" y="1118551"/>
            <a:ext cx="19014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CUMPLIMIENTO TERAPÉUTICO</a:t>
            </a:r>
          </a:p>
        </p:txBody>
      </p:sp>
      <p:graphicFrame>
        <p:nvGraphicFramePr>
          <p:cNvPr id="23" name="Tabla 24">
            <a:extLst>
              <a:ext uri="{FF2B5EF4-FFF2-40B4-BE49-F238E27FC236}">
                <a16:creationId xmlns:a16="http://schemas.microsoft.com/office/drawing/2014/main" id="{943F8E4C-6419-769C-9B07-D993B532E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507123"/>
              </p:ext>
            </p:extLst>
          </p:nvPr>
        </p:nvGraphicFramePr>
        <p:xfrm>
          <a:off x="4029564" y="2742036"/>
          <a:ext cx="1253164" cy="529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3164">
                  <a:extLst>
                    <a:ext uri="{9D8B030D-6E8A-4147-A177-3AD203B41FA5}">
                      <a16:colId xmlns:a16="http://schemas.microsoft.com/office/drawing/2014/main" val="3966177608"/>
                    </a:ext>
                  </a:extLst>
                </a:gridCol>
              </a:tblGrid>
              <a:tr h="249364">
                <a:tc>
                  <a:txBody>
                    <a:bodyPr/>
                    <a:lstStyle/>
                    <a:p>
                      <a:pPr algn="ctr"/>
                      <a:r>
                        <a:rPr lang="es-ES" sz="105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ABANDONO CPAP</a:t>
                      </a: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562096"/>
                  </a:ext>
                </a:extLst>
              </a:tr>
              <a:tr h="278119">
                <a:tc>
                  <a:txBody>
                    <a:bodyPr/>
                    <a:lstStyle/>
                    <a:p>
                      <a:pPr algn="ctr"/>
                      <a:r>
                        <a:rPr lang="es-ES" sz="105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18,8%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514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62630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2432</TotalTime>
  <Words>229</Words>
  <Application>Microsoft Office PowerPoint</Application>
  <PresentationFormat>Presentación en pantalla (16:9)</PresentationFormat>
  <Paragraphs>31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Bárbara Gracia</cp:lastModifiedBy>
  <cp:revision>15</cp:revision>
  <dcterms:created xsi:type="dcterms:W3CDTF">2022-01-11T08:55:46Z</dcterms:created>
  <dcterms:modified xsi:type="dcterms:W3CDTF">2023-03-02T07:59:09Z</dcterms:modified>
</cp:coreProperties>
</file>