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charts/style1.xml" ContentType="application/vnd.ms-office.chart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522" y="-2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0.14207550512950917"/>
          <c:y val="0.32640651275424343"/>
          <c:w val="0.8414476425312597"/>
          <c:h val="0.5348319316462764"/>
        </c:manualLayout>
      </c:layout>
      <c:barChart>
        <c:barDir val="bar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Fumadores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48,5%</a:t>
                    </a: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70F-421C-A359-A3588FC460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Tabaquismo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48.5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0F-421C-A359-A3588FC4601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fumadores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/>
                      <a:t>5</a:t>
                    </a:r>
                    <a:r>
                      <a:rPr lang="en-US"/>
                      <a:t>1,5%</a:t>
                    </a: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70F-421C-A359-A3588FC460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Tabaquismo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51.5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70F-421C-A359-A3588FC46019}"/>
            </c:ext>
          </c:extLst>
        </c:ser>
        <c:dLbls>
          <c:showVal val="1"/>
        </c:dLbls>
        <c:gapWidth val="79"/>
        <c:overlap val="100"/>
        <c:axId val="62488576"/>
        <c:axId val="62490112"/>
      </c:barChart>
      <c:catAx>
        <c:axId val="624885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62490112"/>
        <c:crosses val="autoZero"/>
        <c:auto val="1"/>
        <c:lblAlgn val="ctr"/>
        <c:lblOffset val="100"/>
      </c:catAx>
      <c:valAx>
        <c:axId val="62490112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62488576"/>
        <c:crosses val="autoZero"/>
        <c:crossBetween val="between"/>
      </c:valAx>
      <c:spPr>
        <a:noFill/>
        <a:ln>
          <a:solidFill>
            <a:prstClr val="white"/>
          </a:solidFill>
        </a:ln>
        <a:effectLst/>
      </c:spPr>
    </c:plotArea>
    <c:legend>
      <c:legendPos val="t"/>
      <c:layout>
        <c:manualLayout>
          <c:xMode val="edge"/>
          <c:yMode val="edge"/>
          <c:x val="0.11244903358976087"/>
          <c:y val="2.7811667781757138E-3"/>
          <c:w val="0.88755096641023912"/>
          <c:h val="0.33041583342591574"/>
        </c:manualLayout>
      </c:layout>
      <c:spPr>
        <a:noFill/>
        <a:ln>
          <a:solidFill>
            <a:prstClr val="white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3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 dirty="0"/>
              <a:t>Variables resultado y objetivos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6.6262391555624023E-2"/>
          <c:y val="0.12792919690540785"/>
          <c:w val="0.92082872331973165"/>
          <c:h val="0.34607128227719941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No UCI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1.5357073111155585E-2"/>
                  <c:y val="9.9433581931540685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12-4353-B10B-E757D843AB41}"/>
                </c:ext>
              </c:extLst>
            </c:dLbl>
            <c:dLbl>
              <c:idx val="1"/>
              <c:layout>
                <c:manualLayout>
                  <c:x val="-1.5357073111155585E-2"/>
                  <c:y val="1.0005271153110069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12-4353-B10B-E757D843AB41}"/>
                </c:ext>
              </c:extLst>
            </c:dLbl>
            <c:dLbl>
              <c:idx val="2"/>
              <c:layout>
                <c:manualLayout>
                  <c:x val="-1.2797560925962893E-2"/>
                  <c:y val="6.1471701843603798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412-4353-B10B-E757D843AB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Radiografia anormal 1-3 meses</c:v>
                </c:pt>
                <c:pt idx="1">
                  <c:v>Realización de TAC al año</c:v>
                </c:pt>
                <c:pt idx="2">
                  <c:v>TAC patologico al año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49.5</c:v>
                </c:pt>
                <c:pt idx="1">
                  <c:v>19.399999999999999</c:v>
                </c:pt>
                <c:pt idx="2">
                  <c:v>88.2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12-4353-B10B-E757D843AB4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Sí UCI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1.7916585296348188E-2"/>
                  <c:y val="1.049133919784752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12-4353-B10B-E757D843AB41}"/>
                </c:ext>
              </c:extLst>
            </c:dLbl>
            <c:dLbl>
              <c:idx val="1"/>
              <c:layout>
                <c:manualLayout>
                  <c:x val="2.0476097481540799E-2"/>
                  <c:y val="-1.7089345190064234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12-4353-B10B-E757D843AB41}"/>
                </c:ext>
              </c:extLst>
            </c:dLbl>
            <c:dLbl>
              <c:idx val="2"/>
              <c:layout>
                <c:manualLayout>
                  <c:x val="2.815463403711856E-2"/>
                  <c:y val="6.1471701843603581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412-4353-B10B-E757D843AB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Radiografia anormal 1-3 meses</c:v>
                </c:pt>
                <c:pt idx="1">
                  <c:v>Realización de TAC al año</c:v>
                </c:pt>
                <c:pt idx="2">
                  <c:v>TAC patologico al año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66.3</c:v>
                </c:pt>
                <c:pt idx="1">
                  <c:v>35.9</c:v>
                </c:pt>
                <c:pt idx="2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12-4353-B10B-E757D843AB41}"/>
            </c:ext>
          </c:extLst>
        </c:ser>
        <c:dLbls>
          <c:showVal val="1"/>
        </c:dLbls>
        <c:gapWidth val="267"/>
        <c:overlap val="-43"/>
        <c:axId val="65401216"/>
        <c:axId val="65402752"/>
      </c:barChart>
      <c:catAx>
        <c:axId val="654012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5402752"/>
        <c:crosses val="autoZero"/>
        <c:auto val="1"/>
        <c:lblAlgn val="ctr"/>
        <c:lblOffset val="100"/>
      </c:catAx>
      <c:valAx>
        <c:axId val="654027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54012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53443198621906451"/>
          <c:w val="0.14013429982125741"/>
          <c:h val="0.2527037321200672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Variables basales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No UCI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9.1805591900289071E-3"/>
                  <c:y val="6.6104373492746518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63-4908-8FA8-15F967701D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Escala Brixia &gt;10</c:v>
                </c:pt>
                <c:pt idx="1">
                  <c:v>LDH &gt; 350 U/L</c:v>
                </c:pt>
                <c:pt idx="2">
                  <c:v>PCR &gt; 7,5 mg/dL</c:v>
                </c:pt>
                <c:pt idx="3">
                  <c:v>Dimero D ng/mL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28</c:v>
                </c:pt>
                <c:pt idx="1">
                  <c:v>59.1</c:v>
                </c:pt>
                <c:pt idx="2">
                  <c:v>63.4</c:v>
                </c:pt>
                <c:pt idx="3">
                  <c:v>64.5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863-4908-8FA8-15F967701D5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Sí UCI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-2.8051384584211038E-17"/>
                  <c:y val="2.1248012105314219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63-4908-8FA8-15F967701D5A}"/>
                </c:ext>
              </c:extLst>
            </c:dLbl>
            <c:dLbl>
              <c:idx val="1"/>
              <c:layout>
                <c:manualLayout>
                  <c:x val="-9.1805591900289071E-3"/>
                  <c:y val="6.583807648945887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63-4908-8FA8-15F967701D5A}"/>
                </c:ext>
              </c:extLst>
            </c:dLbl>
            <c:dLbl>
              <c:idx val="2"/>
              <c:layout>
                <c:manualLayout>
                  <c:x val="0"/>
                  <c:y val="6.583807648945887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63-4908-8FA8-15F967701D5A}"/>
                </c:ext>
              </c:extLst>
            </c:dLbl>
            <c:dLbl>
              <c:idx val="3"/>
              <c:layout>
                <c:manualLayout>
                  <c:x val="-1.1220553833684415E-16"/>
                  <c:y val="7.848096225302196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863-4908-8FA8-15F967701D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Escala Brixia &gt;10</c:v>
                </c:pt>
                <c:pt idx="1">
                  <c:v>LDH &gt; 350 U/L</c:v>
                </c:pt>
                <c:pt idx="2">
                  <c:v>PCR &gt; 7,5 mg/dL</c:v>
                </c:pt>
                <c:pt idx="3">
                  <c:v>Dimero D ng/mL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61.5</c:v>
                </c:pt>
                <c:pt idx="1">
                  <c:v>84.6</c:v>
                </c:pt>
                <c:pt idx="2">
                  <c:v>84.6</c:v>
                </c:pt>
                <c:pt idx="3">
                  <c:v>89.6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863-4908-8FA8-15F967701D5A}"/>
            </c:ext>
          </c:extLst>
        </c:ser>
        <c:dLbls>
          <c:showVal val="1"/>
        </c:dLbls>
        <c:gapWidth val="65"/>
        <c:axId val="71792896"/>
        <c:axId val="71806976"/>
      </c:barChart>
      <c:catAx>
        <c:axId val="717928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1806976"/>
        <c:crosses val="autoZero"/>
        <c:auto val="1"/>
        <c:lblAlgn val="ctr"/>
        <c:lblOffset val="100"/>
      </c:catAx>
      <c:valAx>
        <c:axId val="718069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7179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0.14207550512950917"/>
          <c:y val="0.32640651275424343"/>
          <c:w val="0.8414476425312597"/>
          <c:h val="0.5348319316462764"/>
        </c:manualLayout>
      </c:layout>
      <c:barChart>
        <c:barDir val="bar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Hombres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59%</a:t>
                    </a:r>
                    <a:endParaRPr lang="en-US" dirty="0"/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1E9-4D1E-89EA-0956EC728C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Género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1E9-4D1E-89EA-0956EC728C9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Mujeres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41%</a:t>
                    </a: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1E9-4D1E-89EA-0956EC728C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Género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1E9-4D1E-89EA-0956EC728C99}"/>
            </c:ext>
          </c:extLst>
        </c:ser>
        <c:dLbls>
          <c:showVal val="1"/>
        </c:dLbls>
        <c:gapWidth val="79"/>
        <c:overlap val="100"/>
        <c:axId val="71724416"/>
        <c:axId val="71730304"/>
      </c:barChart>
      <c:catAx>
        <c:axId val="71724416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  <a:effectLst/>
          </c:spPr>
        </c:majorGridlines>
        <c:numFmt formatCode="General" sourceLinked="1"/>
        <c:majorTickMark val="none"/>
        <c:tickLblPos val="none"/>
        <c:crossAx val="71730304"/>
        <c:crosses val="autoZero"/>
        <c:auto val="1"/>
        <c:lblAlgn val="ctr"/>
        <c:lblOffset val="100"/>
      </c:catAx>
      <c:valAx>
        <c:axId val="71730304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7172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428408764093744"/>
          <c:y val="0"/>
          <c:w val="0.70960258720367198"/>
          <c:h val="0.3191423489416231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plotArea>
      <c:layout>
        <c:manualLayout>
          <c:layoutTarget val="inner"/>
          <c:xMode val="edge"/>
          <c:yMode val="edge"/>
          <c:x val="0.14207550512950917"/>
          <c:y val="0.32640651275424343"/>
          <c:w val="0.8414476425312597"/>
          <c:h val="0.5348319316462764"/>
        </c:manualLayout>
      </c:layout>
      <c:barChart>
        <c:barDir val="bar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Seguimiento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36,4%</a:t>
                    </a: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0EA-41ED-8C23-DE8819A73A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Consulta cribado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36.4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EA-41ED-8C23-DE8819A73AE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Alta &lt; 1 año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63,6%</a:t>
                    </a: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0EA-41ED-8C23-DE8819A73A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Consulta cribado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63.6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0EA-41ED-8C23-DE8819A73AE6}"/>
            </c:ext>
          </c:extLst>
        </c:ser>
        <c:dLbls>
          <c:showVal val="1"/>
        </c:dLbls>
        <c:gapWidth val="79"/>
        <c:overlap val="100"/>
        <c:axId val="61964288"/>
        <c:axId val="61965824"/>
      </c:barChart>
      <c:catAx>
        <c:axId val="61964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61965824"/>
        <c:crosses val="autoZero"/>
        <c:auto val="1"/>
        <c:lblAlgn val="ctr"/>
        <c:lblOffset val="100"/>
      </c:catAx>
      <c:valAx>
        <c:axId val="61965824"/>
        <c:scaling>
          <c:orientation val="minMax"/>
        </c:scaling>
        <c:delete val="1"/>
        <c:axPos val="b"/>
        <c:numFmt formatCode="0%" sourceLinked="1"/>
        <c:majorTickMark val="none"/>
        <c:tickLblPos val="none"/>
        <c:crossAx val="6196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249804844550615"/>
          <c:y val="5.0092999459694684E-2"/>
          <c:w val="0.85239885665318704"/>
          <c:h val="0.3305760228745201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B48C04-C215-47FA-B952-3771A306EF8C}" type="doc">
      <dgm:prSet loTypeId="urn:microsoft.com/office/officeart/2005/8/layout/vList2" loCatId="list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es-ES"/>
        </a:p>
      </dgm:t>
    </dgm:pt>
    <dgm:pt modelId="{FE5DCFFC-9346-4C09-9D4B-619A54406E43}">
      <dgm:prSet phldrT="[Texto]" custT="1"/>
      <dgm:spPr/>
      <dgm:t>
        <a:bodyPr/>
        <a:lstStyle/>
        <a:p>
          <a:r>
            <a:rPr lang="es-ES" sz="2000" dirty="0">
              <a:latin typeface="Arial" panose="020B0604020202020204" pitchFamily="34" charset="0"/>
              <a:cs typeface="Arial" panose="020B0604020202020204" pitchFamily="34" charset="0"/>
            </a:rPr>
            <a:t>CONCLUSIONES</a:t>
          </a:r>
        </a:p>
      </dgm:t>
    </dgm:pt>
    <dgm:pt modelId="{45EA496A-C3E1-41C7-9DC2-EB5571A2855C}" type="parTrans" cxnId="{DDD61EAA-BE10-49BE-BFAF-B20FA6B58B90}">
      <dgm:prSet/>
      <dgm:spPr/>
      <dgm:t>
        <a:bodyPr/>
        <a:lstStyle/>
        <a:p>
          <a:endParaRPr lang="es-ES"/>
        </a:p>
      </dgm:t>
    </dgm:pt>
    <dgm:pt modelId="{69B8281E-4C95-4BB2-A7F3-79163B32FC98}" type="sibTrans" cxnId="{DDD61EAA-BE10-49BE-BFAF-B20FA6B58B90}">
      <dgm:prSet/>
      <dgm:spPr/>
      <dgm:t>
        <a:bodyPr/>
        <a:lstStyle/>
        <a:p>
          <a:endParaRPr lang="es-ES"/>
        </a:p>
      </dgm:t>
    </dgm:pt>
    <dgm:pt modelId="{7D99A262-76C3-4E3D-9D5A-03651B8716F7}" type="pres">
      <dgm:prSet presAssocID="{BAB48C04-C215-47FA-B952-3771A306EF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5871D54-49F0-4717-B46F-7CD266B2D527}" type="pres">
      <dgm:prSet presAssocID="{FE5DCFFC-9346-4C09-9D4B-619A54406E43}" presName="parentText" presStyleLbl="node1" presStyleIdx="0" presStyleCnt="1" custScaleY="122115" custLinFactNeighborX="-2289" custLinFactNeighborY="-524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DD61EAA-BE10-49BE-BFAF-B20FA6B58B90}" srcId="{BAB48C04-C215-47FA-B952-3771A306EF8C}" destId="{FE5DCFFC-9346-4C09-9D4B-619A54406E43}" srcOrd="0" destOrd="0" parTransId="{45EA496A-C3E1-41C7-9DC2-EB5571A2855C}" sibTransId="{69B8281E-4C95-4BB2-A7F3-79163B32FC98}"/>
    <dgm:cxn modelId="{CAA59BD8-3322-4763-AF23-3BFDFB904913}" type="presOf" srcId="{BAB48C04-C215-47FA-B952-3771A306EF8C}" destId="{7D99A262-76C3-4E3D-9D5A-03651B8716F7}" srcOrd="0" destOrd="0" presId="urn:microsoft.com/office/officeart/2005/8/layout/vList2"/>
    <dgm:cxn modelId="{D73A0123-7299-4CD1-AE57-B00C0FE17203}" type="presOf" srcId="{FE5DCFFC-9346-4C09-9D4B-619A54406E43}" destId="{05871D54-49F0-4717-B46F-7CD266B2D527}" srcOrd="0" destOrd="0" presId="urn:microsoft.com/office/officeart/2005/8/layout/vList2"/>
    <dgm:cxn modelId="{21D25320-9308-4F96-AFAA-8D4BFE06A5B8}" type="presParOf" srcId="{7D99A262-76C3-4E3D-9D5A-03651B8716F7}" destId="{05871D54-49F0-4717-B46F-7CD266B2D52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871D54-49F0-4717-B46F-7CD266B2D527}">
      <dsp:nvSpPr>
        <dsp:cNvPr id="0" name=""/>
        <dsp:cNvSpPr/>
      </dsp:nvSpPr>
      <dsp:spPr>
        <a:xfrm>
          <a:off x="0" y="113900"/>
          <a:ext cx="2376264" cy="299743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>
              <a:latin typeface="Arial" panose="020B0604020202020204" pitchFamily="34" charset="0"/>
              <a:cs typeface="Arial" panose="020B0604020202020204" pitchFamily="34" charset="0"/>
            </a:rPr>
            <a:t>CONCLUSIONES</a:t>
          </a:r>
        </a:p>
      </dsp:txBody>
      <dsp:txXfrm>
        <a:off x="0" y="113900"/>
        <a:ext cx="2376264" cy="299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chart" Target="../charts/chart4.xml"/><Relationship Id="rId3" Type="http://schemas.openxmlformats.org/officeDocument/2006/relationships/image" Target="../media/image2.jpeg"/><Relationship Id="rId7" Type="http://schemas.openxmlformats.org/officeDocument/2006/relationships/diagramLayout" Target="../diagrams/layout1.xml"/><Relationship Id="rId12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11" Type="http://schemas.openxmlformats.org/officeDocument/2006/relationships/chart" Target="../charts/chart2.xml"/><Relationship Id="rId5" Type="http://schemas.openxmlformats.org/officeDocument/2006/relationships/image" Target="../media/image4.png"/><Relationship Id="rId10" Type="http://schemas.microsoft.com/office/2007/relationships/diagramDrawing" Target="../diagrams/drawing1.xml"/><Relationship Id="rId4" Type="http://schemas.openxmlformats.org/officeDocument/2006/relationships/image" Target="../media/image3.jpeg"/><Relationship Id="rId9" Type="http://schemas.openxmlformats.org/officeDocument/2006/relationships/diagramColors" Target="../diagrams/colors1.xml"/><Relationship Id="rId1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CA29EC81-C849-8723-FE0E-20933CE5D15E}"/>
              </a:ext>
            </a:extLst>
          </p:cNvPr>
          <p:cNvGrpSpPr/>
          <p:nvPr/>
        </p:nvGrpSpPr>
        <p:grpSpPr>
          <a:xfrm>
            <a:off x="503548" y="1749604"/>
            <a:ext cx="2520280" cy="527670"/>
            <a:chOff x="0" y="0"/>
            <a:chExt cx="2111895" cy="52767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" name="Rectángulo: esquinas redondeadas 2">
              <a:extLst>
                <a:ext uri="{FF2B5EF4-FFF2-40B4-BE49-F238E27FC236}">
                  <a16:creationId xmlns="" xmlns:a16="http://schemas.microsoft.com/office/drawing/2014/main" id="{7F8625B1-1097-C5F8-F01E-BA178BC2E1A7}"/>
                </a:ext>
              </a:extLst>
            </p:cNvPr>
            <p:cNvSpPr/>
            <p:nvPr/>
          </p:nvSpPr>
          <p:spPr>
            <a:xfrm>
              <a:off x="0" y="0"/>
              <a:ext cx="2111895" cy="527670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ángulo: esquinas redondeadas 4">
              <a:extLst>
                <a:ext uri="{FF2B5EF4-FFF2-40B4-BE49-F238E27FC236}">
                  <a16:creationId xmlns="" xmlns:a16="http://schemas.microsoft.com/office/drawing/2014/main" id="{9FA918FB-E64F-D655-83F1-547C3ED38DCB}"/>
                </a:ext>
              </a:extLst>
            </p:cNvPr>
            <p:cNvSpPr txBox="1"/>
            <p:nvPr/>
          </p:nvSpPr>
          <p:spPr>
            <a:xfrm>
              <a:off x="25759" y="25759"/>
              <a:ext cx="2060377" cy="4761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INTRODUCCION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07F79563-AD9F-4326-6367-0DA68F0690F2}"/>
              </a:ext>
            </a:extLst>
          </p:cNvPr>
          <p:cNvGrpSpPr/>
          <p:nvPr/>
        </p:nvGrpSpPr>
        <p:grpSpPr>
          <a:xfrm>
            <a:off x="467544" y="3608081"/>
            <a:ext cx="3600400" cy="527670"/>
            <a:chOff x="0" y="0"/>
            <a:chExt cx="2278623" cy="52767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" name="Rectángulo: esquinas redondeadas 5">
              <a:extLst>
                <a:ext uri="{FF2B5EF4-FFF2-40B4-BE49-F238E27FC236}">
                  <a16:creationId xmlns="" xmlns:a16="http://schemas.microsoft.com/office/drawing/2014/main" id="{6604096E-ACFF-A803-B596-D0DF6B836591}"/>
                </a:ext>
              </a:extLst>
            </p:cNvPr>
            <p:cNvSpPr/>
            <p:nvPr/>
          </p:nvSpPr>
          <p:spPr>
            <a:xfrm>
              <a:off x="0" y="0"/>
              <a:ext cx="2111895" cy="527670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ángulo: esquinas redondeadas 4">
              <a:extLst>
                <a:ext uri="{FF2B5EF4-FFF2-40B4-BE49-F238E27FC236}">
                  <a16:creationId xmlns="" xmlns:a16="http://schemas.microsoft.com/office/drawing/2014/main" id="{7DCEDCBE-758B-8DE2-DF64-1F5264E9A998}"/>
                </a:ext>
              </a:extLst>
            </p:cNvPr>
            <p:cNvSpPr txBox="1"/>
            <p:nvPr/>
          </p:nvSpPr>
          <p:spPr>
            <a:xfrm>
              <a:off x="25758" y="25759"/>
              <a:ext cx="2252865" cy="4761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MATERIAL Y MÉTODOS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478868C0-D43C-1239-6AAA-74DFFA2BFEB6}"/>
              </a:ext>
            </a:extLst>
          </p:cNvPr>
          <p:cNvSpPr txBox="1"/>
          <p:nvPr/>
        </p:nvSpPr>
        <p:spPr>
          <a:xfrm>
            <a:off x="1763688" y="33536"/>
            <a:ext cx="7272808" cy="152349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PACIENTES INGRESADOS EN UCI POR NEUMONIA POR CORONAVIRUS Y SU REPERCUSIÓN RADIOLOGICA EN TAC DE CONTROL AL AÑO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Francisca Lerenas Bernal, María Del Rosario Cabello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Jabalquinto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Alexander Jiménez Romero, María Del Carmen Velasco Alcázar, Olga Meca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Birlanga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Marta Hernández Olivo, Gema Díaz Rosas, Mercedes Guillamón Sánchez, Antonio Santa Cruz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Siminiani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Santa Lucía, Cartagena, España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807B46D7-FA3E-D07A-05E7-62E625616C51}"/>
              </a:ext>
            </a:extLst>
          </p:cNvPr>
          <p:cNvSpPr txBox="1"/>
          <p:nvPr/>
        </p:nvSpPr>
        <p:spPr>
          <a:xfrm>
            <a:off x="506110" y="2286124"/>
            <a:ext cx="8129646" cy="1200329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nuestra región la pandemia por coronavirus supuso un gran impacto, especialmente en la tercera ola de contagios entre diciembre de 2020 y marzo de 2021, suponiendo una mayor cantidad de ingresos hospitalarios y en UCI con diagnóstico de neumonía por coronavirus.  A los 3 meses tras el alta los pacientes acudieron a una consulta de cribado para discernir aquellos pacientes que precisaban seguimiento a largo plazo de los que no. </a:t>
            </a:r>
          </a:p>
          <a:p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objetivo del estudio es describir las características de los pacientes en seguimiento que habían precisado ingreso en UCI; y valorar si la necesidad de ingreso en UCI se relaciona con  patología en TAC al año de seguimiento.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B7E63C7D-69A6-1ECA-A94B-775B1856B3D5}"/>
              </a:ext>
            </a:extLst>
          </p:cNvPr>
          <p:cNvSpPr txBox="1"/>
          <p:nvPr/>
        </p:nvSpPr>
        <p:spPr>
          <a:xfrm>
            <a:off x="467544" y="4129563"/>
            <a:ext cx="7797174" cy="646331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de cohortes retrospectiva de pacientes que acudieron a la consulta de cribado tras precisar ingreso en UCI en el Hospital Santa Lucía de Cartagena con diagnóstico de neumonía por coronavirus entre diciembre de 2020 y marzo de 2021. Se realiza estadística descriptiva y analítica en base de datos </a:t>
            </a:r>
            <a:r>
              <a:rPr lang="es-ES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y SPSS®.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áfico 29">
            <a:extLst>
              <a:ext uri="{FF2B5EF4-FFF2-40B4-BE49-F238E27FC236}">
                <a16:creationId xmlns="" xmlns:a16="http://schemas.microsoft.com/office/drawing/2014/main" id="{21AB29B9-071D-5EC2-B3F4-A4461C7F9ED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101528609"/>
              </p:ext>
            </p:extLst>
          </p:nvPr>
        </p:nvGraphicFramePr>
        <p:xfrm>
          <a:off x="-468560" y="1779662"/>
          <a:ext cx="4259423" cy="86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43">
            <a:extLst>
              <a:ext uri="{FF2B5EF4-FFF2-40B4-BE49-F238E27FC236}">
                <a16:creationId xmlns="" xmlns:a16="http://schemas.microsoft.com/office/drawing/2014/main" id="{50205BEA-7CFE-5F4D-CCC2-9C2AECDBFD71}"/>
              </a:ext>
            </a:extLst>
          </p:cNvPr>
          <p:cNvSpPr txBox="1"/>
          <p:nvPr/>
        </p:nvSpPr>
        <p:spPr>
          <a:xfrm>
            <a:off x="4211960" y="3795886"/>
            <a:ext cx="4839679" cy="12400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Los pacientes que fueron a 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UCI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presentaron más frecuentemente valores elevados de 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LDH, PCR, </a:t>
            </a:r>
            <a:r>
              <a:rPr kumimoji="0" lang="es-ES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Dimero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 y puntuación en escala </a:t>
            </a:r>
            <a:r>
              <a:rPr kumimoji="0" lang="es-ES" sz="12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Brixia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 necesidad de ingreso en 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UCI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podría predecir un 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mayor riesgo 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 presentar </a:t>
            </a:r>
            <a:r>
              <a:rPr kumimoji="0" lang="es-ES" sz="1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alteraciones en el TAC de control al año se seguimiento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resultados a interpretar con precaución.</a:t>
            </a:r>
          </a:p>
        </p:txBody>
      </p:sp>
      <p:pic>
        <p:nvPicPr>
          <p:cNvPr id="25" name="Picture 2" descr="Tick Verde - Banco de fotos e imágenes de stock - iStock">
            <a:extLst>
              <a:ext uri="{FF2B5EF4-FFF2-40B4-BE49-F238E27FC236}">
                <a16:creationId xmlns="" xmlns:a16="http://schemas.microsoft.com/office/drawing/2014/main" id="{F8CD8CBE-2C06-3676-9E65-5D9DC9105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703" y="3050046"/>
            <a:ext cx="322535" cy="3225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Tick Verde - Banco de fotos e imágenes de stock - iStock">
            <a:extLst>
              <a:ext uri="{FF2B5EF4-FFF2-40B4-BE49-F238E27FC236}">
                <a16:creationId xmlns="" xmlns:a16="http://schemas.microsoft.com/office/drawing/2014/main" id="{484B9663-781C-F94F-CB7E-0938FF969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057" y="3111839"/>
            <a:ext cx="382293" cy="3822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0BC967FC-34F6-A9CF-8AB0-139B379DC5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56058" t="8999"/>
          <a:stretch/>
        </p:blipFill>
        <p:spPr>
          <a:xfrm>
            <a:off x="5025805" y="3105014"/>
            <a:ext cx="208651" cy="302471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9872BB2B-0D15-166E-85DD-B0BFB54857A4}"/>
              </a:ext>
            </a:extLst>
          </p:cNvPr>
          <p:cNvSpPr txBox="1"/>
          <p:nvPr/>
        </p:nvSpPr>
        <p:spPr>
          <a:xfrm>
            <a:off x="107504" y="771550"/>
            <a:ext cx="2391534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63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±13,6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años edad media</a:t>
            </a:r>
          </a:p>
        </p:txBody>
      </p:sp>
      <p:graphicFrame>
        <p:nvGraphicFramePr>
          <p:cNvPr id="58" name="Diagrama 57">
            <a:extLst>
              <a:ext uri="{FF2B5EF4-FFF2-40B4-BE49-F238E27FC236}">
                <a16:creationId xmlns="" xmlns:a16="http://schemas.microsoft.com/office/drawing/2014/main" id="{85BFCA94-479D-378A-50EB-7E34EFDED76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548761100"/>
              </p:ext>
            </p:extLst>
          </p:nvPr>
        </p:nvGraphicFramePr>
        <p:xfrm>
          <a:off x="4211961" y="3363838"/>
          <a:ext cx="2376264" cy="55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59" name="Grupo 58">
            <a:extLst>
              <a:ext uri="{FF2B5EF4-FFF2-40B4-BE49-F238E27FC236}">
                <a16:creationId xmlns="" xmlns:a16="http://schemas.microsoft.com/office/drawing/2014/main" id="{7A84B061-A556-B6A4-9FB6-57A47109CE4F}"/>
              </a:ext>
            </a:extLst>
          </p:cNvPr>
          <p:cNvGrpSpPr/>
          <p:nvPr/>
        </p:nvGrpSpPr>
        <p:grpSpPr>
          <a:xfrm>
            <a:off x="1853468" y="157545"/>
            <a:ext cx="2125234" cy="527670"/>
            <a:chOff x="0" y="0"/>
            <a:chExt cx="2111895" cy="52767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0" name="Rectángulo: esquinas redondeadas 59">
              <a:extLst>
                <a:ext uri="{FF2B5EF4-FFF2-40B4-BE49-F238E27FC236}">
                  <a16:creationId xmlns="" xmlns:a16="http://schemas.microsoft.com/office/drawing/2014/main" id="{EF180EA0-663F-7143-1D7D-982BC66866B6}"/>
                </a:ext>
              </a:extLst>
            </p:cNvPr>
            <p:cNvSpPr/>
            <p:nvPr/>
          </p:nvSpPr>
          <p:spPr>
            <a:xfrm>
              <a:off x="0" y="0"/>
              <a:ext cx="2111895" cy="527670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Rectángulo: esquinas redondeadas 4">
              <a:extLst>
                <a:ext uri="{FF2B5EF4-FFF2-40B4-BE49-F238E27FC236}">
                  <a16:creationId xmlns="" xmlns:a16="http://schemas.microsoft.com/office/drawing/2014/main" id="{7E388D3B-A2AE-8F80-C4B8-F16E302E1A2E}"/>
                </a:ext>
              </a:extLst>
            </p:cNvPr>
            <p:cNvSpPr txBox="1"/>
            <p:nvPr/>
          </p:nvSpPr>
          <p:spPr>
            <a:xfrm>
              <a:off x="25759" y="25759"/>
              <a:ext cx="2086136" cy="47615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</a:p>
          </p:txBody>
        </p:sp>
      </p:grpSp>
      <p:graphicFrame>
        <p:nvGraphicFramePr>
          <p:cNvPr id="2" name="Marcador de contenido 5">
            <a:extLst>
              <a:ext uri="{FF2B5EF4-FFF2-40B4-BE49-F238E27FC236}">
                <a16:creationId xmlns="" xmlns:a16="http://schemas.microsoft.com/office/drawing/2014/main" id="{F0AD7EDC-990D-B75F-1A02-38407AE93D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10399701"/>
              </p:ext>
            </p:extLst>
          </p:nvPr>
        </p:nvGraphicFramePr>
        <p:xfrm>
          <a:off x="4157542" y="12612"/>
          <a:ext cx="4961883" cy="2923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BBAC5FC9-AB95-2D83-EA8B-4F6D52FF5BEA}"/>
              </a:ext>
            </a:extLst>
          </p:cNvPr>
          <p:cNvSpPr/>
          <p:nvPr/>
        </p:nvSpPr>
        <p:spPr>
          <a:xfrm>
            <a:off x="4211960" y="2427734"/>
            <a:ext cx="180969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RR 2.04 IC 95% (0.93-4.45) 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D2A2D4BD-1ECF-4AC7-6177-96E70C7364BE}"/>
              </a:ext>
            </a:extLst>
          </p:cNvPr>
          <p:cNvSpPr/>
          <p:nvPr/>
        </p:nvSpPr>
        <p:spPr>
          <a:xfrm>
            <a:off x="5772872" y="2427734"/>
            <a:ext cx="19674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RR 2.33 IC 95% (1.01-5.36) 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="" xmlns:a16="http://schemas.microsoft.com/office/drawing/2014/main" id="{15600CF8-FD2D-A01E-EF02-8EDD005E1159}"/>
              </a:ext>
            </a:extLst>
          </p:cNvPr>
          <p:cNvSpPr/>
          <p:nvPr/>
        </p:nvSpPr>
        <p:spPr>
          <a:xfrm>
            <a:off x="7452320" y="2427734"/>
            <a:ext cx="180969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RR 1.86 IC 95% (1.32-2.63)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="" xmlns:a16="http://schemas.microsoft.com/office/drawing/2014/main" id="{8121FFAB-D6E1-E283-4176-37BD23670FD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79979749"/>
              </p:ext>
            </p:extLst>
          </p:nvPr>
        </p:nvGraphicFramePr>
        <p:xfrm>
          <a:off x="107503" y="3115415"/>
          <a:ext cx="3960441" cy="1904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="" xmlns:a16="http://schemas.microsoft.com/office/drawing/2014/main" id="{EB130B42-2858-1D7D-13F8-070B5124CDF5}"/>
              </a:ext>
            </a:extLst>
          </p:cNvPr>
          <p:cNvSpPr/>
          <p:nvPr/>
        </p:nvSpPr>
        <p:spPr>
          <a:xfrm>
            <a:off x="4175049" y="195418"/>
            <a:ext cx="427775" cy="36933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40D50DFE-3F7A-4E07-71DA-9A0F3C25F832}"/>
              </a:ext>
            </a:extLst>
          </p:cNvPr>
          <p:cNvSpPr txBox="1"/>
          <p:nvPr/>
        </p:nvSpPr>
        <p:spPr>
          <a:xfrm>
            <a:off x="4225283" y="176415"/>
            <a:ext cx="525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%</a:t>
            </a: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="" xmlns:a16="http://schemas.microsoft.com/office/drawing/2014/main" id="{6083C2CA-618C-A252-CF40-8070532B11D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630118112"/>
              </p:ext>
            </p:extLst>
          </p:nvPr>
        </p:nvGraphicFramePr>
        <p:xfrm>
          <a:off x="-468560" y="1059582"/>
          <a:ext cx="4259425" cy="83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32" name="Gráfico 31">
            <a:extLst>
              <a:ext uri="{FF2B5EF4-FFF2-40B4-BE49-F238E27FC236}">
                <a16:creationId xmlns="" xmlns:a16="http://schemas.microsoft.com/office/drawing/2014/main" id="{B0E315FC-6ABA-58EF-2366-03A1129A342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58217527"/>
              </p:ext>
            </p:extLst>
          </p:nvPr>
        </p:nvGraphicFramePr>
        <p:xfrm>
          <a:off x="-468560" y="2427734"/>
          <a:ext cx="4259425" cy="79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286</Words>
  <Application>Microsoft Office PowerPoint</Application>
  <PresentationFormat>Presentación en pantalla (16:9)</PresentationFormat>
  <Paragraphs>36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HP</cp:lastModifiedBy>
  <cp:revision>12</cp:revision>
  <dcterms:created xsi:type="dcterms:W3CDTF">2022-01-11T08:55:46Z</dcterms:created>
  <dcterms:modified xsi:type="dcterms:W3CDTF">2023-03-02T19:34:48Z</dcterms:modified>
</cp:coreProperties>
</file>