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40" y="4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1.3908265679164158E-2"/>
          <c:y val="0"/>
          <c:w val="0.97814415393274201"/>
          <c:h val="0.85321306650898532"/>
        </c:manualLayout>
      </c:layout>
      <c:barChart>
        <c:barDir val="col"/>
        <c:grouping val="clustered"/>
        <c:varyColors val="0"/>
        <c:ser>
          <c:idx val="0"/>
          <c:order val="0"/>
          <c:tx>
            <c:strRef>
              <c:f>Hoja3!$B$6</c:f>
              <c:strCache>
                <c:ptCount val="1"/>
                <c:pt idx="0">
                  <c:v>Nº de pacientes</c:v>
                </c:pt>
              </c:strCache>
            </c:strRef>
          </c:tx>
          <c:spPr>
            <a:solidFill>
              <a:schemeClr val="accent5">
                <a:lumMod val="60000"/>
                <a:lumOff val="40000"/>
                <a:alpha val="85000"/>
              </a:schemeClr>
            </a:solidFill>
            <a:ln w="9525" cap="flat" cmpd="sng" algn="ctr">
              <a:solidFill>
                <a:schemeClr val="lt1">
                  <a:alpha val="50000"/>
                </a:schemeClr>
              </a:solidFill>
              <a:round/>
            </a:ln>
            <a:effectLst/>
          </c:spPr>
          <c:invertIfNegative val="0"/>
          <c:dPt>
            <c:idx val="0"/>
            <c:invertIfNegative val="0"/>
            <c:bubble3D val="0"/>
            <c:extLst>
              <c:ext xmlns:c16="http://schemas.microsoft.com/office/drawing/2014/chart" uri="{C3380CC4-5D6E-409C-BE32-E72D297353CC}">
                <c16:uniqueId val="{00000000-8C58-4676-AFE4-18753A05777D}"/>
              </c:ext>
            </c:extLst>
          </c:dPt>
          <c:dPt>
            <c:idx val="1"/>
            <c:invertIfNegative val="0"/>
            <c:bubble3D val="0"/>
            <c:extLst>
              <c:ext xmlns:c16="http://schemas.microsoft.com/office/drawing/2014/chart" uri="{C3380CC4-5D6E-409C-BE32-E72D297353CC}">
                <c16:uniqueId val="{00000001-8C58-4676-AFE4-18753A05777D}"/>
              </c:ext>
            </c:extLst>
          </c:dPt>
          <c:dPt>
            <c:idx val="2"/>
            <c:invertIfNegative val="0"/>
            <c:bubble3D val="0"/>
            <c:extLst>
              <c:ext xmlns:c16="http://schemas.microsoft.com/office/drawing/2014/chart" uri="{C3380CC4-5D6E-409C-BE32-E72D297353CC}">
                <c16:uniqueId val="{00000002-8C58-4676-AFE4-18753A05777D}"/>
              </c:ext>
            </c:extLst>
          </c:dPt>
          <c:dPt>
            <c:idx val="3"/>
            <c:invertIfNegative val="0"/>
            <c:bubble3D val="0"/>
            <c:extLst>
              <c:ext xmlns:c16="http://schemas.microsoft.com/office/drawing/2014/chart" uri="{C3380CC4-5D6E-409C-BE32-E72D297353CC}">
                <c16:uniqueId val="{00000003-8C58-4676-AFE4-18753A05777D}"/>
              </c:ext>
            </c:extLst>
          </c:dPt>
          <c:dLbls>
            <c:dLbl>
              <c:idx val="0"/>
              <c:layout>
                <c:manualLayout>
                  <c:x val="0"/>
                  <c:y val="4.580854476523767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58-4676-AFE4-18753A05777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Hoja3!$A$7:$A$10</c:f>
              <c:strCache>
                <c:ptCount val="4"/>
                <c:pt idx="0">
                  <c:v>Niebla mental</c:v>
                </c:pt>
                <c:pt idx="1">
                  <c:v>Astenia </c:v>
                </c:pt>
                <c:pt idx="2">
                  <c:v>Disnea</c:v>
                </c:pt>
                <c:pt idx="3">
                  <c:v>Anosmia/ageusia</c:v>
                </c:pt>
              </c:strCache>
            </c:strRef>
          </c:cat>
          <c:val>
            <c:numRef>
              <c:f>Hoja3!$B$7:$B$10</c:f>
              <c:numCache>
                <c:formatCode>General</c:formatCode>
                <c:ptCount val="4"/>
                <c:pt idx="0">
                  <c:v>15</c:v>
                </c:pt>
                <c:pt idx="1">
                  <c:v>12</c:v>
                </c:pt>
                <c:pt idx="2">
                  <c:v>8</c:v>
                </c:pt>
                <c:pt idx="3">
                  <c:v>4</c:v>
                </c:pt>
              </c:numCache>
            </c:numRef>
          </c:val>
          <c:extLst>
            <c:ext xmlns:c16="http://schemas.microsoft.com/office/drawing/2014/chart" uri="{C3380CC4-5D6E-409C-BE32-E72D297353CC}">
              <c16:uniqueId val="{00000004-8C58-4676-AFE4-18753A05777D}"/>
            </c:ext>
          </c:extLst>
        </c:ser>
        <c:ser>
          <c:idx val="1"/>
          <c:order val="1"/>
          <c:tx>
            <c:strRef>
              <c:f>Hoja3!$C$6</c:f>
              <c:strCache>
                <c:ptCount val="1"/>
                <c:pt idx="0">
                  <c:v>Porcentaje</c:v>
                </c:pt>
              </c:strCache>
            </c:strRef>
          </c:tx>
          <c:spPr>
            <a:solidFill>
              <a:schemeClr val="accent2">
                <a:lumMod val="60000"/>
                <a:lumOff val="40000"/>
              </a:schemeClr>
            </a:solidFill>
            <a:ln w="9525" cap="flat" cmpd="sng" algn="ctr">
              <a:solidFill>
                <a:schemeClr val="lt1">
                  <a:alpha val="50000"/>
                </a:schemeClr>
              </a:solidFill>
              <a:round/>
            </a:ln>
            <a:effectLst/>
          </c:spPr>
          <c:invertIfNegative val="0"/>
          <c:dPt>
            <c:idx val="0"/>
            <c:invertIfNegative val="0"/>
            <c:bubble3D val="0"/>
            <c:extLst>
              <c:ext xmlns:c16="http://schemas.microsoft.com/office/drawing/2014/chart" uri="{C3380CC4-5D6E-409C-BE32-E72D297353CC}">
                <c16:uniqueId val="{00000005-8C58-4676-AFE4-18753A05777D}"/>
              </c:ext>
            </c:extLst>
          </c:dPt>
          <c:dPt>
            <c:idx val="1"/>
            <c:invertIfNegative val="0"/>
            <c:bubble3D val="0"/>
            <c:extLst>
              <c:ext xmlns:c16="http://schemas.microsoft.com/office/drawing/2014/chart" uri="{C3380CC4-5D6E-409C-BE32-E72D297353CC}">
                <c16:uniqueId val="{00000006-8C58-4676-AFE4-18753A05777D}"/>
              </c:ext>
            </c:extLst>
          </c:dPt>
          <c:dPt>
            <c:idx val="2"/>
            <c:invertIfNegative val="0"/>
            <c:bubble3D val="0"/>
            <c:extLst>
              <c:ext xmlns:c16="http://schemas.microsoft.com/office/drawing/2014/chart" uri="{C3380CC4-5D6E-409C-BE32-E72D297353CC}">
                <c16:uniqueId val="{00000007-8C58-4676-AFE4-18753A05777D}"/>
              </c:ext>
            </c:extLst>
          </c:dPt>
          <c:dPt>
            <c:idx val="3"/>
            <c:invertIfNegative val="0"/>
            <c:bubble3D val="0"/>
            <c:extLst>
              <c:ext xmlns:c16="http://schemas.microsoft.com/office/drawing/2014/chart" uri="{C3380CC4-5D6E-409C-BE32-E72D297353CC}">
                <c16:uniqueId val="{00000008-8C58-4676-AFE4-18753A05777D}"/>
              </c:ext>
            </c:extLst>
          </c:dPt>
          <c:dLbls>
            <c:dLbl>
              <c:idx val="2"/>
              <c:layout>
                <c:manualLayout>
                  <c:x val="0"/>
                  <c:y val="0.1591936424613589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C58-4676-AFE4-18753A05777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Hoja3!$A$7:$A$10</c:f>
              <c:strCache>
                <c:ptCount val="4"/>
                <c:pt idx="0">
                  <c:v>Niebla mental</c:v>
                </c:pt>
                <c:pt idx="1">
                  <c:v>Astenia </c:v>
                </c:pt>
                <c:pt idx="2">
                  <c:v>Disnea</c:v>
                </c:pt>
                <c:pt idx="3">
                  <c:v>Anosmia/ageusia</c:v>
                </c:pt>
              </c:strCache>
            </c:strRef>
          </c:cat>
          <c:val>
            <c:numRef>
              <c:f>Hoja3!$C$7:$C$10</c:f>
              <c:numCache>
                <c:formatCode>General</c:formatCode>
                <c:ptCount val="4"/>
                <c:pt idx="0">
                  <c:v>75</c:v>
                </c:pt>
                <c:pt idx="1">
                  <c:v>60</c:v>
                </c:pt>
                <c:pt idx="2">
                  <c:v>40</c:v>
                </c:pt>
                <c:pt idx="3">
                  <c:v>20</c:v>
                </c:pt>
              </c:numCache>
            </c:numRef>
          </c:val>
          <c:extLst>
            <c:ext xmlns:c16="http://schemas.microsoft.com/office/drawing/2014/chart" uri="{C3380CC4-5D6E-409C-BE32-E72D297353CC}">
              <c16:uniqueId val="{00000009-8C58-4676-AFE4-18753A05777D}"/>
            </c:ext>
          </c:extLst>
        </c:ser>
        <c:dLbls>
          <c:dLblPos val="inEnd"/>
          <c:showLegendKey val="0"/>
          <c:showVal val="1"/>
          <c:showCatName val="0"/>
          <c:showSerName val="0"/>
          <c:showPercent val="0"/>
          <c:showBubbleSize val="0"/>
        </c:dLbls>
        <c:gapWidth val="65"/>
        <c:axId val="278460664"/>
        <c:axId val="278462624"/>
      </c:barChart>
      <c:catAx>
        <c:axId val="27846066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chemeClr val="dk1">
                    <a:lumMod val="75000"/>
                    <a:lumOff val="25000"/>
                  </a:schemeClr>
                </a:solidFill>
                <a:latin typeface="+mn-lt"/>
                <a:ea typeface="+mn-ea"/>
                <a:cs typeface="+mn-cs"/>
              </a:defRPr>
            </a:pPr>
            <a:endParaRPr lang="es-ES"/>
          </a:p>
        </c:txPr>
        <c:crossAx val="278462624"/>
        <c:crosses val="autoZero"/>
        <c:auto val="1"/>
        <c:lblAlgn val="ctr"/>
        <c:lblOffset val="100"/>
        <c:noMultiLvlLbl val="0"/>
      </c:catAx>
      <c:valAx>
        <c:axId val="27846262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066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col"/>
        <c:grouping val="clustered"/>
        <c:varyColors val="0"/>
        <c:ser>
          <c:idx val="0"/>
          <c:order val="0"/>
          <c:tx>
            <c:strRef>
              <c:f>'Hoja 1'!$B$46</c:f>
              <c:strCache>
                <c:ptCount val="1"/>
                <c:pt idx="0">
                  <c:v>Nº de pacientes </c:v>
                </c:pt>
              </c:strCache>
            </c:strRef>
          </c:tx>
          <c:spPr>
            <a:solidFill>
              <a:schemeClr val="accent6">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 1'!$A$47:$A$48</c:f>
              <c:strCache>
                <c:ptCount val="2"/>
                <c:pt idx="0">
                  <c:v>Mujeres</c:v>
                </c:pt>
                <c:pt idx="1">
                  <c:v>Hombres</c:v>
                </c:pt>
              </c:strCache>
            </c:strRef>
          </c:cat>
          <c:val>
            <c:numRef>
              <c:f>'Hoja 1'!$B$47:$B$48</c:f>
              <c:numCache>
                <c:formatCode>General</c:formatCode>
                <c:ptCount val="2"/>
                <c:pt idx="0">
                  <c:v>8</c:v>
                </c:pt>
                <c:pt idx="1">
                  <c:v>5</c:v>
                </c:pt>
              </c:numCache>
            </c:numRef>
          </c:val>
          <c:extLst>
            <c:ext xmlns:c16="http://schemas.microsoft.com/office/drawing/2014/chart" uri="{C3380CC4-5D6E-409C-BE32-E72D297353CC}">
              <c16:uniqueId val="{00000000-7269-4455-A635-4CA37BA62575}"/>
            </c:ext>
          </c:extLst>
        </c:ser>
        <c:ser>
          <c:idx val="1"/>
          <c:order val="1"/>
          <c:tx>
            <c:strRef>
              <c:f>'Hoja 1'!$C$46</c:f>
              <c:strCache>
                <c:ptCount val="1"/>
                <c:pt idx="0">
                  <c:v>Porcentaje</c:v>
                </c:pt>
              </c:strCache>
            </c:strRef>
          </c:tx>
          <c:spPr>
            <a:solidFill>
              <a:schemeClr val="accent2">
                <a:lumMod val="7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 1'!$A$47:$A$48</c:f>
              <c:strCache>
                <c:ptCount val="2"/>
                <c:pt idx="0">
                  <c:v>Mujeres</c:v>
                </c:pt>
                <c:pt idx="1">
                  <c:v>Hombres</c:v>
                </c:pt>
              </c:strCache>
            </c:strRef>
          </c:cat>
          <c:val>
            <c:numRef>
              <c:f>'Hoja 1'!$C$47:$C$48</c:f>
              <c:numCache>
                <c:formatCode>General</c:formatCode>
                <c:ptCount val="2"/>
                <c:pt idx="0">
                  <c:v>57.14</c:v>
                </c:pt>
                <c:pt idx="1">
                  <c:v>83.33</c:v>
                </c:pt>
              </c:numCache>
            </c:numRef>
          </c:val>
          <c:extLst>
            <c:ext xmlns:c16="http://schemas.microsoft.com/office/drawing/2014/chart" uri="{C3380CC4-5D6E-409C-BE32-E72D297353CC}">
              <c16:uniqueId val="{00000001-7269-4455-A635-4CA37BA62575}"/>
            </c:ext>
          </c:extLst>
        </c:ser>
        <c:dLbls>
          <c:dLblPos val="inEnd"/>
          <c:showLegendKey val="0"/>
          <c:showVal val="1"/>
          <c:showCatName val="0"/>
          <c:showSerName val="0"/>
          <c:showPercent val="0"/>
          <c:showBubbleSize val="0"/>
        </c:dLbls>
        <c:gapWidth val="65"/>
        <c:axId val="278464976"/>
        <c:axId val="278463016"/>
      </c:barChart>
      <c:catAx>
        <c:axId val="2784649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ysClr val="windowText" lastClr="000000"/>
                </a:solidFill>
                <a:latin typeface="+mn-lt"/>
                <a:ea typeface="+mn-ea"/>
                <a:cs typeface="+mn-cs"/>
              </a:defRPr>
            </a:pPr>
            <a:endParaRPr lang="es-ES"/>
          </a:p>
        </c:txPr>
        <c:crossAx val="278463016"/>
        <c:crosses val="autoZero"/>
        <c:auto val="1"/>
        <c:lblAlgn val="ctr"/>
        <c:lblOffset val="100"/>
        <c:noMultiLvlLbl val="0"/>
      </c:catAx>
      <c:valAx>
        <c:axId val="27846301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497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col"/>
        <c:grouping val="clustered"/>
        <c:varyColors val="0"/>
        <c:ser>
          <c:idx val="0"/>
          <c:order val="0"/>
          <c:tx>
            <c:strRef>
              <c:f>Hoja3!$B$28</c:f>
              <c:strCache>
                <c:ptCount val="1"/>
                <c:pt idx="0">
                  <c:v>Nº de pacientes</c:v>
                </c:pt>
              </c:strCache>
            </c:strRef>
          </c:tx>
          <c:spPr>
            <a:solidFill>
              <a:schemeClr val="accent6">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Hoja3!$A$29:$A$30</c:f>
              <c:strCache>
                <c:ptCount val="2"/>
                <c:pt idx="0">
                  <c:v>Mujeres</c:v>
                </c:pt>
                <c:pt idx="1">
                  <c:v>Hombres</c:v>
                </c:pt>
              </c:strCache>
            </c:strRef>
          </c:cat>
          <c:val>
            <c:numRef>
              <c:f>Hoja3!$B$29:$B$30</c:f>
              <c:numCache>
                <c:formatCode>General</c:formatCode>
                <c:ptCount val="2"/>
                <c:pt idx="0">
                  <c:v>12</c:v>
                </c:pt>
                <c:pt idx="1">
                  <c:v>3</c:v>
                </c:pt>
              </c:numCache>
            </c:numRef>
          </c:val>
          <c:extLst>
            <c:ext xmlns:c16="http://schemas.microsoft.com/office/drawing/2014/chart" uri="{C3380CC4-5D6E-409C-BE32-E72D297353CC}">
              <c16:uniqueId val="{00000000-82A0-46AD-B976-8715EFEDEA1E}"/>
            </c:ext>
          </c:extLst>
        </c:ser>
        <c:ser>
          <c:idx val="1"/>
          <c:order val="1"/>
          <c:tx>
            <c:strRef>
              <c:f>Hoja3!$C$28</c:f>
              <c:strCache>
                <c:ptCount val="1"/>
                <c:pt idx="0">
                  <c:v>Porcentaje </c:v>
                </c:pt>
              </c:strCache>
            </c:strRef>
          </c:tx>
          <c:spPr>
            <a:solidFill>
              <a:schemeClr val="accent2">
                <a:lumMod val="75000"/>
              </a:schemeClr>
            </a:solidFill>
            <a:ln w="9525" cap="flat" cmpd="sng" algn="ctr">
              <a:solidFill>
                <a:schemeClr val="lt1">
                  <a:alpha val="50000"/>
                </a:schemeClr>
              </a:solidFill>
              <a:round/>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2A0-46AD-B976-8715EFEDEA1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Hoja3!$A$29:$A$30</c:f>
              <c:strCache>
                <c:ptCount val="2"/>
                <c:pt idx="0">
                  <c:v>Mujeres</c:v>
                </c:pt>
                <c:pt idx="1">
                  <c:v>Hombres</c:v>
                </c:pt>
              </c:strCache>
            </c:strRef>
          </c:cat>
          <c:val>
            <c:numRef>
              <c:f>Hoja3!$C$29:$C$30</c:f>
              <c:numCache>
                <c:formatCode>General</c:formatCode>
                <c:ptCount val="2"/>
                <c:pt idx="0">
                  <c:v>85.71</c:v>
                </c:pt>
                <c:pt idx="1">
                  <c:v>50</c:v>
                </c:pt>
              </c:numCache>
            </c:numRef>
          </c:val>
          <c:extLst>
            <c:ext xmlns:c16="http://schemas.microsoft.com/office/drawing/2014/chart" uri="{C3380CC4-5D6E-409C-BE32-E72D297353CC}">
              <c16:uniqueId val="{00000002-82A0-46AD-B976-8715EFEDEA1E}"/>
            </c:ext>
          </c:extLst>
        </c:ser>
        <c:dLbls>
          <c:dLblPos val="inEnd"/>
          <c:showLegendKey val="0"/>
          <c:showVal val="1"/>
          <c:showCatName val="0"/>
          <c:showSerName val="0"/>
          <c:showPercent val="0"/>
          <c:showBubbleSize val="0"/>
        </c:dLbls>
        <c:gapWidth val="65"/>
        <c:axId val="278464192"/>
        <c:axId val="278465368"/>
      </c:barChart>
      <c:catAx>
        <c:axId val="2784641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chemeClr val="dk1">
                    <a:lumMod val="75000"/>
                    <a:lumOff val="25000"/>
                  </a:schemeClr>
                </a:solidFill>
                <a:latin typeface="+mn-lt"/>
                <a:ea typeface="+mn-ea"/>
                <a:cs typeface="+mn-cs"/>
              </a:defRPr>
            </a:pPr>
            <a:endParaRPr lang="es-ES"/>
          </a:p>
        </c:txPr>
        <c:crossAx val="278465368"/>
        <c:crosses val="autoZero"/>
        <c:auto val="1"/>
        <c:lblAlgn val="ctr"/>
        <c:lblOffset val="100"/>
        <c:noMultiLvlLbl val="0"/>
      </c:catAx>
      <c:valAx>
        <c:axId val="27846536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41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1.3908265679164158E-2"/>
          <c:y val="0"/>
          <c:w val="0.97814415393274201"/>
          <c:h val="0.85321306650898532"/>
        </c:manualLayout>
      </c:layout>
      <c:barChart>
        <c:barDir val="col"/>
        <c:grouping val="clustered"/>
        <c:varyColors val="0"/>
        <c:ser>
          <c:idx val="0"/>
          <c:order val="0"/>
          <c:tx>
            <c:strRef>
              <c:f>Hoja3!$B$6</c:f>
              <c:strCache>
                <c:ptCount val="1"/>
                <c:pt idx="0">
                  <c:v>Nº de pacientes</c:v>
                </c:pt>
              </c:strCache>
            </c:strRef>
          </c:tx>
          <c:spPr>
            <a:solidFill>
              <a:schemeClr val="accent5">
                <a:lumMod val="60000"/>
                <a:lumOff val="40000"/>
                <a:alpha val="85000"/>
              </a:schemeClr>
            </a:solidFill>
            <a:ln w="9525" cap="flat" cmpd="sng" algn="ctr">
              <a:solidFill>
                <a:schemeClr val="lt1">
                  <a:alpha val="50000"/>
                </a:schemeClr>
              </a:solidFill>
              <a:round/>
            </a:ln>
            <a:effectLst/>
          </c:spPr>
          <c:invertIfNegative val="0"/>
          <c:dPt>
            <c:idx val="0"/>
            <c:invertIfNegative val="0"/>
            <c:bubble3D val="0"/>
            <c:extLst>
              <c:ext xmlns:c16="http://schemas.microsoft.com/office/drawing/2014/chart" uri="{C3380CC4-5D6E-409C-BE32-E72D297353CC}">
                <c16:uniqueId val="{00000000-F8F8-4E9D-B1D6-CFB09032B63A}"/>
              </c:ext>
            </c:extLst>
          </c:dPt>
          <c:dPt>
            <c:idx val="1"/>
            <c:invertIfNegative val="0"/>
            <c:bubble3D val="0"/>
            <c:extLst>
              <c:ext xmlns:c16="http://schemas.microsoft.com/office/drawing/2014/chart" uri="{C3380CC4-5D6E-409C-BE32-E72D297353CC}">
                <c16:uniqueId val="{00000001-F8F8-4E9D-B1D6-CFB09032B63A}"/>
              </c:ext>
            </c:extLst>
          </c:dPt>
          <c:dPt>
            <c:idx val="2"/>
            <c:invertIfNegative val="0"/>
            <c:bubble3D val="0"/>
            <c:extLst>
              <c:ext xmlns:c16="http://schemas.microsoft.com/office/drawing/2014/chart" uri="{C3380CC4-5D6E-409C-BE32-E72D297353CC}">
                <c16:uniqueId val="{00000002-F8F8-4E9D-B1D6-CFB09032B63A}"/>
              </c:ext>
            </c:extLst>
          </c:dPt>
          <c:dPt>
            <c:idx val="3"/>
            <c:invertIfNegative val="0"/>
            <c:bubble3D val="0"/>
            <c:extLst>
              <c:ext xmlns:c16="http://schemas.microsoft.com/office/drawing/2014/chart" uri="{C3380CC4-5D6E-409C-BE32-E72D297353CC}">
                <c16:uniqueId val="{00000003-F8F8-4E9D-B1D6-CFB09032B63A}"/>
              </c:ext>
            </c:extLst>
          </c:dPt>
          <c:dLbls>
            <c:dLbl>
              <c:idx val="0"/>
              <c:layout>
                <c:manualLayout>
                  <c:x val="0"/>
                  <c:y val="4.580854476523767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8F8-4E9D-B1D6-CFB09032B63A}"/>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Hoja3!$A$7:$A$10</c:f>
              <c:strCache>
                <c:ptCount val="4"/>
                <c:pt idx="0">
                  <c:v>Niebla mental</c:v>
                </c:pt>
                <c:pt idx="1">
                  <c:v>Astenia </c:v>
                </c:pt>
                <c:pt idx="2">
                  <c:v>Disnea</c:v>
                </c:pt>
                <c:pt idx="3">
                  <c:v>Anosmia/ageusia</c:v>
                </c:pt>
              </c:strCache>
            </c:strRef>
          </c:cat>
          <c:val>
            <c:numRef>
              <c:f>Hoja3!$B$7:$B$10</c:f>
              <c:numCache>
                <c:formatCode>General</c:formatCode>
                <c:ptCount val="4"/>
                <c:pt idx="0">
                  <c:v>15</c:v>
                </c:pt>
                <c:pt idx="1">
                  <c:v>12</c:v>
                </c:pt>
                <c:pt idx="2">
                  <c:v>8</c:v>
                </c:pt>
                <c:pt idx="3">
                  <c:v>4</c:v>
                </c:pt>
              </c:numCache>
            </c:numRef>
          </c:val>
          <c:extLst>
            <c:ext xmlns:c16="http://schemas.microsoft.com/office/drawing/2014/chart" uri="{C3380CC4-5D6E-409C-BE32-E72D297353CC}">
              <c16:uniqueId val="{00000004-F8F8-4E9D-B1D6-CFB09032B63A}"/>
            </c:ext>
          </c:extLst>
        </c:ser>
        <c:ser>
          <c:idx val="1"/>
          <c:order val="1"/>
          <c:tx>
            <c:strRef>
              <c:f>Hoja3!$C$6</c:f>
              <c:strCache>
                <c:ptCount val="1"/>
                <c:pt idx="0">
                  <c:v>Porcentaje</c:v>
                </c:pt>
              </c:strCache>
            </c:strRef>
          </c:tx>
          <c:spPr>
            <a:solidFill>
              <a:schemeClr val="accent2">
                <a:lumMod val="60000"/>
                <a:lumOff val="40000"/>
              </a:schemeClr>
            </a:solidFill>
            <a:ln w="9525" cap="flat" cmpd="sng" algn="ctr">
              <a:solidFill>
                <a:schemeClr val="lt1">
                  <a:alpha val="50000"/>
                </a:schemeClr>
              </a:solidFill>
              <a:round/>
            </a:ln>
            <a:effectLst/>
          </c:spPr>
          <c:invertIfNegative val="0"/>
          <c:dPt>
            <c:idx val="0"/>
            <c:invertIfNegative val="0"/>
            <c:bubble3D val="0"/>
            <c:extLst>
              <c:ext xmlns:c16="http://schemas.microsoft.com/office/drawing/2014/chart" uri="{C3380CC4-5D6E-409C-BE32-E72D297353CC}">
                <c16:uniqueId val="{00000005-F8F8-4E9D-B1D6-CFB09032B63A}"/>
              </c:ext>
            </c:extLst>
          </c:dPt>
          <c:dPt>
            <c:idx val="1"/>
            <c:invertIfNegative val="0"/>
            <c:bubble3D val="0"/>
            <c:extLst>
              <c:ext xmlns:c16="http://schemas.microsoft.com/office/drawing/2014/chart" uri="{C3380CC4-5D6E-409C-BE32-E72D297353CC}">
                <c16:uniqueId val="{00000006-F8F8-4E9D-B1D6-CFB09032B63A}"/>
              </c:ext>
            </c:extLst>
          </c:dPt>
          <c:dPt>
            <c:idx val="2"/>
            <c:invertIfNegative val="0"/>
            <c:bubble3D val="0"/>
            <c:extLst>
              <c:ext xmlns:c16="http://schemas.microsoft.com/office/drawing/2014/chart" uri="{C3380CC4-5D6E-409C-BE32-E72D297353CC}">
                <c16:uniqueId val="{00000007-F8F8-4E9D-B1D6-CFB09032B63A}"/>
              </c:ext>
            </c:extLst>
          </c:dPt>
          <c:dPt>
            <c:idx val="3"/>
            <c:invertIfNegative val="0"/>
            <c:bubble3D val="0"/>
            <c:extLst>
              <c:ext xmlns:c16="http://schemas.microsoft.com/office/drawing/2014/chart" uri="{C3380CC4-5D6E-409C-BE32-E72D297353CC}">
                <c16:uniqueId val="{00000008-F8F8-4E9D-B1D6-CFB09032B63A}"/>
              </c:ext>
            </c:extLst>
          </c:dPt>
          <c:dLbls>
            <c:dLbl>
              <c:idx val="2"/>
              <c:layout>
                <c:manualLayout>
                  <c:x val="0"/>
                  <c:y val="0.1591936424613589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8F8-4E9D-B1D6-CFB09032B63A}"/>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Hoja3!$A$7:$A$10</c:f>
              <c:strCache>
                <c:ptCount val="4"/>
                <c:pt idx="0">
                  <c:v>Niebla mental</c:v>
                </c:pt>
                <c:pt idx="1">
                  <c:v>Astenia </c:v>
                </c:pt>
                <c:pt idx="2">
                  <c:v>Disnea</c:v>
                </c:pt>
                <c:pt idx="3">
                  <c:v>Anosmia/ageusia</c:v>
                </c:pt>
              </c:strCache>
            </c:strRef>
          </c:cat>
          <c:val>
            <c:numRef>
              <c:f>Hoja3!$C$7:$C$10</c:f>
              <c:numCache>
                <c:formatCode>General</c:formatCode>
                <c:ptCount val="4"/>
                <c:pt idx="0">
                  <c:v>75</c:v>
                </c:pt>
                <c:pt idx="1">
                  <c:v>60</c:v>
                </c:pt>
                <c:pt idx="2">
                  <c:v>40</c:v>
                </c:pt>
                <c:pt idx="3">
                  <c:v>20</c:v>
                </c:pt>
              </c:numCache>
            </c:numRef>
          </c:val>
          <c:extLst>
            <c:ext xmlns:c16="http://schemas.microsoft.com/office/drawing/2014/chart" uri="{C3380CC4-5D6E-409C-BE32-E72D297353CC}">
              <c16:uniqueId val="{00000009-F8F8-4E9D-B1D6-CFB09032B63A}"/>
            </c:ext>
          </c:extLst>
        </c:ser>
        <c:dLbls>
          <c:dLblPos val="inEnd"/>
          <c:showLegendKey val="0"/>
          <c:showVal val="1"/>
          <c:showCatName val="0"/>
          <c:showSerName val="0"/>
          <c:showPercent val="0"/>
          <c:showBubbleSize val="0"/>
        </c:dLbls>
        <c:gapWidth val="65"/>
        <c:axId val="278460664"/>
        <c:axId val="278462624"/>
      </c:barChart>
      <c:catAx>
        <c:axId val="27846066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chemeClr val="dk1">
                    <a:lumMod val="75000"/>
                    <a:lumOff val="25000"/>
                  </a:schemeClr>
                </a:solidFill>
                <a:latin typeface="+mn-lt"/>
                <a:ea typeface="+mn-ea"/>
                <a:cs typeface="+mn-cs"/>
              </a:defRPr>
            </a:pPr>
            <a:endParaRPr lang="es-ES"/>
          </a:p>
        </c:txPr>
        <c:crossAx val="278462624"/>
        <c:crosses val="autoZero"/>
        <c:auto val="1"/>
        <c:lblAlgn val="ctr"/>
        <c:lblOffset val="100"/>
        <c:noMultiLvlLbl val="0"/>
      </c:catAx>
      <c:valAx>
        <c:axId val="27846262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066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col"/>
        <c:grouping val="clustered"/>
        <c:varyColors val="0"/>
        <c:ser>
          <c:idx val="0"/>
          <c:order val="0"/>
          <c:tx>
            <c:strRef>
              <c:f>'Hoja 1'!$B$46</c:f>
              <c:strCache>
                <c:ptCount val="1"/>
                <c:pt idx="0">
                  <c:v>Nº de pacientes </c:v>
                </c:pt>
              </c:strCache>
            </c:strRef>
          </c:tx>
          <c:spPr>
            <a:solidFill>
              <a:schemeClr val="accent6">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 1'!$A$47:$A$48</c:f>
              <c:strCache>
                <c:ptCount val="2"/>
                <c:pt idx="0">
                  <c:v>Mujeres</c:v>
                </c:pt>
                <c:pt idx="1">
                  <c:v>Hombres</c:v>
                </c:pt>
              </c:strCache>
            </c:strRef>
          </c:cat>
          <c:val>
            <c:numRef>
              <c:f>'Hoja 1'!$B$47:$B$48</c:f>
              <c:numCache>
                <c:formatCode>General</c:formatCode>
                <c:ptCount val="2"/>
                <c:pt idx="0">
                  <c:v>8</c:v>
                </c:pt>
                <c:pt idx="1">
                  <c:v>5</c:v>
                </c:pt>
              </c:numCache>
            </c:numRef>
          </c:val>
          <c:extLst>
            <c:ext xmlns:c16="http://schemas.microsoft.com/office/drawing/2014/chart" uri="{C3380CC4-5D6E-409C-BE32-E72D297353CC}">
              <c16:uniqueId val="{00000000-E230-4273-86D1-F4FE9F8DDFE4}"/>
            </c:ext>
          </c:extLst>
        </c:ser>
        <c:ser>
          <c:idx val="1"/>
          <c:order val="1"/>
          <c:tx>
            <c:strRef>
              <c:f>'Hoja 1'!$C$46</c:f>
              <c:strCache>
                <c:ptCount val="1"/>
                <c:pt idx="0">
                  <c:v>Porcentaje</c:v>
                </c:pt>
              </c:strCache>
            </c:strRef>
          </c:tx>
          <c:spPr>
            <a:solidFill>
              <a:schemeClr val="accent2">
                <a:lumMod val="7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 1'!$A$47:$A$48</c:f>
              <c:strCache>
                <c:ptCount val="2"/>
                <c:pt idx="0">
                  <c:v>Mujeres</c:v>
                </c:pt>
                <c:pt idx="1">
                  <c:v>Hombres</c:v>
                </c:pt>
              </c:strCache>
            </c:strRef>
          </c:cat>
          <c:val>
            <c:numRef>
              <c:f>'Hoja 1'!$C$47:$C$48</c:f>
              <c:numCache>
                <c:formatCode>General</c:formatCode>
                <c:ptCount val="2"/>
                <c:pt idx="0">
                  <c:v>57.14</c:v>
                </c:pt>
                <c:pt idx="1">
                  <c:v>83.33</c:v>
                </c:pt>
              </c:numCache>
            </c:numRef>
          </c:val>
          <c:extLst>
            <c:ext xmlns:c16="http://schemas.microsoft.com/office/drawing/2014/chart" uri="{C3380CC4-5D6E-409C-BE32-E72D297353CC}">
              <c16:uniqueId val="{00000001-E230-4273-86D1-F4FE9F8DDFE4}"/>
            </c:ext>
          </c:extLst>
        </c:ser>
        <c:dLbls>
          <c:dLblPos val="inEnd"/>
          <c:showLegendKey val="0"/>
          <c:showVal val="1"/>
          <c:showCatName val="0"/>
          <c:showSerName val="0"/>
          <c:showPercent val="0"/>
          <c:showBubbleSize val="0"/>
        </c:dLbls>
        <c:gapWidth val="65"/>
        <c:axId val="278464976"/>
        <c:axId val="278463016"/>
      </c:barChart>
      <c:catAx>
        <c:axId val="2784649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ysClr val="windowText" lastClr="000000"/>
                </a:solidFill>
                <a:latin typeface="+mn-lt"/>
                <a:ea typeface="+mn-ea"/>
                <a:cs typeface="+mn-cs"/>
              </a:defRPr>
            </a:pPr>
            <a:endParaRPr lang="es-ES"/>
          </a:p>
        </c:txPr>
        <c:crossAx val="278463016"/>
        <c:crosses val="autoZero"/>
        <c:auto val="1"/>
        <c:lblAlgn val="ctr"/>
        <c:lblOffset val="100"/>
        <c:noMultiLvlLbl val="0"/>
      </c:catAx>
      <c:valAx>
        <c:axId val="27846301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497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barChart>
        <c:barDir val="col"/>
        <c:grouping val="clustered"/>
        <c:varyColors val="0"/>
        <c:ser>
          <c:idx val="0"/>
          <c:order val="0"/>
          <c:tx>
            <c:strRef>
              <c:f>Hoja3!$B$28</c:f>
              <c:strCache>
                <c:ptCount val="1"/>
                <c:pt idx="0">
                  <c:v>Nº de pacientes</c:v>
                </c:pt>
              </c:strCache>
            </c:strRef>
          </c:tx>
          <c:spPr>
            <a:solidFill>
              <a:schemeClr val="accent6">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Hoja3!$A$29:$A$30</c:f>
              <c:strCache>
                <c:ptCount val="2"/>
                <c:pt idx="0">
                  <c:v>Mujeres</c:v>
                </c:pt>
                <c:pt idx="1">
                  <c:v>Hombres</c:v>
                </c:pt>
              </c:strCache>
            </c:strRef>
          </c:cat>
          <c:val>
            <c:numRef>
              <c:f>Hoja3!$B$29:$B$30</c:f>
              <c:numCache>
                <c:formatCode>General</c:formatCode>
                <c:ptCount val="2"/>
                <c:pt idx="0">
                  <c:v>12</c:v>
                </c:pt>
                <c:pt idx="1">
                  <c:v>3</c:v>
                </c:pt>
              </c:numCache>
            </c:numRef>
          </c:val>
          <c:extLst>
            <c:ext xmlns:c16="http://schemas.microsoft.com/office/drawing/2014/chart" uri="{C3380CC4-5D6E-409C-BE32-E72D297353CC}">
              <c16:uniqueId val="{00000000-B6A4-4469-B6BD-2CB1C848E461}"/>
            </c:ext>
          </c:extLst>
        </c:ser>
        <c:ser>
          <c:idx val="1"/>
          <c:order val="1"/>
          <c:tx>
            <c:strRef>
              <c:f>Hoja3!$C$28</c:f>
              <c:strCache>
                <c:ptCount val="1"/>
                <c:pt idx="0">
                  <c:v>Porcentaje </c:v>
                </c:pt>
              </c:strCache>
            </c:strRef>
          </c:tx>
          <c:spPr>
            <a:solidFill>
              <a:schemeClr val="accent2">
                <a:lumMod val="75000"/>
              </a:schemeClr>
            </a:solidFill>
            <a:ln w="9525" cap="flat" cmpd="sng" algn="ctr">
              <a:solidFill>
                <a:schemeClr val="lt1">
                  <a:alpha val="50000"/>
                </a:schemeClr>
              </a:solidFill>
              <a:round/>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6A4-4469-B6BD-2CB1C848E461}"/>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Hoja3!$A$29:$A$30</c:f>
              <c:strCache>
                <c:ptCount val="2"/>
                <c:pt idx="0">
                  <c:v>Mujeres</c:v>
                </c:pt>
                <c:pt idx="1">
                  <c:v>Hombres</c:v>
                </c:pt>
              </c:strCache>
            </c:strRef>
          </c:cat>
          <c:val>
            <c:numRef>
              <c:f>Hoja3!$C$29:$C$30</c:f>
              <c:numCache>
                <c:formatCode>General</c:formatCode>
                <c:ptCount val="2"/>
                <c:pt idx="0">
                  <c:v>85.71</c:v>
                </c:pt>
                <c:pt idx="1">
                  <c:v>50</c:v>
                </c:pt>
              </c:numCache>
            </c:numRef>
          </c:val>
          <c:extLst>
            <c:ext xmlns:c16="http://schemas.microsoft.com/office/drawing/2014/chart" uri="{C3380CC4-5D6E-409C-BE32-E72D297353CC}">
              <c16:uniqueId val="{00000002-B6A4-4469-B6BD-2CB1C848E461}"/>
            </c:ext>
          </c:extLst>
        </c:ser>
        <c:dLbls>
          <c:dLblPos val="inEnd"/>
          <c:showLegendKey val="0"/>
          <c:showVal val="1"/>
          <c:showCatName val="0"/>
          <c:showSerName val="0"/>
          <c:showPercent val="0"/>
          <c:showBubbleSize val="0"/>
        </c:dLbls>
        <c:gapWidth val="65"/>
        <c:axId val="278464192"/>
        <c:axId val="278465368"/>
      </c:barChart>
      <c:catAx>
        <c:axId val="2784641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1" i="0" u="none" strike="noStrike" kern="1200" cap="all" baseline="0">
                <a:solidFill>
                  <a:schemeClr val="dk1">
                    <a:lumMod val="75000"/>
                    <a:lumOff val="25000"/>
                  </a:schemeClr>
                </a:solidFill>
                <a:latin typeface="+mn-lt"/>
                <a:ea typeface="+mn-ea"/>
                <a:cs typeface="+mn-cs"/>
              </a:defRPr>
            </a:pPr>
            <a:endParaRPr lang="es-ES"/>
          </a:p>
        </c:txPr>
        <c:crossAx val="278465368"/>
        <c:crosses val="autoZero"/>
        <c:auto val="1"/>
        <c:lblAlgn val="ctr"/>
        <c:lblOffset val="100"/>
        <c:noMultiLvlLbl val="0"/>
      </c:catAx>
      <c:valAx>
        <c:axId val="27846536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2784641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s-E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026B88-61B8-4B74-B9B6-FB01B0EFA894}" type="datetimeFigureOut">
              <a:rPr lang="es-ES" smtClean="0"/>
              <a:t>03/03/2023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0ED12-F6B7-4CAD-A726-AECD10AE6DC4}" type="slidenum">
              <a:rPr lang="es-ES" smtClean="0"/>
              <a:t>‹Nº›</a:t>
            </a:fld>
            <a:endParaRPr lang="es-ES"/>
          </a:p>
        </p:txBody>
      </p:sp>
    </p:spTree>
    <p:extLst>
      <p:ext uri="{BB962C8B-B14F-4D97-AF65-F5344CB8AC3E}">
        <p14:creationId xmlns:p14="http://schemas.microsoft.com/office/powerpoint/2010/main" val="405603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3E0ED12-F6B7-4CAD-A726-AECD10AE6DC4}" type="slidenum">
              <a:rPr lang="es-ES" smtClean="0"/>
              <a:t>1</a:t>
            </a:fld>
            <a:endParaRPr lang="es-ES"/>
          </a:p>
        </p:txBody>
      </p:sp>
    </p:spTree>
    <p:extLst>
      <p:ext uri="{BB962C8B-B14F-4D97-AF65-F5344CB8AC3E}">
        <p14:creationId xmlns:p14="http://schemas.microsoft.com/office/powerpoint/2010/main" val="1383073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chart" Target="../charts/chart2.xml"/><Relationship Id="rId7" Type="http://schemas.openxmlformats.org/officeDocument/2006/relationships/chart" Target="../charts/chart6.xml"/><Relationship Id="rId12" Type="http://schemas.openxmlformats.org/officeDocument/2006/relationships/image" Target="../media/image7.png"/><Relationship Id="rId2" Type="http://schemas.openxmlformats.org/officeDocument/2006/relationships/chart" Target="../charts/chart1.xml"/><Relationship Id="rId16"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chart" Target="../charts/chart5.xml"/><Relationship Id="rId11" Type="http://schemas.openxmlformats.org/officeDocument/2006/relationships/image" Target="../media/image6.png"/><Relationship Id="rId5" Type="http://schemas.openxmlformats.org/officeDocument/2006/relationships/chart" Target="../charts/chart4.xml"/><Relationship Id="rId1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chart" Target="../charts/chart3.xml"/><Relationship Id="rId9" Type="http://schemas.openxmlformats.org/officeDocument/2006/relationships/image" Target="../media/image4.png"/><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D78ACEA-A92D-C821-5E80-28092242E819}"/>
              </a:ext>
            </a:extLst>
          </p:cNvPr>
          <p:cNvSpPr>
            <a:spLocks noGrp="1"/>
          </p:cNvSpPr>
          <p:nvPr>
            <p:ph type="title"/>
          </p:nvPr>
        </p:nvSpPr>
        <p:spPr>
          <a:xfrm>
            <a:off x="2051720" y="0"/>
            <a:ext cx="6264696" cy="1059582"/>
          </a:xfrm>
        </p:spPr>
        <p:txBody>
          <a:bodyPr>
            <a:normAutofit fontScale="90000"/>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es-ES" sz="2800" dirty="0"/>
              <a:t>CONSULTA ENFERMERÍA COVID PERSISTENTE</a:t>
            </a:r>
            <a:br>
              <a:rPr lang="es-ES" sz="2800" dirty="0"/>
            </a:b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Oliverio </a:t>
            </a:r>
            <a:r>
              <a:rPr lang="es-ES" sz="1000" dirty="0">
                <a:solidFill>
                  <a:prstClr val="black"/>
                </a:solidFill>
                <a:latin typeface="Calibri" panose="020F0502020204030204"/>
                <a:ea typeface="+mn-ea"/>
                <a:cs typeface="+mn-cs"/>
              </a:rPr>
              <a:t>Ruiz Rodríguez, Pedro Francisco García Tamayo, María Rosario Ruiz-Serrano de la Espada, M</a:t>
            </a:r>
            <a:r>
              <a:rPr kumimoji="0" lang="es-ES" sz="1000" b="0" i="0" u="none" strike="noStrike" kern="1200" cap="none" spc="0" normalizeH="0" baseline="0" noProof="0" dirty="0" err="1">
                <a:ln>
                  <a:noFill/>
                </a:ln>
                <a:solidFill>
                  <a:prstClr val="black"/>
                </a:solidFill>
                <a:effectLst/>
                <a:uLnTx/>
                <a:uFillTx/>
                <a:latin typeface="Calibri" panose="020F0502020204030204"/>
                <a:ea typeface="+mn-ea"/>
                <a:cs typeface="+mn-cs"/>
              </a:rPr>
              <a:t>aría</a:t>
            </a: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 Dolores Núñez Ollero, Mirian Domínguez Blasco, Carlos Herrera Cueva, Pilar García Velasco, Eva María Jurado </a:t>
            </a:r>
            <a:r>
              <a:rPr kumimoji="0" lang="es-ES" sz="1000" b="0" i="0" u="none" strike="noStrike" kern="1200" cap="none" spc="0" normalizeH="0" baseline="0" noProof="0" dirty="0" err="1">
                <a:ln>
                  <a:noFill/>
                </a:ln>
                <a:solidFill>
                  <a:prstClr val="black"/>
                </a:solidFill>
                <a:effectLst/>
                <a:uLnTx/>
                <a:uFillTx/>
                <a:latin typeface="Calibri" panose="020F0502020204030204"/>
                <a:ea typeface="+mn-ea"/>
                <a:cs typeface="+mn-cs"/>
              </a:rPr>
              <a:t>Ambroju</a:t>
            </a: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 David Chacón Cádiz, </a:t>
            </a:r>
            <a:r>
              <a:rPr kumimoji="0" lang="es-ES" sz="1000" b="0" i="0" u="none" strike="noStrike" kern="1200" cap="none" spc="0" normalizeH="0" baseline="0" noProof="0" dirty="0" err="1">
                <a:ln>
                  <a:noFill/>
                </a:ln>
                <a:solidFill>
                  <a:prstClr val="black"/>
                </a:solidFill>
                <a:effectLst/>
                <a:uLnTx/>
                <a:uFillTx/>
                <a:latin typeface="Calibri" panose="020F0502020204030204"/>
                <a:ea typeface="+mn-ea"/>
                <a:cs typeface="+mn-cs"/>
              </a:rPr>
              <a:t>Maria</a:t>
            </a: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 Dolores Ucero León,(</a:t>
            </a:r>
            <a:r>
              <a:rPr kumimoji="0" lang="es-ES" sz="1000" b="0" i="0" u="none" strike="noStrike" kern="1200" cap="none" spc="0" normalizeH="0" baseline="0" noProof="0" dirty="0" err="1">
                <a:ln>
                  <a:noFill/>
                </a:ln>
                <a:solidFill>
                  <a:prstClr val="black"/>
                </a:solidFill>
                <a:effectLst/>
                <a:uLnTx/>
                <a:uFillTx/>
                <a:latin typeface="Calibri" panose="020F0502020204030204"/>
                <a:ea typeface="+mn-ea"/>
                <a:cs typeface="+mn-cs"/>
              </a:rPr>
              <a:t>D.U.Es</a:t>
            </a: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 Hospital Loja, Loja, Virgen del </a:t>
            </a:r>
            <a:r>
              <a:rPr kumimoji="0" lang="es-ES" sz="1000" b="0" i="0" u="none" strike="noStrike" kern="1200" cap="none" spc="0" normalizeH="0" baseline="0" noProof="0" dirty="0" err="1">
                <a:ln>
                  <a:noFill/>
                </a:ln>
                <a:solidFill>
                  <a:prstClr val="black"/>
                </a:solidFill>
                <a:effectLst/>
                <a:uLnTx/>
                <a:uFillTx/>
                <a:latin typeface="Calibri" panose="020F0502020204030204"/>
                <a:ea typeface="+mn-ea"/>
                <a:cs typeface="+mn-cs"/>
              </a:rPr>
              <a:t>Rocio</a:t>
            </a:r>
            <a:r>
              <a:rPr lang="es-ES" sz="1000" dirty="0">
                <a:solidFill>
                  <a:prstClr val="black"/>
                </a:solidFill>
                <a:latin typeface="Calibri" panose="020F0502020204030204"/>
                <a:ea typeface="+mn-ea"/>
                <a:cs typeface="+mn-cs"/>
              </a:rPr>
              <a:t>, Sevilla.</a:t>
            </a:r>
            <a:endParaRPr lang="es-ES" sz="1000" dirty="0"/>
          </a:p>
        </p:txBody>
      </p:sp>
      <p:sp>
        <p:nvSpPr>
          <p:cNvPr id="6" name="Marcador de contenido 5">
            <a:extLst>
              <a:ext uri="{FF2B5EF4-FFF2-40B4-BE49-F238E27FC236}">
                <a16:creationId xmlns:a16="http://schemas.microsoft.com/office/drawing/2014/main" id="{938D06A0-34D9-EAF9-05FA-952B30AC71C6}"/>
              </a:ext>
            </a:extLst>
          </p:cNvPr>
          <p:cNvSpPr>
            <a:spLocks noGrp="1"/>
          </p:cNvSpPr>
          <p:nvPr>
            <p:ph sz="half" idx="1"/>
          </p:nvPr>
        </p:nvSpPr>
        <p:spPr>
          <a:xfrm>
            <a:off x="457200" y="1059582"/>
            <a:ext cx="8686800" cy="3960440"/>
          </a:xfrm>
        </p:spPr>
        <p:txBody>
          <a:bodyPr>
            <a:norm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s-ES" altLang="es-E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altLang="es-ES" sz="1400" b="1" i="0" u="none" strike="noStrike" kern="1200" cap="none" spc="0" normalizeH="0" baseline="0" noProof="0" dirty="0">
                <a:ln>
                  <a:noFill/>
                </a:ln>
                <a:solidFill>
                  <a:prstClr val="black"/>
                </a:solidFill>
                <a:effectLst/>
                <a:uLnTx/>
                <a:uFillTx/>
                <a:latin typeface="Calibri" panose="020F0502020204030204"/>
                <a:ea typeface="+mn-ea"/>
                <a:cs typeface="+mn-cs"/>
              </a:rPr>
              <a:t>INTRODUCCIÓN</a:t>
            </a:r>
          </a:p>
          <a:p>
            <a:pPr marL="0" marR="0" lvl="0" indent="0"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La pandemia COVID 19 ha ocasionado infección en más del 10 % de la población, de los cuales un 15 % han persistido con síntomas, siendo difícil diferenciar entre la COVID persistente o secuelas de la COVID. Por ello, la Enfermería respiratoria de la unidad de función pulmonar del HUVR planteó la necesidad del seguimiento de estos pacientes, para evaluar los síntomas del COVID persistente.</a:t>
            </a:r>
            <a:endParaRPr kumimoji="0" lang="es-ES" alt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0" fontAlgn="base" latinLnBrk="0" hangingPunct="0">
              <a:lnSpc>
                <a:spcPct val="100000"/>
              </a:lnSpc>
              <a:spcBef>
                <a:spcPct val="0"/>
              </a:spcBef>
              <a:spcAft>
                <a:spcPct val="0"/>
              </a:spcAft>
              <a:buClrTx/>
              <a:buSzTx/>
              <a:buFontTx/>
              <a:buNone/>
              <a:tabLst/>
              <a:defRPr/>
            </a:pPr>
            <a:r>
              <a:rPr kumimoji="0" lang="es-ES" sz="1200" b="1" i="0" u="none" strike="noStrike" kern="1200" cap="none" spc="0" normalizeH="0" baseline="0" noProof="0" dirty="0">
                <a:ln>
                  <a:noFill/>
                </a:ln>
                <a:solidFill>
                  <a:srgbClr val="000000"/>
                </a:solidFill>
                <a:effectLst/>
                <a:uLnTx/>
                <a:uFillTx/>
                <a:latin typeface="Arial" charset="0"/>
                <a:ea typeface="ＭＳ Ｐゴシック" panose="020B0600070205080204" pitchFamily="34" charset="-128"/>
                <a:cs typeface="+mn-cs"/>
              </a:rPr>
              <a:t>                                                                                            </a:t>
            </a:r>
            <a:r>
              <a:rPr kumimoji="0" lang="es-ES" sz="1400" b="1" i="0" u="none" strike="noStrike" kern="1200" cap="none" spc="0" normalizeH="0" baseline="0" noProof="0" dirty="0">
                <a:ln>
                  <a:noFill/>
                </a:ln>
                <a:solidFill>
                  <a:srgbClr val="000000"/>
                </a:solidFill>
                <a:effectLst/>
                <a:uLnTx/>
                <a:uFillTx/>
                <a:latin typeface="Arial" charset="0"/>
                <a:ea typeface="ＭＳ Ｐゴシック" panose="020B0600070205080204" pitchFamily="34" charset="-128"/>
                <a:cs typeface="+mn-cs"/>
              </a:rPr>
              <a:t>OBJETIVO</a:t>
            </a:r>
          </a:p>
          <a:p>
            <a:pPr marL="0" marR="0" lvl="0" indent="0"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Valorar los síntomas a los tres meses del alta hospitalaria.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Analizar la adherencia.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Comprobar la disminución de los síntoma al tratamiento farmacológico y no farmacológicos de la COVID persistente. </a:t>
            </a:r>
            <a:endParaRPr kumimoji="0" lang="es-ES" sz="1200" b="1" i="0" u="none" strike="noStrike" kern="1200" cap="none" spc="0" normalizeH="0" baseline="0" noProof="0" dirty="0">
              <a:ln>
                <a:noFill/>
              </a:ln>
              <a:solidFill>
                <a:srgbClr val="000000"/>
              </a:solidFill>
              <a:effectLst/>
              <a:uLnTx/>
              <a:uFillTx/>
              <a:latin typeface="Arial"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s-ES" altLang="es-ES"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altLang="es-E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MATERIAL Y MÉTODO</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Estudio observacional descriptivo transversal de una cohorte de 20 pacientes, 14 fueron mujeres y 6 hombres. Se incluyeron pacientes desde junio hasta diciembre de 2021 con seguimientos trimestrales con intervención mínima hasta completar el año, con alta si procede. Se recogieron de forma sistemática: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Sintomatología asociada.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Adherencia al tratamiento farmacológico.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Sexo.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Edad</a:t>
            </a: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just" defTabSz="914400" rtl="0" eaLnBrk="0" fontAlgn="base" latinLnBrk="0" hangingPunct="0">
              <a:lnSpc>
                <a:spcPct val="100000"/>
              </a:lnSpc>
              <a:spcBef>
                <a:spcPct val="0"/>
              </a:spcBef>
              <a:spcAft>
                <a:spcPct val="0"/>
              </a:spcAft>
              <a:buClrTx/>
              <a:buSzTx/>
              <a:buFontTx/>
              <a:buNone/>
              <a:tabLst/>
              <a:defRPr/>
            </a:pPr>
            <a:endParaRPr lang="es-ES" sz="1000" dirty="0">
              <a:solidFill>
                <a:prstClr val="black"/>
              </a:solidFill>
              <a:latin typeface="Calibri" panose="020F0502020204030204"/>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La consulta es de manera presencial y telefónica.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Se utilizaron también las escalas validadas de </a:t>
            </a:r>
            <a:r>
              <a:rPr kumimoji="0" lang="es-ES" sz="1200" b="0" i="0" u="none" strike="noStrike" kern="1200" cap="none" spc="0" normalizeH="0" baseline="0" noProof="0" dirty="0" err="1">
                <a:ln>
                  <a:noFill/>
                </a:ln>
                <a:solidFill>
                  <a:prstClr val="black"/>
                </a:solidFill>
                <a:effectLst/>
                <a:uLnTx/>
                <a:uFillTx/>
                <a:latin typeface="Calibri" panose="020F0502020204030204"/>
                <a:ea typeface="+mn-ea"/>
                <a:cs typeface="+mn-cs"/>
              </a:rPr>
              <a:t>mMRC</a:t>
            </a: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Barthel y </a:t>
            </a:r>
            <a:r>
              <a:rPr kumimoji="0" lang="es-ES" sz="1200" b="0" i="0" u="none" strike="noStrike" kern="1200" cap="none" spc="0" normalizeH="0" baseline="0" noProof="0" dirty="0" err="1">
                <a:ln>
                  <a:noFill/>
                </a:ln>
                <a:solidFill>
                  <a:prstClr val="black"/>
                </a:solidFill>
                <a:effectLst/>
                <a:uLnTx/>
                <a:uFillTx/>
                <a:latin typeface="Calibri" panose="020F0502020204030204"/>
                <a:ea typeface="+mn-ea"/>
                <a:cs typeface="+mn-cs"/>
              </a:rPr>
              <a:t>EuroQol</a:t>
            </a: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rPr>
              <a:t> 5-D</a:t>
            </a:r>
          </a:p>
          <a:p>
            <a:pPr marL="0" marR="0" lvl="0" indent="0" algn="just" defTabSz="914400" rtl="0" eaLnBrk="0" fontAlgn="base" latinLnBrk="0" hangingPunct="0">
              <a:lnSpc>
                <a:spcPct val="100000"/>
              </a:lnSpc>
              <a:spcBef>
                <a:spcPct val="0"/>
              </a:spcBef>
              <a:spcAft>
                <a:spcPct val="0"/>
              </a:spcAft>
              <a:buClrTx/>
              <a:buSzTx/>
              <a:buFontTx/>
              <a:buNone/>
              <a:tabLst/>
              <a:defRPr/>
            </a:pPr>
            <a:endParaRPr lang="es-ES" sz="1000" dirty="0">
              <a:solidFill>
                <a:prstClr val="black"/>
              </a:solidFill>
              <a:latin typeface="Calibri" panose="020F0502020204030204"/>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s-ES" sz="800" dirty="0"/>
          </a:p>
        </p:txBody>
      </p:sp>
      <p:sp>
        <p:nvSpPr>
          <p:cNvPr id="7" name="Marcador de contenido 6">
            <a:extLst>
              <a:ext uri="{FF2B5EF4-FFF2-40B4-BE49-F238E27FC236}">
                <a16:creationId xmlns:a16="http://schemas.microsoft.com/office/drawing/2014/main" id="{5CC968E7-85B3-08EA-2D00-6CBAFA47AB62}"/>
              </a:ext>
            </a:extLst>
          </p:cNvPr>
          <p:cNvSpPr>
            <a:spLocks noGrp="1"/>
          </p:cNvSpPr>
          <p:nvPr>
            <p:ph sz="half" idx="2"/>
          </p:nvPr>
        </p:nvSpPr>
        <p:spPr>
          <a:xfrm>
            <a:off x="5580112" y="3507854"/>
            <a:ext cx="2808312" cy="1635646"/>
          </a:xfrm>
        </p:spPr>
        <p:txBody>
          <a:bodyP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S" altLang="es-ES" sz="1000" b="1" i="0" u="none" strike="noStrike" kern="1200" cap="none" spc="0" normalizeH="0" baseline="0" noProof="0" dirty="0">
                <a:ln>
                  <a:noFill/>
                </a:ln>
                <a:solidFill>
                  <a:prstClr val="black"/>
                </a:solidFill>
                <a:effectLst/>
                <a:uLnTx/>
                <a:uFillTx/>
                <a:latin typeface="Calibri" panose="020F0502020204030204"/>
                <a:ea typeface="+mn-ea"/>
                <a:cs typeface="+mn-cs"/>
              </a:rPr>
              <a:t> PACIENTES DEL ESTUDIO; N=20</a:t>
            </a:r>
          </a:p>
          <a:p>
            <a:endParaRPr lang="es-ES" sz="900" dirty="0"/>
          </a:p>
        </p:txBody>
      </p:sp>
      <p:pic>
        <p:nvPicPr>
          <p:cNvPr id="13" name="Imagen 12">
            <a:extLst>
              <a:ext uri="{FF2B5EF4-FFF2-40B4-BE49-F238E27FC236}">
                <a16:creationId xmlns:a16="http://schemas.microsoft.com/office/drawing/2014/main" id="{79431A3F-AE53-9B52-CD21-C1B365DD0266}"/>
              </a:ext>
            </a:extLst>
          </p:cNvPr>
          <p:cNvPicPr>
            <a:picLocks noChangeAspect="1"/>
          </p:cNvPicPr>
          <p:nvPr/>
        </p:nvPicPr>
        <p:blipFill>
          <a:blip r:embed="rId3"/>
          <a:stretch>
            <a:fillRect/>
          </a:stretch>
        </p:blipFill>
        <p:spPr>
          <a:xfrm>
            <a:off x="5796136" y="3723878"/>
            <a:ext cx="2088232" cy="12241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29926D-2DF9-3FED-4A99-E021D7B118B1}"/>
              </a:ext>
            </a:extLst>
          </p:cNvPr>
          <p:cNvSpPr>
            <a:spLocks noGrp="1"/>
          </p:cNvSpPr>
          <p:nvPr>
            <p:ph type="title" idx="4294967295"/>
          </p:nvPr>
        </p:nvSpPr>
        <p:spPr>
          <a:xfrm>
            <a:off x="0" y="206375"/>
            <a:ext cx="8229600" cy="430460"/>
          </a:xfrm>
        </p:spPr>
        <p:txBody>
          <a:bodyPr>
            <a:normAutofit/>
          </a:bodyPr>
          <a:lstStyle/>
          <a:p>
            <a:r>
              <a:rPr lang="es-ES" sz="1400" b="1" dirty="0"/>
              <a:t>Resultados</a:t>
            </a:r>
          </a:p>
        </p:txBody>
      </p:sp>
      <p:sp>
        <p:nvSpPr>
          <p:cNvPr id="15" name="Google Shape;126;p13">
            <a:extLst>
              <a:ext uri="{FF2B5EF4-FFF2-40B4-BE49-F238E27FC236}">
                <a16:creationId xmlns:a16="http://schemas.microsoft.com/office/drawing/2014/main" id="{6C1F4F50-A9B1-8E97-6CCB-9587BCBDD40E}"/>
              </a:ext>
            </a:extLst>
          </p:cNvPr>
          <p:cNvSpPr txBox="1"/>
          <p:nvPr/>
        </p:nvSpPr>
        <p:spPr>
          <a:xfrm>
            <a:off x="2303462" y="27675634"/>
            <a:ext cx="12398700" cy="5847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u="sng" kern="0" dirty="0">
                <a:solidFill>
                  <a:srgbClr val="000000"/>
                </a:solidFill>
                <a:ea typeface="Calibri"/>
                <a:cs typeface="Calibri"/>
                <a:sym typeface="Calibri"/>
              </a:rPr>
              <a:t> En la primera visita, a los 3 meses ± 1 semana tras COVID(-)</a:t>
            </a:r>
            <a:endParaRPr kern="0" dirty="0">
              <a:solidFill>
                <a:srgbClr val="000000"/>
              </a:solidFill>
              <a:ea typeface="Calibri"/>
              <a:cs typeface="Calibri"/>
              <a:sym typeface="Calibri"/>
            </a:endParaRPr>
          </a:p>
        </p:txBody>
      </p:sp>
      <p:sp>
        <p:nvSpPr>
          <p:cNvPr id="16" name="Google Shape;128;p13">
            <a:extLst>
              <a:ext uri="{FF2B5EF4-FFF2-40B4-BE49-F238E27FC236}">
                <a16:creationId xmlns:a16="http://schemas.microsoft.com/office/drawing/2014/main" id="{806E243D-CCAF-0E9E-5E30-2B9274B529B5}"/>
              </a:ext>
            </a:extLst>
          </p:cNvPr>
          <p:cNvSpPr txBox="1"/>
          <p:nvPr/>
        </p:nvSpPr>
        <p:spPr>
          <a:xfrm>
            <a:off x="5327973" y="29236575"/>
            <a:ext cx="6977700" cy="584700"/>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s-ES" sz="3200" b="1" kern="0">
                <a:solidFill>
                  <a:srgbClr val="000000"/>
                </a:solidFill>
                <a:ea typeface="Calibri"/>
                <a:cs typeface="Calibri"/>
                <a:sym typeface="Calibri"/>
              </a:rPr>
              <a:t>Sintomatología asociada al proceso</a:t>
            </a:r>
            <a:endParaRPr kern="0">
              <a:solidFill>
                <a:srgbClr val="000000"/>
              </a:solidFill>
              <a:ea typeface="Calibri"/>
              <a:cs typeface="Calibri"/>
              <a:sym typeface="Calibri"/>
            </a:endParaRPr>
          </a:p>
        </p:txBody>
      </p:sp>
      <p:graphicFrame>
        <p:nvGraphicFramePr>
          <p:cNvPr id="17" name="Google Shape;130;p13">
            <a:extLst>
              <a:ext uri="{FF2B5EF4-FFF2-40B4-BE49-F238E27FC236}">
                <a16:creationId xmlns:a16="http://schemas.microsoft.com/office/drawing/2014/main" id="{BF69277E-5D4E-0915-EFEB-BAA50E0BCF27}"/>
              </a:ext>
            </a:extLst>
          </p:cNvPr>
          <p:cNvGraphicFramePr/>
          <p:nvPr>
            <p:extLst>
              <p:ext uri="{D42A27DB-BD31-4B8C-83A1-F6EECF244321}">
                <p14:modId xmlns:p14="http://schemas.microsoft.com/office/powerpoint/2010/main" val="1146818106"/>
              </p:ext>
            </p:extLst>
          </p:nvPr>
        </p:nvGraphicFramePr>
        <p:xfrm>
          <a:off x="1686351" y="30623929"/>
          <a:ext cx="12783750" cy="8914175"/>
        </p:xfrm>
        <a:graphic>
          <a:graphicData uri="http://schemas.openxmlformats.org/drawingml/2006/chart">
            <c:chart xmlns:c="http://schemas.openxmlformats.org/drawingml/2006/chart" xmlns:r="http://schemas.openxmlformats.org/officeDocument/2006/relationships" r:id="rId2"/>
          </a:graphicData>
        </a:graphic>
      </p:graphicFrame>
      <p:sp>
        <p:nvSpPr>
          <p:cNvPr id="18" name="Google Shape;132;p13">
            <a:extLst>
              <a:ext uri="{FF2B5EF4-FFF2-40B4-BE49-F238E27FC236}">
                <a16:creationId xmlns:a16="http://schemas.microsoft.com/office/drawing/2014/main" id="{45765844-8A8D-9294-7633-9ADDAEB0D73A}"/>
              </a:ext>
            </a:extLst>
          </p:cNvPr>
          <p:cNvSpPr txBox="1"/>
          <p:nvPr/>
        </p:nvSpPr>
        <p:spPr>
          <a:xfrm>
            <a:off x="8932948" y="40085731"/>
            <a:ext cx="5030100" cy="10773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kern="0">
                <a:solidFill>
                  <a:srgbClr val="000000"/>
                </a:solidFill>
                <a:ea typeface="Calibri"/>
                <a:cs typeface="Calibri"/>
                <a:sym typeface="Calibri"/>
              </a:rPr>
              <a:t>Adherencia al tratamiento</a:t>
            </a:r>
            <a:endParaRPr sz="1400" kern="0">
              <a:solidFill>
                <a:srgbClr val="000000"/>
              </a:solidFill>
              <a:latin typeface="Arial"/>
              <a:cs typeface="Arial"/>
              <a:sym typeface="Arial"/>
            </a:endParaRPr>
          </a:p>
          <a:p>
            <a:pPr algn="ctr">
              <a:buClr>
                <a:srgbClr val="000000"/>
              </a:buClr>
              <a:buFont typeface="Arial"/>
              <a:buNone/>
            </a:pPr>
            <a:r>
              <a:rPr lang="es-ES" sz="3200" b="1" kern="0">
                <a:solidFill>
                  <a:srgbClr val="000000"/>
                </a:solidFill>
                <a:ea typeface="Calibri"/>
                <a:cs typeface="Calibri"/>
                <a:sym typeface="Calibri"/>
              </a:rPr>
              <a:t> no farmacológico</a:t>
            </a:r>
            <a:endParaRPr kern="0">
              <a:solidFill>
                <a:srgbClr val="000000"/>
              </a:solidFill>
              <a:ea typeface="Calibri"/>
              <a:cs typeface="Calibri"/>
              <a:sym typeface="Calibri"/>
            </a:endParaRPr>
          </a:p>
        </p:txBody>
      </p:sp>
      <p:sp>
        <p:nvSpPr>
          <p:cNvPr id="19" name="Google Shape;133;p13">
            <a:extLst>
              <a:ext uri="{FF2B5EF4-FFF2-40B4-BE49-F238E27FC236}">
                <a16:creationId xmlns:a16="http://schemas.microsoft.com/office/drawing/2014/main" id="{A3A80ECA-7761-0757-3748-BDF072AF5F04}"/>
              </a:ext>
            </a:extLst>
          </p:cNvPr>
          <p:cNvSpPr txBox="1"/>
          <p:nvPr/>
        </p:nvSpPr>
        <p:spPr>
          <a:xfrm>
            <a:off x="1273969" y="40087955"/>
            <a:ext cx="5622900" cy="10773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kern="0">
                <a:solidFill>
                  <a:srgbClr val="000000"/>
                </a:solidFill>
                <a:ea typeface="Calibri"/>
                <a:cs typeface="Calibri"/>
                <a:sym typeface="Calibri"/>
              </a:rPr>
              <a:t>Adherencia al tratamiento</a:t>
            </a:r>
            <a:endParaRPr sz="1400" kern="0">
              <a:solidFill>
                <a:srgbClr val="000000"/>
              </a:solidFill>
              <a:latin typeface="Arial"/>
              <a:cs typeface="Arial"/>
              <a:sym typeface="Arial"/>
            </a:endParaRPr>
          </a:p>
          <a:p>
            <a:pPr algn="ctr">
              <a:buClr>
                <a:srgbClr val="000000"/>
              </a:buClr>
              <a:buFont typeface="Arial"/>
              <a:buNone/>
            </a:pPr>
            <a:r>
              <a:rPr lang="es-ES" sz="3200" b="1" kern="0">
                <a:solidFill>
                  <a:srgbClr val="000000"/>
                </a:solidFill>
                <a:ea typeface="Calibri"/>
                <a:cs typeface="Calibri"/>
                <a:sym typeface="Calibri"/>
              </a:rPr>
              <a:t> farmacológico</a:t>
            </a:r>
            <a:endParaRPr kern="0">
              <a:solidFill>
                <a:srgbClr val="000000"/>
              </a:solidFill>
              <a:ea typeface="Calibri"/>
              <a:cs typeface="Calibri"/>
              <a:sym typeface="Calibri"/>
            </a:endParaRPr>
          </a:p>
        </p:txBody>
      </p:sp>
      <p:graphicFrame>
        <p:nvGraphicFramePr>
          <p:cNvPr id="20" name="Google Shape;138;p13">
            <a:extLst>
              <a:ext uri="{FF2B5EF4-FFF2-40B4-BE49-F238E27FC236}">
                <a16:creationId xmlns:a16="http://schemas.microsoft.com/office/drawing/2014/main" id="{F27F8EA5-4464-79A3-673F-91FA1B438A8E}"/>
              </a:ext>
            </a:extLst>
          </p:cNvPr>
          <p:cNvGraphicFramePr/>
          <p:nvPr/>
        </p:nvGraphicFramePr>
        <p:xfrm>
          <a:off x="8502876" y="41744364"/>
          <a:ext cx="5967225" cy="41884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Google Shape;139;p13">
            <a:extLst>
              <a:ext uri="{FF2B5EF4-FFF2-40B4-BE49-F238E27FC236}">
                <a16:creationId xmlns:a16="http://schemas.microsoft.com/office/drawing/2014/main" id="{DD1EF443-27EF-6CE2-2B9A-08E100655D51}"/>
              </a:ext>
            </a:extLst>
          </p:cNvPr>
          <p:cNvGraphicFramePr/>
          <p:nvPr/>
        </p:nvGraphicFramePr>
        <p:xfrm>
          <a:off x="738918" y="41712882"/>
          <a:ext cx="6272950" cy="4161950"/>
        </p:xfrm>
        <a:graphic>
          <a:graphicData uri="http://schemas.openxmlformats.org/drawingml/2006/chart">
            <c:chart xmlns:c="http://schemas.openxmlformats.org/drawingml/2006/chart" xmlns:r="http://schemas.openxmlformats.org/officeDocument/2006/relationships" r:id="rId4"/>
          </a:graphicData>
        </a:graphic>
      </p:graphicFrame>
      <p:sp>
        <p:nvSpPr>
          <p:cNvPr id="29" name="Google Shape;126;p13">
            <a:extLst>
              <a:ext uri="{FF2B5EF4-FFF2-40B4-BE49-F238E27FC236}">
                <a16:creationId xmlns:a16="http://schemas.microsoft.com/office/drawing/2014/main" id="{9CAB4BBE-515D-F984-C006-1F01EB4B5945}"/>
              </a:ext>
            </a:extLst>
          </p:cNvPr>
          <p:cNvSpPr txBox="1"/>
          <p:nvPr/>
        </p:nvSpPr>
        <p:spPr>
          <a:xfrm>
            <a:off x="2455862" y="27828034"/>
            <a:ext cx="12398700" cy="5847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u="sng" kern="0">
                <a:solidFill>
                  <a:srgbClr val="000000"/>
                </a:solidFill>
                <a:ea typeface="Calibri"/>
                <a:cs typeface="Calibri"/>
                <a:sym typeface="Calibri"/>
              </a:rPr>
              <a:t> En la primera visita, a los 3 meses ± 1 semana tras COVID(-)</a:t>
            </a:r>
            <a:endParaRPr kern="0">
              <a:solidFill>
                <a:srgbClr val="000000"/>
              </a:solidFill>
              <a:ea typeface="Calibri"/>
              <a:cs typeface="Calibri"/>
              <a:sym typeface="Calibri"/>
            </a:endParaRPr>
          </a:p>
        </p:txBody>
      </p:sp>
      <p:sp>
        <p:nvSpPr>
          <p:cNvPr id="30" name="Google Shape;128;p13">
            <a:extLst>
              <a:ext uri="{FF2B5EF4-FFF2-40B4-BE49-F238E27FC236}">
                <a16:creationId xmlns:a16="http://schemas.microsoft.com/office/drawing/2014/main" id="{C7804E38-10E1-0EC3-8BF1-B3488CB9E828}"/>
              </a:ext>
            </a:extLst>
          </p:cNvPr>
          <p:cNvSpPr txBox="1"/>
          <p:nvPr/>
        </p:nvSpPr>
        <p:spPr>
          <a:xfrm>
            <a:off x="5480373" y="29388975"/>
            <a:ext cx="6977700" cy="584700"/>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s-ES" sz="3200" b="1" kern="0">
                <a:solidFill>
                  <a:srgbClr val="000000"/>
                </a:solidFill>
                <a:ea typeface="Calibri"/>
                <a:cs typeface="Calibri"/>
                <a:sym typeface="Calibri"/>
              </a:rPr>
              <a:t>Sintomatología asociada al proceso</a:t>
            </a:r>
            <a:endParaRPr kern="0">
              <a:solidFill>
                <a:srgbClr val="000000"/>
              </a:solidFill>
              <a:ea typeface="Calibri"/>
              <a:cs typeface="Calibri"/>
              <a:sym typeface="Calibri"/>
            </a:endParaRPr>
          </a:p>
        </p:txBody>
      </p:sp>
      <p:graphicFrame>
        <p:nvGraphicFramePr>
          <p:cNvPr id="31" name="Google Shape;130;p13">
            <a:extLst>
              <a:ext uri="{FF2B5EF4-FFF2-40B4-BE49-F238E27FC236}">
                <a16:creationId xmlns:a16="http://schemas.microsoft.com/office/drawing/2014/main" id="{3E50CE9D-3D1B-44BD-CE1E-F025B8827807}"/>
              </a:ext>
            </a:extLst>
          </p:cNvPr>
          <p:cNvGraphicFramePr/>
          <p:nvPr>
            <p:extLst>
              <p:ext uri="{D42A27DB-BD31-4B8C-83A1-F6EECF244321}">
                <p14:modId xmlns:p14="http://schemas.microsoft.com/office/powerpoint/2010/main" val="1146818106"/>
              </p:ext>
            </p:extLst>
          </p:nvPr>
        </p:nvGraphicFramePr>
        <p:xfrm>
          <a:off x="1838751" y="30776329"/>
          <a:ext cx="12783750" cy="8914175"/>
        </p:xfrm>
        <a:graphic>
          <a:graphicData uri="http://schemas.openxmlformats.org/drawingml/2006/chart">
            <c:chart xmlns:c="http://schemas.openxmlformats.org/drawingml/2006/chart" xmlns:r="http://schemas.openxmlformats.org/officeDocument/2006/relationships" r:id="rId5"/>
          </a:graphicData>
        </a:graphic>
      </p:graphicFrame>
      <p:sp>
        <p:nvSpPr>
          <p:cNvPr id="32" name="Google Shape;132;p13">
            <a:extLst>
              <a:ext uri="{FF2B5EF4-FFF2-40B4-BE49-F238E27FC236}">
                <a16:creationId xmlns:a16="http://schemas.microsoft.com/office/drawing/2014/main" id="{D69FEBC2-39D0-53CD-6840-C7D64854DDC5}"/>
              </a:ext>
            </a:extLst>
          </p:cNvPr>
          <p:cNvSpPr txBox="1"/>
          <p:nvPr/>
        </p:nvSpPr>
        <p:spPr>
          <a:xfrm>
            <a:off x="9085348" y="40238131"/>
            <a:ext cx="5030100" cy="10773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kern="0">
                <a:solidFill>
                  <a:srgbClr val="000000"/>
                </a:solidFill>
                <a:ea typeface="Calibri"/>
                <a:cs typeface="Calibri"/>
                <a:sym typeface="Calibri"/>
              </a:rPr>
              <a:t>Adherencia al tratamiento</a:t>
            </a:r>
            <a:endParaRPr sz="1400" kern="0">
              <a:solidFill>
                <a:srgbClr val="000000"/>
              </a:solidFill>
              <a:latin typeface="Arial"/>
              <a:cs typeface="Arial"/>
              <a:sym typeface="Arial"/>
            </a:endParaRPr>
          </a:p>
          <a:p>
            <a:pPr algn="ctr">
              <a:buClr>
                <a:srgbClr val="000000"/>
              </a:buClr>
              <a:buFont typeface="Arial"/>
              <a:buNone/>
            </a:pPr>
            <a:r>
              <a:rPr lang="es-ES" sz="3200" b="1" kern="0">
                <a:solidFill>
                  <a:srgbClr val="000000"/>
                </a:solidFill>
                <a:ea typeface="Calibri"/>
                <a:cs typeface="Calibri"/>
                <a:sym typeface="Calibri"/>
              </a:rPr>
              <a:t> no farmacológico</a:t>
            </a:r>
            <a:endParaRPr kern="0">
              <a:solidFill>
                <a:srgbClr val="000000"/>
              </a:solidFill>
              <a:ea typeface="Calibri"/>
              <a:cs typeface="Calibri"/>
              <a:sym typeface="Calibri"/>
            </a:endParaRPr>
          </a:p>
        </p:txBody>
      </p:sp>
      <p:sp>
        <p:nvSpPr>
          <p:cNvPr id="33" name="Google Shape;133;p13">
            <a:extLst>
              <a:ext uri="{FF2B5EF4-FFF2-40B4-BE49-F238E27FC236}">
                <a16:creationId xmlns:a16="http://schemas.microsoft.com/office/drawing/2014/main" id="{F2B9B687-C640-9778-B120-625481DBEA8A}"/>
              </a:ext>
            </a:extLst>
          </p:cNvPr>
          <p:cNvSpPr txBox="1"/>
          <p:nvPr/>
        </p:nvSpPr>
        <p:spPr>
          <a:xfrm>
            <a:off x="1426369" y="40240355"/>
            <a:ext cx="5622900" cy="107730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s-ES" sz="3200" b="1" kern="0">
                <a:solidFill>
                  <a:srgbClr val="000000"/>
                </a:solidFill>
                <a:ea typeface="Calibri"/>
                <a:cs typeface="Calibri"/>
                <a:sym typeface="Calibri"/>
              </a:rPr>
              <a:t>Adherencia al tratamiento</a:t>
            </a:r>
            <a:endParaRPr sz="1400" kern="0">
              <a:solidFill>
                <a:srgbClr val="000000"/>
              </a:solidFill>
              <a:latin typeface="Arial"/>
              <a:cs typeface="Arial"/>
              <a:sym typeface="Arial"/>
            </a:endParaRPr>
          </a:p>
          <a:p>
            <a:pPr algn="ctr">
              <a:buClr>
                <a:srgbClr val="000000"/>
              </a:buClr>
              <a:buFont typeface="Arial"/>
              <a:buNone/>
            </a:pPr>
            <a:r>
              <a:rPr lang="es-ES" sz="3200" b="1" kern="0">
                <a:solidFill>
                  <a:srgbClr val="000000"/>
                </a:solidFill>
                <a:ea typeface="Calibri"/>
                <a:cs typeface="Calibri"/>
                <a:sym typeface="Calibri"/>
              </a:rPr>
              <a:t> farmacológico</a:t>
            </a:r>
            <a:endParaRPr kern="0">
              <a:solidFill>
                <a:srgbClr val="000000"/>
              </a:solidFill>
              <a:ea typeface="Calibri"/>
              <a:cs typeface="Calibri"/>
              <a:sym typeface="Calibri"/>
            </a:endParaRPr>
          </a:p>
        </p:txBody>
      </p:sp>
      <p:graphicFrame>
        <p:nvGraphicFramePr>
          <p:cNvPr id="34" name="Google Shape;138;p13">
            <a:extLst>
              <a:ext uri="{FF2B5EF4-FFF2-40B4-BE49-F238E27FC236}">
                <a16:creationId xmlns:a16="http://schemas.microsoft.com/office/drawing/2014/main" id="{D35DB975-76B2-F79A-BD2D-63C3BA5AB734}"/>
              </a:ext>
            </a:extLst>
          </p:cNvPr>
          <p:cNvGraphicFramePr/>
          <p:nvPr/>
        </p:nvGraphicFramePr>
        <p:xfrm>
          <a:off x="8655276" y="41896764"/>
          <a:ext cx="5967225" cy="41884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5" name="Google Shape;139;p13">
            <a:extLst>
              <a:ext uri="{FF2B5EF4-FFF2-40B4-BE49-F238E27FC236}">
                <a16:creationId xmlns:a16="http://schemas.microsoft.com/office/drawing/2014/main" id="{1C0AC7B7-FB2F-FCC8-0927-F2E7BC173A74}"/>
              </a:ext>
            </a:extLst>
          </p:cNvPr>
          <p:cNvGraphicFramePr/>
          <p:nvPr/>
        </p:nvGraphicFramePr>
        <p:xfrm>
          <a:off x="891318" y="41865282"/>
          <a:ext cx="6272950" cy="4161950"/>
        </p:xfrm>
        <a:graphic>
          <a:graphicData uri="http://schemas.openxmlformats.org/drawingml/2006/chart">
            <c:chart xmlns:c="http://schemas.openxmlformats.org/drawingml/2006/chart" xmlns:r="http://schemas.openxmlformats.org/officeDocument/2006/relationships" r:id="rId7"/>
          </a:graphicData>
        </a:graphic>
      </p:graphicFrame>
      <p:pic>
        <p:nvPicPr>
          <p:cNvPr id="40" name="Imagen 39">
            <a:extLst>
              <a:ext uri="{FF2B5EF4-FFF2-40B4-BE49-F238E27FC236}">
                <a16:creationId xmlns:a16="http://schemas.microsoft.com/office/drawing/2014/main" id="{10B37498-685B-0E56-D8A2-8F6BD5FD3A98}"/>
              </a:ext>
            </a:extLst>
          </p:cNvPr>
          <p:cNvPicPr>
            <a:picLocks noChangeAspect="1"/>
          </p:cNvPicPr>
          <p:nvPr/>
        </p:nvPicPr>
        <p:blipFill>
          <a:blip r:embed="rId8"/>
          <a:stretch>
            <a:fillRect/>
          </a:stretch>
        </p:blipFill>
        <p:spPr>
          <a:xfrm>
            <a:off x="891318" y="1347614"/>
            <a:ext cx="1921657" cy="1074304"/>
          </a:xfrm>
          <a:prstGeom prst="rect">
            <a:avLst/>
          </a:prstGeom>
        </p:spPr>
      </p:pic>
      <p:pic>
        <p:nvPicPr>
          <p:cNvPr id="41" name="Imagen 40">
            <a:extLst>
              <a:ext uri="{FF2B5EF4-FFF2-40B4-BE49-F238E27FC236}">
                <a16:creationId xmlns:a16="http://schemas.microsoft.com/office/drawing/2014/main" id="{F7F1F5A8-5687-8082-1420-41C23BF8E060}"/>
              </a:ext>
            </a:extLst>
          </p:cNvPr>
          <p:cNvPicPr>
            <a:picLocks noChangeAspect="1"/>
          </p:cNvPicPr>
          <p:nvPr/>
        </p:nvPicPr>
        <p:blipFill>
          <a:blip r:embed="rId9"/>
          <a:stretch>
            <a:fillRect/>
          </a:stretch>
        </p:blipFill>
        <p:spPr>
          <a:xfrm>
            <a:off x="5823357" y="1287089"/>
            <a:ext cx="1921658" cy="1134830"/>
          </a:xfrm>
          <a:prstGeom prst="rect">
            <a:avLst/>
          </a:prstGeom>
        </p:spPr>
      </p:pic>
      <p:pic>
        <p:nvPicPr>
          <p:cNvPr id="42" name="Imagen 41">
            <a:extLst>
              <a:ext uri="{FF2B5EF4-FFF2-40B4-BE49-F238E27FC236}">
                <a16:creationId xmlns:a16="http://schemas.microsoft.com/office/drawing/2014/main" id="{82C9794A-5680-3261-CA83-AC1FF65D1AA6}"/>
              </a:ext>
            </a:extLst>
          </p:cNvPr>
          <p:cNvPicPr>
            <a:picLocks noChangeAspect="1"/>
          </p:cNvPicPr>
          <p:nvPr/>
        </p:nvPicPr>
        <p:blipFill>
          <a:blip r:embed="rId10"/>
          <a:stretch>
            <a:fillRect/>
          </a:stretch>
        </p:blipFill>
        <p:spPr>
          <a:xfrm>
            <a:off x="182567" y="2736930"/>
            <a:ext cx="2098957" cy="1392518"/>
          </a:xfrm>
          <a:prstGeom prst="rect">
            <a:avLst/>
          </a:prstGeom>
        </p:spPr>
      </p:pic>
      <p:pic>
        <p:nvPicPr>
          <p:cNvPr id="43" name="Imagen 42">
            <a:extLst>
              <a:ext uri="{FF2B5EF4-FFF2-40B4-BE49-F238E27FC236}">
                <a16:creationId xmlns:a16="http://schemas.microsoft.com/office/drawing/2014/main" id="{95942044-30DB-7727-E01A-02061448F73F}"/>
              </a:ext>
            </a:extLst>
          </p:cNvPr>
          <p:cNvPicPr>
            <a:picLocks noChangeAspect="1"/>
          </p:cNvPicPr>
          <p:nvPr/>
        </p:nvPicPr>
        <p:blipFill>
          <a:blip r:embed="rId11"/>
          <a:stretch>
            <a:fillRect/>
          </a:stretch>
        </p:blipFill>
        <p:spPr>
          <a:xfrm>
            <a:off x="2419169" y="2776989"/>
            <a:ext cx="2095025" cy="1389804"/>
          </a:xfrm>
          <a:prstGeom prst="rect">
            <a:avLst/>
          </a:prstGeom>
        </p:spPr>
      </p:pic>
      <p:pic>
        <p:nvPicPr>
          <p:cNvPr id="44" name="Imagen 43">
            <a:extLst>
              <a:ext uri="{FF2B5EF4-FFF2-40B4-BE49-F238E27FC236}">
                <a16:creationId xmlns:a16="http://schemas.microsoft.com/office/drawing/2014/main" id="{CA525E45-762E-F499-B666-F1181EA2441B}"/>
              </a:ext>
            </a:extLst>
          </p:cNvPr>
          <p:cNvPicPr>
            <a:picLocks noChangeAspect="1"/>
          </p:cNvPicPr>
          <p:nvPr/>
        </p:nvPicPr>
        <p:blipFill>
          <a:blip r:embed="rId12"/>
          <a:stretch>
            <a:fillRect/>
          </a:stretch>
        </p:blipFill>
        <p:spPr>
          <a:xfrm>
            <a:off x="4691283" y="2776990"/>
            <a:ext cx="1946527" cy="1389804"/>
          </a:xfrm>
          <a:prstGeom prst="rect">
            <a:avLst/>
          </a:prstGeom>
        </p:spPr>
      </p:pic>
      <p:pic>
        <p:nvPicPr>
          <p:cNvPr id="45" name="Imagen 44">
            <a:extLst>
              <a:ext uri="{FF2B5EF4-FFF2-40B4-BE49-F238E27FC236}">
                <a16:creationId xmlns:a16="http://schemas.microsoft.com/office/drawing/2014/main" id="{D053CDBA-5603-7F96-8D6D-85005DD21D88}"/>
              </a:ext>
            </a:extLst>
          </p:cNvPr>
          <p:cNvPicPr>
            <a:picLocks noChangeAspect="1"/>
          </p:cNvPicPr>
          <p:nvPr/>
        </p:nvPicPr>
        <p:blipFill>
          <a:blip r:embed="rId13"/>
          <a:stretch>
            <a:fillRect/>
          </a:stretch>
        </p:blipFill>
        <p:spPr>
          <a:xfrm>
            <a:off x="6814899" y="2776989"/>
            <a:ext cx="1946527" cy="1382800"/>
          </a:xfrm>
          <a:prstGeom prst="rect">
            <a:avLst/>
          </a:prstGeom>
        </p:spPr>
      </p:pic>
      <p:sp>
        <p:nvSpPr>
          <p:cNvPr id="52" name="CuadroTexto 51">
            <a:extLst>
              <a:ext uri="{FF2B5EF4-FFF2-40B4-BE49-F238E27FC236}">
                <a16:creationId xmlns:a16="http://schemas.microsoft.com/office/drawing/2014/main" id="{ADA6D925-D233-2994-5E2C-B8FA959CBF00}"/>
              </a:ext>
            </a:extLst>
          </p:cNvPr>
          <p:cNvSpPr txBox="1"/>
          <p:nvPr/>
        </p:nvSpPr>
        <p:spPr>
          <a:xfrm>
            <a:off x="3714750" y="21157674"/>
            <a:ext cx="7429500" cy="37856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4000" b="1" i="0" u="none" strike="noStrike" kern="0" cap="none" spc="0" normalizeH="0" baseline="0" noProof="0" dirty="0">
                <a:ln>
                  <a:noFill/>
                </a:ln>
                <a:solidFill>
                  <a:srgbClr val="000000"/>
                </a:solidFill>
                <a:effectLst/>
                <a:uLnTx/>
                <a:uFillTx/>
                <a:latin typeface="Calibri"/>
                <a:ea typeface="Calibri"/>
                <a:cs typeface="Calibri"/>
                <a:sym typeface="Calibri"/>
              </a:rPr>
              <a:t>CONCLUSIÓN</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4000" b="0" i="0" u="none" strike="noStrike" kern="0" cap="none" spc="0" normalizeH="0" baseline="0" noProof="0" dirty="0">
                <a:ln>
                  <a:noFill/>
                </a:ln>
                <a:solidFill>
                  <a:srgbClr val="000000"/>
                </a:solidFill>
                <a:effectLst/>
                <a:uLnTx/>
                <a:uFillTx/>
                <a:latin typeface="Calibri"/>
                <a:ea typeface="Calibri"/>
                <a:cs typeface="Calibri"/>
                <a:sym typeface="Calibri"/>
              </a:rPr>
              <a:t>Las intervenciones han conseguido un mejor abordaje y atenuar los síntomas relacionados con COVID persistente obteniendo resultados positivos en salud.</a:t>
            </a:r>
          </a:p>
        </p:txBody>
      </p:sp>
      <p:sp>
        <p:nvSpPr>
          <p:cNvPr id="54" name="CuadroTexto 53">
            <a:extLst>
              <a:ext uri="{FF2B5EF4-FFF2-40B4-BE49-F238E27FC236}">
                <a16:creationId xmlns:a16="http://schemas.microsoft.com/office/drawing/2014/main" id="{89E89E62-F625-08E7-3F76-41318799F0C0}"/>
              </a:ext>
            </a:extLst>
          </p:cNvPr>
          <p:cNvSpPr txBox="1"/>
          <p:nvPr/>
        </p:nvSpPr>
        <p:spPr>
          <a:xfrm>
            <a:off x="3714750" y="21157674"/>
            <a:ext cx="7429500" cy="37856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4000" b="1" i="0" u="none" strike="noStrike" kern="0" cap="none" spc="0" normalizeH="0" baseline="0" noProof="0" dirty="0">
                <a:ln>
                  <a:noFill/>
                </a:ln>
                <a:solidFill>
                  <a:srgbClr val="000000"/>
                </a:solidFill>
                <a:effectLst/>
                <a:uLnTx/>
                <a:uFillTx/>
                <a:latin typeface="Calibri"/>
                <a:ea typeface="Calibri"/>
                <a:cs typeface="Calibri"/>
                <a:sym typeface="Calibri"/>
              </a:rPr>
              <a:t>CONCLUSIÓN</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4000" b="0" i="0" u="none" strike="noStrike" kern="0" cap="none" spc="0" normalizeH="0" baseline="0" noProof="0" dirty="0">
                <a:ln>
                  <a:noFill/>
                </a:ln>
                <a:solidFill>
                  <a:srgbClr val="000000"/>
                </a:solidFill>
                <a:effectLst/>
                <a:uLnTx/>
                <a:uFillTx/>
                <a:latin typeface="Calibri"/>
                <a:ea typeface="Calibri"/>
                <a:cs typeface="Calibri"/>
                <a:sym typeface="Calibri"/>
              </a:rPr>
              <a:t>Las intervenciones han conseguido un mejor abordaje y atenuar los síntomas relacionados con COVID persistente obteniendo resultados positivos en salud.</a:t>
            </a:r>
          </a:p>
        </p:txBody>
      </p:sp>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8199CA6A-5F61-9216-F6D1-0EE6E80B6DB7}"/>
                  </a:ext>
                </a:extLst>
              </p:cNvPr>
              <p:cNvSpPr txBox="1"/>
              <p:nvPr/>
            </p:nvSpPr>
            <p:spPr>
              <a:xfrm>
                <a:off x="539552" y="752265"/>
                <a:ext cx="3024336" cy="369332"/>
              </a:xfrm>
              <a:prstGeom prst="rect">
                <a:avLst/>
              </a:prstGeom>
              <a:noFill/>
            </p:spPr>
            <p:txBody>
              <a:bodyPr wrap="square" rtlCol="0">
                <a:spAutoFit/>
              </a:bodyPr>
              <a:lstStyle/>
              <a:p>
                <a:pPr algn="ctr"/>
                <a:r>
                  <a:rPr lang="es-ES" sz="900" b="1" dirty="0"/>
                  <a:t>Primera visita a los 3 meses </a:t>
                </a:r>
                <a14:m>
                  <m:oMath xmlns:m="http://schemas.openxmlformats.org/officeDocument/2006/math">
                    <m:r>
                      <a:rPr lang="es-ES" sz="900" b="1" i="1" smtClean="0">
                        <a:latin typeface="Cambria Math" panose="02040503050406030204" pitchFamily="18" charset="0"/>
                        <a:ea typeface="Cambria Math" panose="02040503050406030204" pitchFamily="18" charset="0"/>
                      </a:rPr>
                      <m:t>±</m:t>
                    </m:r>
                  </m:oMath>
                </a14:m>
                <a:r>
                  <a:rPr lang="es-ES" sz="900" b="1" dirty="0"/>
                  <a:t> una semana tras COVID(-).</a:t>
                </a:r>
              </a:p>
              <a:p>
                <a:pPr algn="ctr"/>
                <a:r>
                  <a:rPr lang="es-ES" sz="900" dirty="0"/>
                  <a:t> Sintomatología asociada al proceso</a:t>
                </a:r>
              </a:p>
            </p:txBody>
          </p:sp>
        </mc:Choice>
        <mc:Fallback xmlns="">
          <p:sp>
            <p:nvSpPr>
              <p:cNvPr id="58" name="CuadroTexto 57">
                <a:extLst>
                  <a:ext uri="{FF2B5EF4-FFF2-40B4-BE49-F238E27FC236}">
                    <a16:creationId xmlns:a16="http://schemas.microsoft.com/office/drawing/2014/main" id="{8199CA6A-5F61-9216-F6D1-0EE6E80B6DB7}"/>
                  </a:ext>
                </a:extLst>
              </p:cNvPr>
              <p:cNvSpPr txBox="1">
                <a:spLocks noRot="1" noChangeAspect="1" noMove="1" noResize="1" noEditPoints="1" noAdjustHandles="1" noChangeArrowheads="1" noChangeShapeType="1" noTextEdit="1"/>
              </p:cNvSpPr>
              <p:nvPr/>
            </p:nvSpPr>
            <p:spPr>
              <a:xfrm>
                <a:off x="539552" y="752265"/>
                <a:ext cx="3024336" cy="369332"/>
              </a:xfrm>
              <a:prstGeom prst="rect">
                <a:avLst/>
              </a:prstGeom>
              <a:blipFill>
                <a:blip r:embed="rId14"/>
                <a:stretch>
                  <a:fillRect b="-65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CA7CE53A-4F6E-D842-7E7B-A991CF412BE8}"/>
                  </a:ext>
                </a:extLst>
              </p:cNvPr>
              <p:cNvSpPr txBox="1"/>
              <p:nvPr/>
            </p:nvSpPr>
            <p:spPr>
              <a:xfrm>
                <a:off x="4709823" y="484435"/>
                <a:ext cx="3750609" cy="784830"/>
              </a:xfrm>
              <a:prstGeom prst="rect">
                <a:avLst/>
              </a:prstGeom>
              <a:noFill/>
            </p:spPr>
            <p:txBody>
              <a:bodyPr wrap="square" rtlCol="0">
                <a:spAutoFit/>
              </a:bodyPr>
              <a:lstStyle/>
              <a:p>
                <a:pPr algn="ctr"/>
                <a:endParaRPr lang="es-ES" sz="900" dirty="0"/>
              </a:p>
              <a:p>
                <a:pPr algn="ctr"/>
                <a:endParaRPr lang="es-ES" sz="900" dirty="0"/>
              </a:p>
              <a:p>
                <a:pPr algn="ctr"/>
                <a:r>
                  <a:rPr lang="es-ES" sz="900" b="1" dirty="0"/>
                  <a:t>Segunda visita(telefónica) a los tres meses de la primera visita (presencial) </a:t>
                </a:r>
                <a14:m>
                  <m:oMath xmlns:m="http://schemas.openxmlformats.org/officeDocument/2006/math">
                    <m:r>
                      <a:rPr lang="es-ES" sz="900" b="1" i="1" smtClean="0">
                        <a:latin typeface="Cambria Math" panose="02040503050406030204" pitchFamily="18" charset="0"/>
                        <a:ea typeface="Cambria Math" panose="02040503050406030204" pitchFamily="18" charset="0"/>
                      </a:rPr>
                      <m:t>±</m:t>
                    </m:r>
                    <m:r>
                      <a:rPr lang="es-ES" sz="900" b="1" i="1" smtClean="0">
                        <a:latin typeface="Cambria Math" panose="02040503050406030204" pitchFamily="18" charset="0"/>
                        <a:ea typeface="Cambria Math" panose="02040503050406030204" pitchFamily="18" charset="0"/>
                      </a:rPr>
                      <m:t>𝒖𝒏𝒂</m:t>
                    </m:r>
                    <m:r>
                      <a:rPr lang="es-ES" sz="900" b="1" i="1" smtClean="0">
                        <a:latin typeface="Cambria Math" panose="02040503050406030204" pitchFamily="18" charset="0"/>
                        <a:ea typeface="Cambria Math" panose="02040503050406030204" pitchFamily="18" charset="0"/>
                      </a:rPr>
                      <m:t> </m:t>
                    </m:r>
                    <m:r>
                      <a:rPr lang="es-ES" sz="900" b="1" i="1" smtClean="0">
                        <a:latin typeface="Cambria Math" panose="02040503050406030204" pitchFamily="18" charset="0"/>
                        <a:ea typeface="Cambria Math" panose="02040503050406030204" pitchFamily="18" charset="0"/>
                      </a:rPr>
                      <m:t>𝒔𝒆𝒎𝒂𝒏𝒂</m:t>
                    </m:r>
                    <m:r>
                      <a:rPr lang="es-ES" sz="900" b="1" i="1" smtClean="0">
                        <a:latin typeface="Cambria Math" panose="02040503050406030204" pitchFamily="18" charset="0"/>
                        <a:ea typeface="Cambria Math" panose="02040503050406030204" pitchFamily="18" charset="0"/>
                      </a:rPr>
                      <m:t>.</m:t>
                    </m:r>
                  </m:oMath>
                </a14:m>
                <a:r>
                  <a:rPr lang="es-ES" sz="900" b="1" dirty="0"/>
                  <a:t> </a:t>
                </a:r>
              </a:p>
              <a:p>
                <a:pPr algn="ctr"/>
                <a:r>
                  <a:rPr lang="es-ES" sz="900" dirty="0"/>
                  <a:t>Sintomatología asociada al proceso.</a:t>
                </a:r>
              </a:p>
            </p:txBody>
          </p:sp>
        </mc:Choice>
        <mc:Fallback xmlns="">
          <p:sp>
            <p:nvSpPr>
              <p:cNvPr id="59" name="CuadroTexto 58">
                <a:extLst>
                  <a:ext uri="{FF2B5EF4-FFF2-40B4-BE49-F238E27FC236}">
                    <a16:creationId xmlns:a16="http://schemas.microsoft.com/office/drawing/2014/main" id="{CA7CE53A-4F6E-D842-7E7B-A991CF412BE8}"/>
                  </a:ext>
                </a:extLst>
              </p:cNvPr>
              <p:cNvSpPr txBox="1">
                <a:spLocks noRot="1" noChangeAspect="1" noMove="1" noResize="1" noEditPoints="1" noAdjustHandles="1" noChangeArrowheads="1" noChangeShapeType="1" noTextEdit="1"/>
              </p:cNvSpPr>
              <p:nvPr/>
            </p:nvSpPr>
            <p:spPr>
              <a:xfrm>
                <a:off x="4709823" y="484435"/>
                <a:ext cx="3750609" cy="784830"/>
              </a:xfrm>
              <a:prstGeom prst="rect">
                <a:avLst/>
              </a:prstGeom>
              <a:blipFill>
                <a:blip r:embed="rId15"/>
                <a:stretch>
                  <a:fillRect b="-3101"/>
                </a:stretch>
              </a:blipFill>
            </p:spPr>
            <p:txBody>
              <a:bodyPr/>
              <a:lstStyle/>
              <a:p>
                <a:r>
                  <a:rPr lang="es-ES">
                    <a:noFill/>
                  </a:rPr>
                  <a:t> </a:t>
                </a:r>
              </a:p>
            </p:txBody>
          </p:sp>
        </mc:Fallback>
      </mc:AlternateContent>
      <p:sp>
        <p:nvSpPr>
          <p:cNvPr id="60" name="CuadroTexto 59">
            <a:extLst>
              <a:ext uri="{FF2B5EF4-FFF2-40B4-BE49-F238E27FC236}">
                <a16:creationId xmlns:a16="http://schemas.microsoft.com/office/drawing/2014/main" id="{158972FB-28CA-8DD6-A80B-5E3D8BFB5F81}"/>
              </a:ext>
            </a:extLst>
          </p:cNvPr>
          <p:cNvSpPr txBox="1"/>
          <p:nvPr/>
        </p:nvSpPr>
        <p:spPr>
          <a:xfrm>
            <a:off x="197696" y="2409623"/>
            <a:ext cx="2061343" cy="369332"/>
          </a:xfrm>
          <a:prstGeom prst="rect">
            <a:avLst/>
          </a:prstGeom>
          <a:noFill/>
        </p:spPr>
        <p:txBody>
          <a:bodyPr wrap="square" rtlCol="0">
            <a:spAutoFit/>
          </a:bodyPr>
          <a:lstStyle/>
          <a:p>
            <a:pPr algn="ctr"/>
            <a:r>
              <a:rPr lang="es-ES" sz="900" b="1" dirty="0"/>
              <a:t>Adherencia</a:t>
            </a:r>
            <a:r>
              <a:rPr lang="es-ES" sz="900" dirty="0"/>
              <a:t> al tratamiento farmacológico</a:t>
            </a:r>
          </a:p>
        </p:txBody>
      </p:sp>
      <p:sp>
        <p:nvSpPr>
          <p:cNvPr id="61" name="CuadroTexto 60">
            <a:extLst>
              <a:ext uri="{FF2B5EF4-FFF2-40B4-BE49-F238E27FC236}">
                <a16:creationId xmlns:a16="http://schemas.microsoft.com/office/drawing/2014/main" id="{E7434604-2919-6992-C46F-E068F845EDC5}"/>
              </a:ext>
            </a:extLst>
          </p:cNvPr>
          <p:cNvSpPr txBox="1"/>
          <p:nvPr/>
        </p:nvSpPr>
        <p:spPr>
          <a:xfrm>
            <a:off x="2432482" y="2421918"/>
            <a:ext cx="2084172" cy="369332"/>
          </a:xfrm>
          <a:prstGeom prst="rect">
            <a:avLst/>
          </a:prstGeom>
          <a:noFill/>
        </p:spPr>
        <p:txBody>
          <a:bodyPr wrap="square" rtlCol="0">
            <a:spAutoFit/>
          </a:bodyPr>
          <a:lstStyle/>
          <a:p>
            <a:pPr algn="ctr"/>
            <a:r>
              <a:rPr lang="es-ES" sz="900" b="1" dirty="0"/>
              <a:t>No adherencia </a:t>
            </a:r>
            <a:r>
              <a:rPr lang="es-ES" sz="900" dirty="0"/>
              <a:t>a tratamiento farmacológico</a:t>
            </a:r>
          </a:p>
        </p:txBody>
      </p:sp>
      <p:sp>
        <p:nvSpPr>
          <p:cNvPr id="62" name="CuadroTexto 61">
            <a:extLst>
              <a:ext uri="{FF2B5EF4-FFF2-40B4-BE49-F238E27FC236}">
                <a16:creationId xmlns:a16="http://schemas.microsoft.com/office/drawing/2014/main" id="{AAE67F69-F7C6-75C9-BD2A-68BBD9A51125}"/>
              </a:ext>
            </a:extLst>
          </p:cNvPr>
          <p:cNvSpPr txBox="1"/>
          <p:nvPr/>
        </p:nvSpPr>
        <p:spPr>
          <a:xfrm>
            <a:off x="4709823" y="2364290"/>
            <a:ext cx="1946527" cy="369332"/>
          </a:xfrm>
          <a:prstGeom prst="rect">
            <a:avLst/>
          </a:prstGeom>
          <a:noFill/>
        </p:spPr>
        <p:txBody>
          <a:bodyPr wrap="square" rtlCol="0">
            <a:spAutoFit/>
          </a:bodyPr>
          <a:lstStyle/>
          <a:p>
            <a:pPr algn="ctr"/>
            <a:r>
              <a:rPr lang="es-ES" sz="900" b="1" dirty="0"/>
              <a:t>Adherencia</a:t>
            </a:r>
            <a:r>
              <a:rPr lang="es-ES" sz="900" dirty="0"/>
              <a:t> al tratamiento farmacológico</a:t>
            </a:r>
          </a:p>
        </p:txBody>
      </p:sp>
      <p:sp>
        <p:nvSpPr>
          <p:cNvPr id="63" name="CuadroTexto 62">
            <a:extLst>
              <a:ext uri="{FF2B5EF4-FFF2-40B4-BE49-F238E27FC236}">
                <a16:creationId xmlns:a16="http://schemas.microsoft.com/office/drawing/2014/main" id="{70240B3D-B1D6-77D2-35A6-63855FD86DF0}"/>
              </a:ext>
            </a:extLst>
          </p:cNvPr>
          <p:cNvSpPr txBox="1"/>
          <p:nvPr/>
        </p:nvSpPr>
        <p:spPr>
          <a:xfrm>
            <a:off x="6814899" y="2439743"/>
            <a:ext cx="2084172" cy="369332"/>
          </a:xfrm>
          <a:prstGeom prst="rect">
            <a:avLst/>
          </a:prstGeom>
          <a:noFill/>
        </p:spPr>
        <p:txBody>
          <a:bodyPr wrap="square" rtlCol="0">
            <a:spAutoFit/>
          </a:bodyPr>
          <a:lstStyle/>
          <a:p>
            <a:pPr algn="ctr"/>
            <a:r>
              <a:rPr lang="es-ES" sz="900" b="1" dirty="0"/>
              <a:t>No adherencia </a:t>
            </a:r>
            <a:r>
              <a:rPr lang="es-ES" sz="900" dirty="0"/>
              <a:t>al tratamiento farmacológico</a:t>
            </a:r>
          </a:p>
        </p:txBody>
      </p:sp>
      <p:sp>
        <p:nvSpPr>
          <p:cNvPr id="64" name="CuadroTexto 63">
            <a:extLst>
              <a:ext uri="{FF2B5EF4-FFF2-40B4-BE49-F238E27FC236}">
                <a16:creationId xmlns:a16="http://schemas.microsoft.com/office/drawing/2014/main" id="{04188520-07DE-B46A-BB36-FA1418740E66}"/>
              </a:ext>
            </a:extLst>
          </p:cNvPr>
          <p:cNvSpPr txBox="1"/>
          <p:nvPr/>
        </p:nvSpPr>
        <p:spPr>
          <a:xfrm>
            <a:off x="539552" y="4241346"/>
            <a:ext cx="7776864" cy="1231106"/>
          </a:xfrm>
          <a:prstGeom prst="rect">
            <a:avLst/>
          </a:prstGeom>
          <a:noFill/>
        </p:spPr>
        <p:txBody>
          <a:bodyPr wrap="square" rtlCol="0">
            <a:spAutoFit/>
          </a:bodyPr>
          <a:lstStyle/>
          <a:p>
            <a:pPr algn="ctr"/>
            <a:r>
              <a:rPr lang="es-ES" sz="1400" b="1" dirty="0"/>
              <a:t>Conclusión</a:t>
            </a:r>
          </a:p>
          <a:p>
            <a:r>
              <a:rPr lang="es-ES" sz="1400" dirty="0"/>
              <a:t>Las intervenciones enfermeras demuestran su eficacia al obtener un mejor abordaje del paciente atenuando los síntomas relacionados con la COVID persistente y obteniendo mejoras en la adherencia al tratamiento.</a:t>
            </a:r>
          </a:p>
          <a:p>
            <a:pPr algn="ctr"/>
            <a:endParaRPr lang="es-ES" dirty="0"/>
          </a:p>
        </p:txBody>
      </p:sp>
      <p:pic>
        <p:nvPicPr>
          <p:cNvPr id="65" name="Imagen 64">
            <a:extLst>
              <a:ext uri="{FF2B5EF4-FFF2-40B4-BE49-F238E27FC236}">
                <a16:creationId xmlns:a16="http://schemas.microsoft.com/office/drawing/2014/main" id="{1771443B-5AE8-59AF-B933-15CEDFF2F064}"/>
              </a:ext>
            </a:extLst>
          </p:cNvPr>
          <p:cNvPicPr>
            <a:picLocks noChangeAspect="1"/>
          </p:cNvPicPr>
          <p:nvPr/>
        </p:nvPicPr>
        <p:blipFill>
          <a:blip r:embed="rId16"/>
          <a:stretch>
            <a:fillRect/>
          </a:stretch>
        </p:blipFill>
        <p:spPr>
          <a:xfrm>
            <a:off x="3419872" y="1192455"/>
            <a:ext cx="1584176" cy="1077063"/>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15933</TotalTime>
  <Words>483</Words>
  <Application>Microsoft Office PowerPoint</Application>
  <PresentationFormat>Presentación en pantalla (16:9)</PresentationFormat>
  <Paragraphs>56</Paragraphs>
  <Slides>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Cambria Math</vt:lpstr>
      <vt:lpstr>Tema de Office</vt:lpstr>
      <vt:lpstr>CONSULTA ENFERMERÍA COVID PERSISTENTE Oliverio Ruiz Rodríguez, Pedro Francisco García Tamayo, María Rosario Ruiz-Serrano de la Espada, María Dolores Núñez Ollero, Mirian Domínguez Blasco, Carlos Herrera Cueva, Pilar García Velasco, Eva María Jurado Ambroju, David Chacón Cádiz, Maria Dolores Ucero León,(D.U.Es) Hospital Loja, Loja, Virgen del Rocio, Sevilla.</vt:lpstr>
      <vt:lpstr>Resultados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Oliverio Ruiz / Delegado SATSE Granada</cp:lastModifiedBy>
  <cp:revision>16</cp:revision>
  <dcterms:created xsi:type="dcterms:W3CDTF">2022-01-11T08:55:46Z</dcterms:created>
  <dcterms:modified xsi:type="dcterms:W3CDTF">2023-03-03T11:24:13Z</dcterms:modified>
</cp:coreProperties>
</file>