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712"/>
  </p:normalViewPr>
  <p:slideViewPr>
    <p:cSldViewPr>
      <p:cViewPr varScale="1">
        <p:scale>
          <a:sx n="140" d="100"/>
          <a:sy n="140" d="100"/>
        </p:scale>
        <p:origin x="600" y="1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Gr&#225;fico%20en%20Microsoft%20PowerPoin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ES_tradnl" sz="1100" b="0" dirty="0">
                <a:latin typeface="Arial" panose="020B0604020202020204" pitchFamily="34" charset="0"/>
                <a:cs typeface="Arial" panose="020B0604020202020204" pitchFamily="34" charset="0"/>
              </a:rPr>
              <a:t>132 PACIENTES</a:t>
            </a:r>
          </a:p>
        </c:rich>
      </c:tx>
      <c:layout>
        <c:manualLayout>
          <c:xMode val="edge"/>
          <c:yMode val="edge"/>
          <c:x val="0.21385825817239257"/>
          <c:y val="9.0922661788937431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CFC-F74D-8265-076E1548A30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CFC-F74D-8265-076E1548A30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CFC-F74D-8265-076E1548A30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'[Gráfico en Microsoft PowerPoint]Hoja1'!$E$1:$E$3</c:f>
              <c:strCache>
                <c:ptCount val="2"/>
                <c:pt idx="0">
                  <c:v>Hombres</c:v>
                </c:pt>
                <c:pt idx="1">
                  <c:v>mujeres</c:v>
                </c:pt>
              </c:strCache>
            </c:strRef>
          </c:cat>
          <c:val>
            <c:numRef>
              <c:f>'[Gráfico en Microsoft PowerPoint]Hoja1'!$F$1:$F$3</c:f>
              <c:numCache>
                <c:formatCode>General</c:formatCode>
                <c:ptCount val="3"/>
                <c:pt idx="0">
                  <c:v>78</c:v>
                </c:pt>
                <c:pt idx="1">
                  <c:v>54</c:v>
                </c:pt>
              </c:numCache>
            </c:numRef>
          </c:val>
          <c:extLst>
            <c:ext xmlns:c16="http://schemas.microsoft.com/office/drawing/2014/chart" uri="{C3380CC4-5D6E-409C-BE32-E72D297353CC}">
              <c16:uniqueId val="{00000006-2CFC-F74D-8265-076E1548A308}"/>
            </c:ext>
          </c:extLst>
        </c:ser>
        <c:dLbls>
          <c:dLblPos val="ctr"/>
          <c:showLegendKey val="0"/>
          <c:showVal val="0"/>
          <c:showCatName val="0"/>
          <c:showSerName val="0"/>
          <c:showPercent val="1"/>
          <c:showBubbleSize val="0"/>
          <c:showLeaderLines val="1"/>
        </c:dLbls>
        <c:firstSliceAng val="0"/>
        <c:extLst>
          <c:ext xmlns:c15="http://schemas.microsoft.com/office/drawing/2012/chart" uri="{02D57815-91ED-43cb-92C2-25804820EDAC}">
            <c15:filteredPieSeries>
              <c15:ser>
                <c:idx val="1"/>
                <c:order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8-2CFC-F74D-8265-076E1548A30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A-2CFC-F74D-8265-076E1548A30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C-2CFC-F74D-8265-076E1548A30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uri="{CE6537A1-D6FC-4f65-9D91-7224C49458BB}"/>
                  </c:extLst>
                </c:dLbls>
                <c:cat>
                  <c:strRef>
                    <c:extLst>
                      <c:ext uri="{02D57815-91ED-43cb-92C2-25804820EDAC}">
                        <c15:formulaRef>
                          <c15:sqref>'[Gráfico en Microsoft PowerPoint]Hoja1'!$E$1:$E$3</c15:sqref>
                        </c15:formulaRef>
                      </c:ext>
                    </c:extLst>
                    <c:strCache>
                      <c:ptCount val="2"/>
                      <c:pt idx="0">
                        <c:v>Hombres</c:v>
                      </c:pt>
                      <c:pt idx="1">
                        <c:v>mujeres</c:v>
                      </c:pt>
                    </c:strCache>
                  </c:strRef>
                </c:cat>
                <c:val>
                  <c:numRef>
                    <c:extLst>
                      <c:ext uri="{02D57815-91ED-43cb-92C2-25804820EDAC}">
                        <c15:formulaRef>
                          <c15:sqref>'[Gráfico en Microsoft PowerPoint]Hoja1'!$G$1:$G$3</c15:sqref>
                        </c15:formulaRef>
                      </c:ext>
                    </c:extLst>
                    <c:numCache>
                      <c:formatCode>General</c:formatCode>
                      <c:ptCount val="3"/>
                    </c:numCache>
                  </c:numRef>
                </c:val>
                <c:extLst>
                  <c:ext xmlns:c16="http://schemas.microsoft.com/office/drawing/2014/chart" uri="{C3380CC4-5D6E-409C-BE32-E72D297353CC}">
                    <c16:uniqueId val="{0000000D-2CFC-F74D-8265-076E1548A308}"/>
                  </c:ext>
                </c:extLst>
              </c15:ser>
            </c15:filteredPieSeries>
          </c:ext>
        </c:extLst>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8014B5-68F5-3E4C-BD27-874E931F4B3B}" type="datetimeFigureOut">
              <a:rPr lang="es-ES" smtClean="0"/>
              <a:t>1/3/23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FF81B6-C354-6E41-A3C8-D1415A35E9DE}" type="slidenum">
              <a:rPr lang="es-ES" smtClean="0"/>
              <a:t>‹Nº›</a:t>
            </a:fld>
            <a:endParaRPr lang="es-ES"/>
          </a:p>
        </p:txBody>
      </p:sp>
    </p:spTree>
    <p:extLst>
      <p:ext uri="{BB962C8B-B14F-4D97-AF65-F5344CB8AC3E}">
        <p14:creationId xmlns:p14="http://schemas.microsoft.com/office/powerpoint/2010/main" val="593472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4FF81B6-C354-6E41-A3C8-D1415A35E9DE}" type="slidenum">
              <a:rPr lang="es-ES" smtClean="0"/>
              <a:t>1</a:t>
            </a:fld>
            <a:endParaRPr lang="es-ES"/>
          </a:p>
        </p:txBody>
      </p:sp>
    </p:spTree>
    <p:extLst>
      <p:ext uri="{BB962C8B-B14F-4D97-AF65-F5344CB8AC3E}">
        <p14:creationId xmlns:p14="http://schemas.microsoft.com/office/powerpoint/2010/main" val="2696682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1/3/23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45BD7-0611-43FB-359E-0EFF58D83516}"/>
              </a:ext>
            </a:extLst>
          </p:cNvPr>
          <p:cNvSpPr txBox="1"/>
          <p:nvPr/>
        </p:nvSpPr>
        <p:spPr>
          <a:xfrm>
            <a:off x="370368" y="699542"/>
            <a:ext cx="8424936" cy="2154436"/>
          </a:xfrm>
          <a:prstGeom prst="rect">
            <a:avLst/>
          </a:prstGeom>
          <a:noFill/>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es-ES" sz="1600" i="0" u="none" strike="noStrike" dirty="0">
                <a:solidFill>
                  <a:srgbClr val="222222"/>
                </a:solidFill>
                <a:effectLst/>
                <a:latin typeface="Arial" panose="020B0604020202020204" pitchFamily="34" charset="0"/>
              </a:rPr>
              <a:t>RELACIÓN DEL LACTATO DESHIDROGENASA CON ALTERACIONES RADIOLOGICAS Y DE LA CAPACIDAD DE DIFUSIÓN DEL MONOXIDO DE CARBONO (DLCO) A LOS 3-6 MESES DE INGRESO POR NEUMONIA COVID-19</a:t>
            </a:r>
          </a:p>
          <a:p>
            <a:pPr algn="ctr"/>
            <a:endParaRPr lang="es-ES" sz="1400" b="1" dirty="0">
              <a:solidFill>
                <a:srgbClr val="222222"/>
              </a:solidFill>
              <a:latin typeface="Arial" panose="020B0604020202020204" pitchFamily="34" charset="0"/>
            </a:endParaRPr>
          </a:p>
          <a:p>
            <a:pPr algn="ctr"/>
            <a:r>
              <a:rPr lang="es-ES" sz="1200" dirty="0">
                <a:solidFill>
                  <a:schemeClr val="tx1"/>
                </a:solidFill>
                <a:latin typeface="Arial" panose="020B0604020202020204" pitchFamily="34" charset="0"/>
                <a:cs typeface="Arial" panose="020B0604020202020204" pitchFamily="34" charset="0"/>
              </a:rPr>
              <a:t>Alexander Ali Jiménez Romero, Francisca </a:t>
            </a:r>
            <a:r>
              <a:rPr lang="es-ES" sz="1200" i="0" dirty="0" err="1">
                <a:solidFill>
                  <a:schemeClr val="tx1"/>
                </a:solidFill>
                <a:effectLst/>
                <a:latin typeface="Arial" panose="020B0604020202020204" pitchFamily="34" charset="0"/>
                <a:cs typeface="Arial" panose="020B0604020202020204" pitchFamily="34" charset="0"/>
              </a:rPr>
              <a:t>Lerenas</a:t>
            </a:r>
            <a:r>
              <a:rPr lang="es-ES" sz="1200" i="0" dirty="0">
                <a:solidFill>
                  <a:schemeClr val="tx1"/>
                </a:solidFill>
                <a:effectLst/>
                <a:latin typeface="Arial" panose="020B0604020202020204" pitchFamily="34" charset="0"/>
                <a:cs typeface="Arial" panose="020B0604020202020204" pitchFamily="34" charset="0"/>
              </a:rPr>
              <a:t> Bernal, María Rosario Cabello </a:t>
            </a:r>
            <a:r>
              <a:rPr lang="es-ES" sz="1200" i="0" dirty="0" err="1">
                <a:solidFill>
                  <a:schemeClr val="tx1"/>
                </a:solidFill>
                <a:effectLst/>
                <a:latin typeface="Arial" panose="020B0604020202020204" pitchFamily="34" charset="0"/>
                <a:cs typeface="Arial" panose="020B0604020202020204" pitchFamily="34" charset="0"/>
              </a:rPr>
              <a:t>Jabalquinto</a:t>
            </a:r>
            <a:r>
              <a:rPr lang="es-ES" sz="1200" i="0" dirty="0">
                <a:solidFill>
                  <a:schemeClr val="tx1"/>
                </a:solidFill>
                <a:effectLst/>
                <a:latin typeface="Arial" panose="020B0604020202020204" pitchFamily="34" charset="0"/>
                <a:cs typeface="Arial" panose="020B0604020202020204" pitchFamily="34" charset="0"/>
              </a:rPr>
              <a:t>, </a:t>
            </a:r>
            <a:r>
              <a:rPr lang="es-ES" sz="1200" i="0" dirty="0" err="1">
                <a:solidFill>
                  <a:schemeClr val="tx1"/>
                </a:solidFill>
                <a:effectLst/>
                <a:latin typeface="Arial" panose="020B0604020202020204" pitchFamily="34" charset="0"/>
                <a:cs typeface="Arial" panose="020B0604020202020204" pitchFamily="34" charset="0"/>
              </a:rPr>
              <a:t>Maria</a:t>
            </a:r>
            <a:r>
              <a:rPr lang="es-ES" sz="1200" i="0" dirty="0">
                <a:solidFill>
                  <a:schemeClr val="tx1"/>
                </a:solidFill>
                <a:effectLst/>
                <a:latin typeface="Arial" panose="020B0604020202020204" pitchFamily="34" charset="0"/>
                <a:cs typeface="Arial" panose="020B0604020202020204" pitchFamily="34" charset="0"/>
              </a:rPr>
              <a:t> del Carmen Velazco </a:t>
            </a:r>
            <a:r>
              <a:rPr lang="es-ES" sz="1200" i="0" dirty="0" err="1">
                <a:solidFill>
                  <a:schemeClr val="tx1"/>
                </a:solidFill>
                <a:effectLst/>
                <a:latin typeface="Arial" panose="020B0604020202020204" pitchFamily="34" charset="0"/>
                <a:cs typeface="Arial" panose="020B0604020202020204" pitchFamily="34" charset="0"/>
              </a:rPr>
              <a:t>Alcazar</a:t>
            </a:r>
            <a:r>
              <a:rPr lang="es-ES" sz="1200" i="0" dirty="0">
                <a:solidFill>
                  <a:schemeClr val="tx1"/>
                </a:solidFill>
                <a:effectLst/>
                <a:latin typeface="Arial" panose="020B0604020202020204" pitchFamily="34" charset="0"/>
                <a:cs typeface="Arial" panose="020B0604020202020204" pitchFamily="34" charset="0"/>
              </a:rPr>
              <a:t>, Marta Hernández Olivo, Gema Díaz Rosas, Olga Meca </a:t>
            </a:r>
            <a:r>
              <a:rPr lang="es-ES" sz="1200" i="0" dirty="0" err="1">
                <a:solidFill>
                  <a:schemeClr val="tx1"/>
                </a:solidFill>
                <a:effectLst/>
                <a:latin typeface="Arial" panose="020B0604020202020204" pitchFamily="34" charset="0"/>
                <a:cs typeface="Arial" panose="020B0604020202020204" pitchFamily="34" charset="0"/>
              </a:rPr>
              <a:t>Birlanga</a:t>
            </a:r>
            <a:r>
              <a:rPr lang="es-ES" sz="1200" i="0" dirty="0">
                <a:solidFill>
                  <a:schemeClr val="tx1"/>
                </a:solidFill>
                <a:effectLst/>
                <a:latin typeface="Arial" panose="020B0604020202020204" pitchFamily="34" charset="0"/>
                <a:cs typeface="Arial" panose="020B0604020202020204" pitchFamily="34" charset="0"/>
              </a:rPr>
              <a:t>, Mercedes Guillamón Sánchez, José Javier Martínez Garcerán, Rocío Ibáñez Meléndez, Carlos Castillo Quintanilla, Pedro García Torres, Carlos Federico Álvarez Miranda, María Del Mar Valdivia Salas, Javier Pérez Pallarés, Francisco Javier Bravo Gutiérrez, Antonio Santa Cruz </a:t>
            </a:r>
            <a:r>
              <a:rPr lang="es-ES" sz="1200" i="0" dirty="0" err="1">
                <a:solidFill>
                  <a:schemeClr val="tx1"/>
                </a:solidFill>
                <a:effectLst/>
                <a:latin typeface="Arial" panose="020B0604020202020204" pitchFamily="34" charset="0"/>
                <a:cs typeface="Arial" panose="020B0604020202020204" pitchFamily="34" charset="0"/>
              </a:rPr>
              <a:t>Siminiani</a:t>
            </a:r>
            <a:endParaRPr lang="es-ES" sz="1200" dirty="0">
              <a:solidFill>
                <a:schemeClr val="tx1"/>
              </a:solidFill>
              <a:latin typeface="Arial" panose="020B0604020202020204" pitchFamily="34" charset="0"/>
              <a:cs typeface="Arial" panose="020B0604020202020204" pitchFamily="34" charset="0"/>
            </a:endParaRPr>
          </a:p>
          <a:p>
            <a:pPr algn="ctr"/>
            <a:endParaRPr lang="es-ES" sz="1200" b="1" dirty="0"/>
          </a:p>
        </p:txBody>
      </p:sp>
      <p:sp>
        <p:nvSpPr>
          <p:cNvPr id="4" name="CuadroTexto 3">
            <a:extLst>
              <a:ext uri="{FF2B5EF4-FFF2-40B4-BE49-F238E27FC236}">
                <a16:creationId xmlns:a16="http://schemas.microsoft.com/office/drawing/2014/main" id="{827D57DC-9074-0114-2568-E94D6ADF033C}"/>
              </a:ext>
            </a:extLst>
          </p:cNvPr>
          <p:cNvSpPr txBox="1"/>
          <p:nvPr/>
        </p:nvSpPr>
        <p:spPr>
          <a:xfrm>
            <a:off x="349211" y="2730282"/>
            <a:ext cx="8424936" cy="156966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s-ES" sz="1200" dirty="0">
                <a:solidFill>
                  <a:schemeClr val="tx1"/>
                </a:solidFill>
                <a:latin typeface="Arial" panose="020B0604020202020204" pitchFamily="34" charset="0"/>
                <a:cs typeface="Arial" panose="020B0604020202020204" pitchFamily="34" charset="0"/>
              </a:rPr>
              <a:t>INTRODUCCIÓN Y OBJETIVO</a:t>
            </a:r>
          </a:p>
          <a:p>
            <a:r>
              <a:rPr lang="fr-FR" sz="1200" b="0" i="0" u="none" strike="noStrike" dirty="0">
                <a:solidFill>
                  <a:srgbClr val="222222"/>
                </a:solidFill>
                <a:effectLst/>
                <a:latin typeface="Arial" panose="020B0604020202020204" pitchFamily="34" charset="0"/>
              </a:rPr>
              <a:t>El SARS-CoV2</a:t>
            </a:r>
            <a:r>
              <a:rPr lang="es-ES_tradnl" sz="1200" b="0" i="0" u="none" strike="noStrike" dirty="0">
                <a:solidFill>
                  <a:srgbClr val="222222"/>
                </a:solidFill>
                <a:effectLst/>
                <a:latin typeface="Arial" panose="020B0604020202020204" pitchFamily="34" charset="0"/>
              </a:rPr>
              <a:t>es un virus respiratorio que afectó a la población mundial. Muchos pacientes necesitaron ingreso hospitalario, con gran impacto en nuestro hospital entre diciembre de 2020 y marzo de 2021.Existen pará</a:t>
            </a:r>
            <a:r>
              <a:rPr lang="pt-PT" sz="1200" b="0" i="0" u="none" strike="noStrike" dirty="0">
                <a:solidFill>
                  <a:srgbClr val="222222"/>
                </a:solidFill>
                <a:effectLst/>
                <a:latin typeface="Arial" panose="020B0604020202020204" pitchFamily="34" charset="0"/>
              </a:rPr>
              <a:t>metros </a:t>
            </a:r>
            <a:r>
              <a:rPr lang="es-ES_tradnl" sz="1200" b="0" i="0" u="none" strike="noStrike" dirty="0">
                <a:solidFill>
                  <a:srgbClr val="222222"/>
                </a:solidFill>
                <a:effectLst/>
                <a:latin typeface="Arial" panose="020B0604020202020204" pitchFamily="34" charset="0"/>
              </a:rPr>
              <a:t>analíticos como el lactato deshidrogena (</a:t>
            </a:r>
            <a:r>
              <a:rPr lang="it-IT" sz="1200" b="0" i="0" u="none" strike="noStrike" dirty="0">
                <a:solidFill>
                  <a:srgbClr val="222222"/>
                </a:solidFill>
                <a:effectLst/>
                <a:latin typeface="Arial" panose="020B0604020202020204" pitchFamily="34" charset="0"/>
              </a:rPr>
              <a:t>LDH) </a:t>
            </a:r>
            <a:r>
              <a:rPr lang="es-ES_tradnl" sz="1200" b="0" i="0" u="none" strike="noStrike" dirty="0">
                <a:solidFill>
                  <a:srgbClr val="222222"/>
                </a:solidFill>
                <a:effectLst/>
                <a:latin typeface="Arial" panose="020B0604020202020204" pitchFamily="34" charset="0"/>
              </a:rPr>
              <a:t>que se correlacionan con mal pronóstico de la enfermedad. Tras el alta muchos de estos pacientes se derivaron a la consulta de screening, para clasificar quienes necesitaban seguimiento. El objetivo de este trabajo es valorar las características de los pacientes en la consulta de screening e identificar la relación de la LDH durante el ingreso y el cambio a nivel radiológico y funcional de los pacientes en seguimiento en la consulta a los 3-6 meses.</a:t>
            </a:r>
            <a:endParaRPr lang="es-ES" sz="1200" b="1" dirty="0"/>
          </a:p>
        </p:txBody>
      </p:sp>
      <p:sp>
        <p:nvSpPr>
          <p:cNvPr id="5" name="CuadroTexto 4">
            <a:extLst>
              <a:ext uri="{FF2B5EF4-FFF2-40B4-BE49-F238E27FC236}">
                <a16:creationId xmlns:a16="http://schemas.microsoft.com/office/drawing/2014/main" id="{6115E4C2-22CD-BED2-4578-CCBA33348316}"/>
              </a:ext>
            </a:extLst>
          </p:cNvPr>
          <p:cNvSpPr txBox="1"/>
          <p:nvPr/>
        </p:nvSpPr>
        <p:spPr>
          <a:xfrm>
            <a:off x="370369" y="4299942"/>
            <a:ext cx="842493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 sz="1200" dirty="0">
                <a:solidFill>
                  <a:schemeClr val="tx1"/>
                </a:solidFill>
                <a:latin typeface="Arial" panose="020B0604020202020204" pitchFamily="34" charset="0"/>
                <a:cs typeface="Arial" panose="020B0604020202020204" pitchFamily="34" charset="0"/>
              </a:rPr>
              <a:t>MATERIALES Y METODO</a:t>
            </a:r>
          </a:p>
          <a:p>
            <a:r>
              <a:rPr lang="pt-PT" sz="1200" b="0" i="0" u="none" strike="noStrike" dirty="0">
                <a:solidFill>
                  <a:srgbClr val="222222"/>
                </a:solidFill>
                <a:effectLst/>
                <a:latin typeface="Arial" panose="020B0604020202020204" pitchFamily="34" charset="0"/>
              </a:rPr>
              <a:t>Estúdio de </a:t>
            </a:r>
            <a:r>
              <a:rPr lang="pt-PT" sz="1200" b="0" i="0" u="none" strike="noStrike" dirty="0" err="1">
                <a:solidFill>
                  <a:srgbClr val="222222"/>
                </a:solidFill>
                <a:effectLst/>
                <a:latin typeface="Arial" panose="020B0604020202020204" pitchFamily="34" charset="0"/>
              </a:rPr>
              <a:t>cohortes</a:t>
            </a:r>
            <a:r>
              <a:rPr lang="pt-PT" sz="1200" b="0" i="0" u="none" strike="noStrike" dirty="0">
                <a:solidFill>
                  <a:srgbClr val="222222"/>
                </a:solidFill>
                <a:effectLst/>
                <a:latin typeface="Arial" panose="020B0604020202020204" pitchFamily="34" charset="0"/>
              </a:rPr>
              <a:t> </a:t>
            </a:r>
            <a:r>
              <a:rPr lang="pt-PT" sz="1200" b="0" i="0" u="none" strike="noStrike" dirty="0" err="1">
                <a:solidFill>
                  <a:srgbClr val="222222"/>
                </a:solidFill>
                <a:effectLst/>
                <a:latin typeface="Arial" panose="020B0604020202020204" pitchFamily="34" charset="0"/>
              </a:rPr>
              <a:t>retrospectivo</a:t>
            </a:r>
            <a:r>
              <a:rPr lang="pt-PT" sz="1200" b="0" i="0" u="none" strike="noStrike" dirty="0">
                <a:solidFill>
                  <a:srgbClr val="222222"/>
                </a:solidFill>
                <a:effectLst/>
                <a:latin typeface="Arial" panose="020B0604020202020204" pitchFamily="34" charset="0"/>
              </a:rPr>
              <a:t>, de pacientes de la consulta de </a:t>
            </a:r>
            <a:r>
              <a:rPr lang="pt-PT" sz="1200" b="0" i="0" u="none" strike="noStrike" dirty="0" err="1">
                <a:solidFill>
                  <a:srgbClr val="222222"/>
                </a:solidFill>
                <a:effectLst/>
                <a:latin typeface="Arial" panose="020B0604020202020204" pitchFamily="34" charset="0"/>
              </a:rPr>
              <a:t>screening</a:t>
            </a:r>
            <a:r>
              <a:rPr lang="pt-PT" sz="1200" b="0" i="0" u="none" strike="noStrike" dirty="0">
                <a:solidFill>
                  <a:srgbClr val="222222"/>
                </a:solidFill>
                <a:effectLst/>
                <a:latin typeface="Arial" panose="020B0604020202020204" pitchFamily="34" charset="0"/>
              </a:rPr>
              <a:t> trás el </a:t>
            </a:r>
            <a:r>
              <a:rPr lang="pt-PT" sz="1200" b="0" i="0" u="none" strike="noStrike" dirty="0" err="1">
                <a:solidFill>
                  <a:srgbClr val="222222"/>
                </a:solidFill>
                <a:effectLst/>
                <a:latin typeface="Arial" panose="020B0604020202020204" pitchFamily="34" charset="0"/>
              </a:rPr>
              <a:t>ingreso</a:t>
            </a:r>
            <a:r>
              <a:rPr lang="pt-PT" sz="1200" b="0" i="0" u="none" strike="noStrike" dirty="0">
                <a:solidFill>
                  <a:srgbClr val="222222"/>
                </a:solidFill>
                <a:effectLst/>
                <a:latin typeface="Arial" panose="020B0604020202020204" pitchFamily="34" charset="0"/>
              </a:rPr>
              <a:t> por </a:t>
            </a:r>
            <a:r>
              <a:rPr lang="pt-PT" sz="1200" b="0" i="0" u="none" strike="noStrike" dirty="0" err="1">
                <a:solidFill>
                  <a:srgbClr val="222222"/>
                </a:solidFill>
                <a:effectLst/>
                <a:latin typeface="Arial" panose="020B0604020202020204" pitchFamily="34" charset="0"/>
              </a:rPr>
              <a:t>neumonía</a:t>
            </a:r>
            <a:r>
              <a:rPr lang="pt-PT" sz="1200" b="0" i="0" u="none" strike="noStrike" dirty="0">
                <a:solidFill>
                  <a:srgbClr val="222222"/>
                </a:solidFill>
                <a:effectLst/>
                <a:latin typeface="Arial" panose="020B0604020202020204" pitchFamily="34" charset="0"/>
              </a:rPr>
              <a:t> COVID-19. Se realiza estadística </a:t>
            </a:r>
            <a:r>
              <a:rPr lang="pt-PT" sz="1200" b="0" i="0" u="none" strike="noStrike" dirty="0" err="1">
                <a:solidFill>
                  <a:srgbClr val="222222"/>
                </a:solidFill>
                <a:effectLst/>
                <a:latin typeface="Arial" panose="020B0604020202020204" pitchFamily="34" charset="0"/>
              </a:rPr>
              <a:t>descriptiva</a:t>
            </a:r>
            <a:r>
              <a:rPr lang="pt-PT" sz="1200" b="0" i="0" u="none" strike="noStrike" dirty="0">
                <a:solidFill>
                  <a:srgbClr val="222222"/>
                </a:solidFill>
                <a:effectLst/>
                <a:latin typeface="Arial" panose="020B0604020202020204" pitchFamily="34" charset="0"/>
              </a:rPr>
              <a:t> y analítica </a:t>
            </a:r>
            <a:r>
              <a:rPr lang="pt-PT" sz="1200" dirty="0" err="1">
                <a:solidFill>
                  <a:srgbClr val="222222"/>
                </a:solidFill>
                <a:latin typeface="Arial" panose="020B0604020202020204" pitchFamily="34" charset="0"/>
              </a:rPr>
              <a:t>con</a:t>
            </a:r>
            <a:r>
              <a:rPr lang="pt-PT" sz="1200" b="0" i="0" u="none" strike="noStrike" dirty="0">
                <a:solidFill>
                  <a:srgbClr val="222222"/>
                </a:solidFill>
                <a:effectLst/>
                <a:latin typeface="Arial" panose="020B0604020202020204" pitchFamily="34" charset="0"/>
              </a:rPr>
              <a:t> paquete estadístico SPSSv21 ®</a:t>
            </a:r>
            <a:endParaRPr lang="es-ES" sz="12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8A46566A-5CEF-833E-5EAD-C0B19A4469EB}"/>
              </a:ext>
            </a:extLst>
          </p:cNvPr>
          <p:cNvGraphicFramePr>
            <a:graphicFrameLocks/>
          </p:cNvGraphicFramePr>
          <p:nvPr>
            <p:extLst>
              <p:ext uri="{D42A27DB-BD31-4B8C-83A1-F6EECF244321}">
                <p14:modId xmlns:p14="http://schemas.microsoft.com/office/powerpoint/2010/main" val="1244746813"/>
              </p:ext>
            </p:extLst>
          </p:nvPr>
        </p:nvGraphicFramePr>
        <p:xfrm>
          <a:off x="1608715" y="301497"/>
          <a:ext cx="2313130" cy="11181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a 6">
            <a:extLst>
              <a:ext uri="{FF2B5EF4-FFF2-40B4-BE49-F238E27FC236}">
                <a16:creationId xmlns:a16="http://schemas.microsoft.com/office/drawing/2014/main" id="{8B36A049-9594-B894-2986-50A640953BD1}"/>
              </a:ext>
            </a:extLst>
          </p:cNvPr>
          <p:cNvGraphicFramePr>
            <a:graphicFrameLocks noGrp="1"/>
          </p:cNvGraphicFramePr>
          <p:nvPr>
            <p:extLst>
              <p:ext uri="{D42A27DB-BD31-4B8C-83A1-F6EECF244321}">
                <p14:modId xmlns:p14="http://schemas.microsoft.com/office/powerpoint/2010/main" val="2330825011"/>
              </p:ext>
            </p:extLst>
          </p:nvPr>
        </p:nvGraphicFramePr>
        <p:xfrm>
          <a:off x="5076056" y="352273"/>
          <a:ext cx="3096345" cy="1463040"/>
        </p:xfrm>
        <a:graphic>
          <a:graphicData uri="http://schemas.openxmlformats.org/drawingml/2006/table">
            <a:tbl>
              <a:tblPr firstRow="1" bandRow="1">
                <a:tableStyleId>{5C22544A-7EE6-4342-B048-85BDC9FD1C3A}</a:tableStyleId>
              </a:tblPr>
              <a:tblGrid>
                <a:gridCol w="1032115">
                  <a:extLst>
                    <a:ext uri="{9D8B030D-6E8A-4147-A177-3AD203B41FA5}">
                      <a16:colId xmlns:a16="http://schemas.microsoft.com/office/drawing/2014/main" val="617926492"/>
                    </a:ext>
                  </a:extLst>
                </a:gridCol>
                <a:gridCol w="1032115">
                  <a:extLst>
                    <a:ext uri="{9D8B030D-6E8A-4147-A177-3AD203B41FA5}">
                      <a16:colId xmlns:a16="http://schemas.microsoft.com/office/drawing/2014/main" val="4195931904"/>
                    </a:ext>
                  </a:extLst>
                </a:gridCol>
                <a:gridCol w="1032115">
                  <a:extLst>
                    <a:ext uri="{9D8B030D-6E8A-4147-A177-3AD203B41FA5}">
                      <a16:colId xmlns:a16="http://schemas.microsoft.com/office/drawing/2014/main" val="837362864"/>
                    </a:ext>
                  </a:extLst>
                </a:gridCol>
              </a:tblGrid>
              <a:tr h="223639">
                <a:tc>
                  <a:txBody>
                    <a:bodyPr/>
                    <a:lstStyle/>
                    <a:p>
                      <a:r>
                        <a:rPr lang="es-ES" sz="1100" b="0" dirty="0">
                          <a:latin typeface="Arial" panose="020B0604020202020204" pitchFamily="34" charset="0"/>
                          <a:cs typeface="Arial" panose="020B0604020202020204" pitchFamily="34" charset="0"/>
                        </a:rPr>
                        <a:t>Parámetro</a:t>
                      </a:r>
                    </a:p>
                  </a:txBody>
                  <a:tcPr/>
                </a:tc>
                <a:tc>
                  <a:txBody>
                    <a:bodyPr/>
                    <a:lstStyle/>
                    <a:p>
                      <a:r>
                        <a:rPr lang="es-ES" sz="1100" b="0" dirty="0">
                          <a:latin typeface="Arial" panose="020B0604020202020204" pitchFamily="34" charset="0"/>
                          <a:cs typeface="Arial" panose="020B0604020202020204" pitchFamily="34" charset="0"/>
                        </a:rPr>
                        <a:t>Valor</a:t>
                      </a:r>
                    </a:p>
                  </a:txBody>
                  <a:tcPr/>
                </a:tc>
                <a:tc>
                  <a:txBody>
                    <a:bodyPr/>
                    <a:lstStyle/>
                    <a:p>
                      <a:r>
                        <a:rPr lang="es-ES" sz="1100" b="0" dirty="0">
                          <a:latin typeface="Arial" panose="020B0604020202020204" pitchFamily="34" charset="0"/>
                          <a:cs typeface="Arial" panose="020B0604020202020204" pitchFamily="34" charset="0"/>
                        </a:rPr>
                        <a:t>% de pacientes</a:t>
                      </a:r>
                    </a:p>
                  </a:txBody>
                  <a:tcPr/>
                </a:tc>
                <a:extLst>
                  <a:ext uri="{0D108BD9-81ED-4DB2-BD59-A6C34878D82A}">
                    <a16:rowId xmlns:a16="http://schemas.microsoft.com/office/drawing/2014/main" val="526102679"/>
                  </a:ext>
                </a:extLst>
              </a:tr>
              <a:tr h="223639">
                <a:tc>
                  <a:txBody>
                    <a:bodyPr/>
                    <a:lstStyle/>
                    <a:p>
                      <a:r>
                        <a:rPr lang="es-ES" sz="1100" b="0" dirty="0">
                          <a:latin typeface="Arial" panose="020B0604020202020204" pitchFamily="34" charset="0"/>
                          <a:cs typeface="Arial" panose="020B0604020202020204" pitchFamily="34" charset="0"/>
                        </a:rPr>
                        <a:t>LDH</a:t>
                      </a:r>
                    </a:p>
                  </a:txBody>
                  <a:tcPr/>
                </a:tc>
                <a:tc>
                  <a:txBody>
                    <a:bodyPr/>
                    <a:lstStyle/>
                    <a:p>
                      <a:r>
                        <a:rPr lang="es-ES" sz="1100" b="0" dirty="0">
                          <a:latin typeface="Arial" panose="020B0604020202020204" pitchFamily="34" charset="0"/>
                          <a:cs typeface="Arial" panose="020B0604020202020204" pitchFamily="34" charset="0"/>
                        </a:rPr>
                        <a:t>&gt;350 ng/</a:t>
                      </a:r>
                      <a:r>
                        <a:rPr lang="es-ES" sz="1100" b="0" dirty="0" err="1">
                          <a:latin typeface="Arial" panose="020B0604020202020204" pitchFamily="34" charset="0"/>
                          <a:cs typeface="Arial" panose="020B0604020202020204" pitchFamily="34" charset="0"/>
                        </a:rPr>
                        <a:t>mL</a:t>
                      </a:r>
                      <a:endParaRPr lang="es-ES" sz="1100" b="0" dirty="0">
                        <a:latin typeface="Arial" panose="020B0604020202020204" pitchFamily="34" charset="0"/>
                        <a:cs typeface="Arial" panose="020B0604020202020204" pitchFamily="34" charset="0"/>
                      </a:endParaRPr>
                    </a:p>
                  </a:txBody>
                  <a:tcPr/>
                </a:tc>
                <a:tc>
                  <a:txBody>
                    <a:bodyPr/>
                    <a:lstStyle/>
                    <a:p>
                      <a:r>
                        <a:rPr lang="es-ES" sz="1100" b="0" dirty="0">
                          <a:latin typeface="Arial" panose="020B0604020202020204" pitchFamily="34" charset="0"/>
                          <a:cs typeface="Arial" panose="020B0604020202020204" pitchFamily="34" charset="0"/>
                        </a:rPr>
                        <a:t>66.7%</a:t>
                      </a:r>
                    </a:p>
                  </a:txBody>
                  <a:tcPr/>
                </a:tc>
                <a:extLst>
                  <a:ext uri="{0D108BD9-81ED-4DB2-BD59-A6C34878D82A}">
                    <a16:rowId xmlns:a16="http://schemas.microsoft.com/office/drawing/2014/main" val="3593553305"/>
                  </a:ext>
                </a:extLst>
              </a:tr>
              <a:tr h="223639">
                <a:tc>
                  <a:txBody>
                    <a:bodyPr/>
                    <a:lstStyle/>
                    <a:p>
                      <a:r>
                        <a:rPr lang="es-ES" sz="1100" b="0" dirty="0">
                          <a:latin typeface="Arial" panose="020B0604020202020204" pitchFamily="34" charset="0"/>
                          <a:cs typeface="Arial" panose="020B0604020202020204" pitchFamily="34" charset="0"/>
                        </a:rPr>
                        <a:t>FERRITINA</a:t>
                      </a:r>
                    </a:p>
                  </a:txBody>
                  <a:tcPr/>
                </a:tc>
                <a:tc>
                  <a:txBody>
                    <a:bodyPr/>
                    <a:lstStyle/>
                    <a:p>
                      <a:r>
                        <a:rPr lang="es-ES" sz="1100" b="0" dirty="0">
                          <a:latin typeface="Arial" panose="020B0604020202020204" pitchFamily="34" charset="0"/>
                          <a:cs typeface="Arial" panose="020B0604020202020204" pitchFamily="34" charset="0"/>
                        </a:rPr>
                        <a:t>&gt;1000ng/dl</a:t>
                      </a:r>
                    </a:p>
                  </a:txBody>
                  <a:tcPr/>
                </a:tc>
                <a:tc>
                  <a:txBody>
                    <a:bodyPr/>
                    <a:lstStyle/>
                    <a:p>
                      <a:r>
                        <a:rPr lang="es-ES" sz="1100" b="0" dirty="0">
                          <a:latin typeface="Arial" panose="020B0604020202020204" pitchFamily="34" charset="0"/>
                          <a:cs typeface="Arial" panose="020B0604020202020204" pitchFamily="34" charset="0"/>
                        </a:rPr>
                        <a:t>44%</a:t>
                      </a:r>
                    </a:p>
                  </a:txBody>
                  <a:tcPr/>
                </a:tc>
                <a:extLst>
                  <a:ext uri="{0D108BD9-81ED-4DB2-BD59-A6C34878D82A}">
                    <a16:rowId xmlns:a16="http://schemas.microsoft.com/office/drawing/2014/main" val="4127446511"/>
                  </a:ext>
                </a:extLst>
              </a:tr>
              <a:tr h="223639">
                <a:tc>
                  <a:txBody>
                    <a:bodyPr/>
                    <a:lstStyle/>
                    <a:p>
                      <a:r>
                        <a:rPr lang="es-ES" sz="1100" b="0" dirty="0">
                          <a:latin typeface="Arial" panose="020B0604020202020204" pitchFamily="34" charset="0"/>
                          <a:cs typeface="Arial" panose="020B0604020202020204" pitchFamily="34" charset="0"/>
                        </a:rPr>
                        <a:t>DIMERO D</a:t>
                      </a:r>
                    </a:p>
                  </a:txBody>
                  <a:tcPr/>
                </a:tc>
                <a:tc>
                  <a:txBody>
                    <a:bodyPr/>
                    <a:lstStyle/>
                    <a:p>
                      <a:r>
                        <a:rPr lang="es-ES" sz="1100" b="0" dirty="0">
                          <a:latin typeface="Arial" panose="020B0604020202020204" pitchFamily="34" charset="0"/>
                          <a:cs typeface="Arial" panose="020B0604020202020204" pitchFamily="34" charset="0"/>
                        </a:rPr>
                        <a:t>&gt;1000 ng/</a:t>
                      </a:r>
                      <a:r>
                        <a:rPr lang="es-ES" sz="1100" b="0" dirty="0" err="1">
                          <a:latin typeface="Arial" panose="020B0604020202020204" pitchFamily="34" charset="0"/>
                          <a:cs typeface="Arial" panose="020B0604020202020204" pitchFamily="34" charset="0"/>
                        </a:rPr>
                        <a:t>mL</a:t>
                      </a:r>
                      <a:endParaRPr lang="es-ES" sz="1100" b="0" dirty="0">
                        <a:latin typeface="Arial" panose="020B0604020202020204" pitchFamily="34" charset="0"/>
                        <a:cs typeface="Arial" panose="020B0604020202020204" pitchFamily="34" charset="0"/>
                      </a:endParaRPr>
                    </a:p>
                  </a:txBody>
                  <a:tcPr/>
                </a:tc>
                <a:tc>
                  <a:txBody>
                    <a:bodyPr/>
                    <a:lstStyle/>
                    <a:p>
                      <a:r>
                        <a:rPr lang="es-ES" sz="1100" b="0" dirty="0">
                          <a:latin typeface="Arial" panose="020B0604020202020204" pitchFamily="34" charset="0"/>
                          <a:cs typeface="Arial" panose="020B0604020202020204" pitchFamily="34" charset="0"/>
                        </a:rPr>
                        <a:t>78%</a:t>
                      </a:r>
                    </a:p>
                  </a:txBody>
                  <a:tcPr/>
                </a:tc>
                <a:extLst>
                  <a:ext uri="{0D108BD9-81ED-4DB2-BD59-A6C34878D82A}">
                    <a16:rowId xmlns:a16="http://schemas.microsoft.com/office/drawing/2014/main" val="3246875467"/>
                  </a:ext>
                </a:extLst>
              </a:tr>
              <a:tr h="223639">
                <a:tc>
                  <a:txBody>
                    <a:bodyPr/>
                    <a:lstStyle/>
                    <a:p>
                      <a:r>
                        <a:rPr lang="es-ES" sz="1100" b="0" dirty="0">
                          <a:latin typeface="Arial" panose="020B0604020202020204" pitchFamily="34" charset="0"/>
                          <a:cs typeface="Arial" panose="020B0604020202020204" pitchFamily="34" charset="0"/>
                        </a:rPr>
                        <a:t>PCR</a:t>
                      </a:r>
                    </a:p>
                  </a:txBody>
                  <a:tcPr/>
                </a:tc>
                <a:tc>
                  <a:txBody>
                    <a:bodyPr/>
                    <a:lstStyle/>
                    <a:p>
                      <a:r>
                        <a:rPr lang="es-ES" sz="1100" b="0" dirty="0">
                          <a:latin typeface="Arial" panose="020B0604020202020204" pitchFamily="34" charset="0"/>
                          <a:cs typeface="Arial" panose="020B0604020202020204" pitchFamily="34" charset="0"/>
                        </a:rPr>
                        <a:t>&gt; 7.5 mg/l</a:t>
                      </a:r>
                    </a:p>
                  </a:txBody>
                  <a:tcPr/>
                </a:tc>
                <a:tc>
                  <a:txBody>
                    <a:bodyPr/>
                    <a:lstStyle/>
                    <a:p>
                      <a:r>
                        <a:rPr lang="es-ES" sz="1100" b="0" dirty="0">
                          <a:latin typeface="Arial" panose="020B0604020202020204" pitchFamily="34" charset="0"/>
                          <a:cs typeface="Arial" panose="020B0604020202020204" pitchFamily="34" charset="0"/>
                        </a:rPr>
                        <a:t>69,7%</a:t>
                      </a:r>
                    </a:p>
                  </a:txBody>
                  <a:tcPr/>
                </a:tc>
                <a:extLst>
                  <a:ext uri="{0D108BD9-81ED-4DB2-BD59-A6C34878D82A}">
                    <a16:rowId xmlns:a16="http://schemas.microsoft.com/office/drawing/2014/main" val="2916630935"/>
                  </a:ext>
                </a:extLst>
              </a:tr>
            </a:tbl>
          </a:graphicData>
        </a:graphic>
      </p:graphicFrame>
      <p:sp>
        <p:nvSpPr>
          <p:cNvPr id="10" name="CuadroTexto 9">
            <a:extLst>
              <a:ext uri="{FF2B5EF4-FFF2-40B4-BE49-F238E27FC236}">
                <a16:creationId xmlns:a16="http://schemas.microsoft.com/office/drawing/2014/main" id="{CF401FD2-CC54-A17B-56E0-6FAF99B2DC2A}"/>
              </a:ext>
            </a:extLst>
          </p:cNvPr>
          <p:cNvSpPr txBox="1"/>
          <p:nvPr/>
        </p:nvSpPr>
        <p:spPr>
          <a:xfrm>
            <a:off x="5458047" y="5011479"/>
            <a:ext cx="3074393" cy="369332"/>
          </a:xfrm>
          <a:prstGeom prst="rect">
            <a:avLst/>
          </a:prstGeom>
          <a:noFill/>
        </p:spPr>
        <p:txBody>
          <a:bodyPr wrap="square" rtlCol="0">
            <a:spAutoFit/>
          </a:bodyPr>
          <a:lstStyle/>
          <a:p>
            <a:endParaRPr lang="es-ES" dirty="0"/>
          </a:p>
        </p:txBody>
      </p:sp>
      <p:pic>
        <p:nvPicPr>
          <p:cNvPr id="11" name="Imagen 10">
            <a:extLst>
              <a:ext uri="{FF2B5EF4-FFF2-40B4-BE49-F238E27FC236}">
                <a16:creationId xmlns:a16="http://schemas.microsoft.com/office/drawing/2014/main" id="{8969AEC9-31DC-217A-A4C0-D265DBD1172D}"/>
              </a:ext>
            </a:extLst>
          </p:cNvPr>
          <p:cNvPicPr>
            <a:picLocks noChangeAspect="1"/>
          </p:cNvPicPr>
          <p:nvPr/>
        </p:nvPicPr>
        <p:blipFill>
          <a:blip r:embed="rId3"/>
          <a:stretch>
            <a:fillRect/>
          </a:stretch>
        </p:blipFill>
        <p:spPr>
          <a:xfrm>
            <a:off x="179512" y="1945293"/>
            <a:ext cx="4752528" cy="1604095"/>
          </a:xfrm>
          <a:prstGeom prst="rect">
            <a:avLst/>
          </a:prstGeom>
        </p:spPr>
      </p:pic>
      <p:sp>
        <p:nvSpPr>
          <p:cNvPr id="12" name="CuadroTexto 11">
            <a:extLst>
              <a:ext uri="{FF2B5EF4-FFF2-40B4-BE49-F238E27FC236}">
                <a16:creationId xmlns:a16="http://schemas.microsoft.com/office/drawing/2014/main" id="{1D0F0EBA-7FA2-7EB0-33A9-01E670D2FF06}"/>
              </a:ext>
            </a:extLst>
          </p:cNvPr>
          <p:cNvSpPr txBox="1"/>
          <p:nvPr/>
        </p:nvSpPr>
        <p:spPr>
          <a:xfrm>
            <a:off x="179512" y="3903483"/>
            <a:ext cx="8082644" cy="110799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ES" sz="1200" dirty="0">
                <a:solidFill>
                  <a:schemeClr val="tx1"/>
                </a:solidFill>
                <a:latin typeface="Arial" panose="020B0604020202020204" pitchFamily="34" charset="0"/>
                <a:cs typeface="Arial" panose="020B0604020202020204" pitchFamily="34" charset="0"/>
              </a:rPr>
              <a:t>CONCLUSIONES</a:t>
            </a:r>
          </a:p>
          <a:p>
            <a:pPr algn="l"/>
            <a:r>
              <a:rPr lang="es-ES" sz="1200" b="0" i="0" u="none" strike="noStrike" dirty="0">
                <a:solidFill>
                  <a:srgbClr val="222222"/>
                </a:solidFill>
                <a:effectLst/>
                <a:latin typeface="Arial" panose="020B0604020202020204" pitchFamily="34" charset="0"/>
                <a:cs typeface="Arial" panose="020B0604020202020204" pitchFamily="34" charset="0"/>
              </a:rPr>
              <a:t>Se aprecia una tendencia a presentar alteraciones radiológicas en TC a los 3-6 meses en los pacientes con LDH mayor de 350ng/</a:t>
            </a:r>
            <a:r>
              <a:rPr lang="es-ES" sz="1200" b="0" i="0" u="none" strike="noStrike" dirty="0" err="1">
                <a:solidFill>
                  <a:srgbClr val="222222"/>
                </a:solidFill>
                <a:effectLst/>
                <a:latin typeface="Arial" panose="020B0604020202020204" pitchFamily="34" charset="0"/>
                <a:cs typeface="Arial" panose="020B0604020202020204" pitchFamily="34" charset="0"/>
              </a:rPr>
              <a:t>mL</a:t>
            </a:r>
            <a:r>
              <a:rPr lang="es-ES" sz="1200" b="0" i="0" u="none" strike="noStrike" dirty="0">
                <a:solidFill>
                  <a:srgbClr val="222222"/>
                </a:solidFill>
                <a:effectLst/>
                <a:latin typeface="Arial" panose="020B0604020202020204" pitchFamily="34" charset="0"/>
                <a:cs typeface="Arial" panose="020B0604020202020204" pitchFamily="34" charset="0"/>
              </a:rPr>
              <a:t> durante el ingreso, aunque no de manera significativa. </a:t>
            </a:r>
          </a:p>
          <a:p>
            <a:pPr algn="l"/>
            <a:r>
              <a:rPr lang="es-ES" sz="1200" b="0" i="0" u="none" strike="noStrike" dirty="0">
                <a:solidFill>
                  <a:srgbClr val="222222"/>
                </a:solidFill>
                <a:effectLst/>
                <a:latin typeface="Arial" panose="020B0604020202020204" pitchFamily="34" charset="0"/>
                <a:cs typeface="Arial" panose="020B0604020202020204" pitchFamily="34" charset="0"/>
              </a:rPr>
              <a:t>No podemos afirmar que un aumento de LDH sea predictor de un descenso en la DLCO en el seguimiento</a:t>
            </a:r>
          </a:p>
          <a:p>
            <a:endParaRPr lang="es-ES" dirty="0"/>
          </a:p>
        </p:txBody>
      </p:sp>
      <p:sp>
        <p:nvSpPr>
          <p:cNvPr id="13" name="CuadroTexto 12">
            <a:extLst>
              <a:ext uri="{FF2B5EF4-FFF2-40B4-BE49-F238E27FC236}">
                <a16:creationId xmlns:a16="http://schemas.microsoft.com/office/drawing/2014/main" id="{6DC3B11D-E6F1-AA68-8659-F4BC23C8B257}"/>
              </a:ext>
            </a:extLst>
          </p:cNvPr>
          <p:cNvSpPr txBox="1"/>
          <p:nvPr/>
        </p:nvSpPr>
        <p:spPr>
          <a:xfrm>
            <a:off x="911915" y="3116273"/>
            <a:ext cx="3308919" cy="261610"/>
          </a:xfrm>
          <a:prstGeom prst="rect">
            <a:avLst/>
          </a:prstGeom>
          <a:noFill/>
        </p:spPr>
        <p:txBody>
          <a:bodyPr wrap="none" rtlCol="0">
            <a:spAutoFit/>
          </a:bodyPr>
          <a:lstStyle/>
          <a:p>
            <a:r>
              <a:rPr lang="es-ES" sz="1100" dirty="0">
                <a:latin typeface="Arial" panose="020B0604020202020204" pitchFamily="34" charset="0"/>
                <a:cs typeface="Arial" panose="020B0604020202020204" pitchFamily="34" charset="0"/>
              </a:rPr>
              <a:t>Hallazgos en TC de tórax control a los 3-6 meses </a:t>
            </a:r>
          </a:p>
        </p:txBody>
      </p:sp>
      <p:graphicFrame>
        <p:nvGraphicFramePr>
          <p:cNvPr id="14" name="Tabla 14">
            <a:extLst>
              <a:ext uri="{FF2B5EF4-FFF2-40B4-BE49-F238E27FC236}">
                <a16:creationId xmlns:a16="http://schemas.microsoft.com/office/drawing/2014/main" id="{C32593C6-CB88-8685-9F41-2EF68E6C5E88}"/>
              </a:ext>
            </a:extLst>
          </p:cNvPr>
          <p:cNvGraphicFramePr>
            <a:graphicFrameLocks noGrp="1"/>
          </p:cNvGraphicFramePr>
          <p:nvPr>
            <p:extLst>
              <p:ext uri="{D42A27DB-BD31-4B8C-83A1-F6EECF244321}">
                <p14:modId xmlns:p14="http://schemas.microsoft.com/office/powerpoint/2010/main" val="788082141"/>
              </p:ext>
            </p:extLst>
          </p:nvPr>
        </p:nvGraphicFramePr>
        <p:xfrm>
          <a:off x="5076056" y="2157468"/>
          <a:ext cx="3298632" cy="1391920"/>
        </p:xfrm>
        <a:graphic>
          <a:graphicData uri="http://schemas.openxmlformats.org/drawingml/2006/table">
            <a:tbl>
              <a:tblPr firstRow="1" bandRow="1">
                <a:tableStyleId>{5C22544A-7EE6-4342-B048-85BDC9FD1C3A}</a:tableStyleId>
              </a:tblPr>
              <a:tblGrid>
                <a:gridCol w="1099544">
                  <a:extLst>
                    <a:ext uri="{9D8B030D-6E8A-4147-A177-3AD203B41FA5}">
                      <a16:colId xmlns:a16="http://schemas.microsoft.com/office/drawing/2014/main" val="138286950"/>
                    </a:ext>
                  </a:extLst>
                </a:gridCol>
                <a:gridCol w="1099544">
                  <a:extLst>
                    <a:ext uri="{9D8B030D-6E8A-4147-A177-3AD203B41FA5}">
                      <a16:colId xmlns:a16="http://schemas.microsoft.com/office/drawing/2014/main" val="2518009031"/>
                    </a:ext>
                  </a:extLst>
                </a:gridCol>
                <a:gridCol w="1099544">
                  <a:extLst>
                    <a:ext uri="{9D8B030D-6E8A-4147-A177-3AD203B41FA5}">
                      <a16:colId xmlns:a16="http://schemas.microsoft.com/office/drawing/2014/main" val="260867722"/>
                    </a:ext>
                  </a:extLst>
                </a:gridCol>
              </a:tblGrid>
              <a:tr h="370840">
                <a:tc>
                  <a:txBody>
                    <a:bodyPr/>
                    <a:lstStyle/>
                    <a:p>
                      <a:endParaRPr lang="es-ES" sz="1100" b="0" dirty="0">
                        <a:latin typeface="Arial" panose="020B0604020202020204" pitchFamily="34" charset="0"/>
                        <a:cs typeface="Arial" panose="020B0604020202020204" pitchFamily="34" charset="0"/>
                      </a:endParaRPr>
                    </a:p>
                  </a:txBody>
                  <a:tcPr/>
                </a:tc>
                <a:tc>
                  <a:txBody>
                    <a:bodyPr/>
                    <a:lstStyle/>
                    <a:p>
                      <a:r>
                        <a:rPr lang="es-ES" sz="1100" b="0" dirty="0">
                          <a:latin typeface="Arial" panose="020B0604020202020204" pitchFamily="34" charset="0"/>
                          <a:cs typeface="Arial" panose="020B0604020202020204" pitchFamily="34" charset="0"/>
                        </a:rPr>
                        <a:t>RR</a:t>
                      </a:r>
                    </a:p>
                  </a:txBody>
                  <a:tcPr/>
                </a:tc>
                <a:tc>
                  <a:txBody>
                    <a:bodyPr/>
                    <a:lstStyle/>
                    <a:p>
                      <a:r>
                        <a:rPr lang="es-ES" sz="1100" b="0" dirty="0">
                          <a:latin typeface="Arial" panose="020B0604020202020204" pitchFamily="34" charset="0"/>
                          <a:cs typeface="Arial" panose="020B0604020202020204" pitchFamily="34" charset="0"/>
                        </a:rPr>
                        <a:t>IC</a:t>
                      </a:r>
                    </a:p>
                  </a:txBody>
                  <a:tcPr/>
                </a:tc>
                <a:extLst>
                  <a:ext uri="{0D108BD9-81ED-4DB2-BD59-A6C34878D82A}">
                    <a16:rowId xmlns:a16="http://schemas.microsoft.com/office/drawing/2014/main" val="2116490547"/>
                  </a:ext>
                </a:extLst>
              </a:tr>
              <a:tr h="370840">
                <a:tc>
                  <a:txBody>
                    <a:bodyPr/>
                    <a:lstStyle/>
                    <a:p>
                      <a:r>
                        <a:rPr lang="es-ES" sz="1100" b="0" dirty="0">
                          <a:latin typeface="Arial" panose="020B0604020202020204" pitchFamily="34" charset="0"/>
                          <a:cs typeface="Arial" panose="020B0604020202020204" pitchFamily="34" charset="0"/>
                        </a:rPr>
                        <a:t>LDH – Alteraciones TC</a:t>
                      </a:r>
                    </a:p>
                  </a:txBody>
                  <a:tcPr/>
                </a:tc>
                <a:tc>
                  <a:txBody>
                    <a:bodyPr/>
                    <a:lstStyle/>
                    <a:p>
                      <a:r>
                        <a:rPr lang="es-ES" sz="1100" b="0" i="0" u="none" strike="noStrike" kern="1200" dirty="0">
                          <a:solidFill>
                            <a:schemeClr val="dk1"/>
                          </a:solidFill>
                          <a:effectLst/>
                          <a:latin typeface="Arial" panose="020B0604020202020204" pitchFamily="34" charset="0"/>
                          <a:ea typeface="+mn-ea"/>
                          <a:cs typeface="Arial" panose="020B0604020202020204" pitchFamily="34" charset="0"/>
                        </a:rPr>
                        <a:t>6.9</a:t>
                      </a:r>
                      <a:endParaRPr lang="es-ES" sz="1100" b="0" dirty="0">
                        <a:latin typeface="Arial" panose="020B0604020202020204" pitchFamily="34" charset="0"/>
                        <a:cs typeface="Arial" panose="020B0604020202020204" pitchFamily="34" charset="0"/>
                      </a:endParaRPr>
                    </a:p>
                  </a:txBody>
                  <a:tcPr/>
                </a:tc>
                <a:tc>
                  <a:txBody>
                    <a:bodyPr/>
                    <a:lstStyle/>
                    <a:p>
                      <a:r>
                        <a:rPr lang="es-ES" sz="1100" b="0" i="0" u="none" strike="noStrike" kern="1200" dirty="0">
                          <a:solidFill>
                            <a:schemeClr val="dk1"/>
                          </a:solidFill>
                          <a:effectLst/>
                          <a:latin typeface="Arial" panose="020B0604020202020204" pitchFamily="34" charset="0"/>
                          <a:ea typeface="+mn-ea"/>
                          <a:cs typeface="Arial" panose="020B0604020202020204" pitchFamily="34" charset="0"/>
                        </a:rPr>
                        <a:t>95% (0.90-52.7)</a:t>
                      </a:r>
                      <a:endParaRPr lang="es-ES" sz="11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56759684"/>
                  </a:ext>
                </a:extLst>
              </a:tr>
              <a:tr h="370840">
                <a:tc>
                  <a:txBody>
                    <a:bodyPr/>
                    <a:lstStyle/>
                    <a:p>
                      <a:r>
                        <a:rPr lang="es-ES" sz="1100" b="0" dirty="0">
                          <a:latin typeface="Arial" panose="020B0604020202020204" pitchFamily="34" charset="0"/>
                          <a:cs typeface="Arial" panose="020B0604020202020204" pitchFamily="34" charset="0"/>
                        </a:rPr>
                        <a:t>LDH- DLCO</a:t>
                      </a:r>
                    </a:p>
                  </a:txBody>
                  <a:tcPr/>
                </a:tc>
                <a:tc>
                  <a:txBody>
                    <a:bodyPr/>
                    <a:lstStyle/>
                    <a:p>
                      <a:r>
                        <a:rPr lang="es-ES" sz="1100" b="0" i="0" u="none" strike="noStrike" kern="1200" dirty="0">
                          <a:solidFill>
                            <a:schemeClr val="dk1"/>
                          </a:solidFill>
                          <a:effectLst/>
                          <a:latin typeface="Arial" panose="020B0604020202020204" pitchFamily="34" charset="0"/>
                          <a:ea typeface="+mn-ea"/>
                          <a:cs typeface="Arial" panose="020B0604020202020204" pitchFamily="34" charset="0"/>
                        </a:rPr>
                        <a:t>1,99</a:t>
                      </a:r>
                      <a:endParaRPr lang="es-ES" sz="1100" b="0" dirty="0">
                        <a:latin typeface="Arial" panose="020B0604020202020204" pitchFamily="34" charset="0"/>
                        <a:cs typeface="Arial" panose="020B0604020202020204" pitchFamily="34" charset="0"/>
                      </a:endParaRPr>
                    </a:p>
                  </a:txBody>
                  <a:tcPr/>
                </a:tc>
                <a:tc>
                  <a:txBody>
                    <a:bodyPr/>
                    <a:lstStyle/>
                    <a:p>
                      <a:r>
                        <a:rPr lang="es-ES" sz="1100" b="0" i="0" u="none" strike="noStrike" kern="1200" dirty="0">
                          <a:solidFill>
                            <a:schemeClr val="dk1"/>
                          </a:solidFill>
                          <a:effectLst/>
                          <a:latin typeface="Arial" panose="020B0604020202020204" pitchFamily="34" charset="0"/>
                          <a:ea typeface="+mn-ea"/>
                          <a:cs typeface="Arial" panose="020B0604020202020204" pitchFamily="34" charset="0"/>
                        </a:rPr>
                        <a:t>95% (0,57--6,51)</a:t>
                      </a:r>
                      <a:endParaRPr lang="es-ES" sz="11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1473137"/>
                  </a:ext>
                </a:extLst>
              </a:tr>
            </a:tbl>
          </a:graphicData>
        </a:graphic>
      </p:graphicFrame>
      <p:sp>
        <p:nvSpPr>
          <p:cNvPr id="15" name="CuadroTexto 14">
            <a:extLst>
              <a:ext uri="{FF2B5EF4-FFF2-40B4-BE49-F238E27FC236}">
                <a16:creationId xmlns:a16="http://schemas.microsoft.com/office/drawing/2014/main" id="{A01BACFF-D546-B6C3-9DFD-289339E2FD1A}"/>
              </a:ext>
            </a:extLst>
          </p:cNvPr>
          <p:cNvSpPr txBox="1"/>
          <p:nvPr/>
        </p:nvSpPr>
        <p:spPr>
          <a:xfrm>
            <a:off x="0" y="1050361"/>
            <a:ext cx="1203791" cy="276999"/>
          </a:xfrm>
          <a:prstGeom prst="rect">
            <a:avLst/>
          </a:prstGeom>
          <a:noFill/>
        </p:spPr>
        <p:txBody>
          <a:bodyPr wrap="none" rtlCol="0">
            <a:spAutoFit/>
          </a:bodyPr>
          <a:lstStyle/>
          <a:p>
            <a:r>
              <a:rPr lang="es-ES" sz="1200" dirty="0">
                <a:latin typeface="Arial" panose="020B0604020202020204" pitchFamily="34" charset="0"/>
                <a:cs typeface="Arial" panose="020B0604020202020204" pitchFamily="34" charset="0"/>
              </a:rPr>
              <a:t>RESULTADOS</a:t>
            </a:r>
          </a:p>
        </p:txBody>
      </p:sp>
      <p:sp>
        <p:nvSpPr>
          <p:cNvPr id="16" name="CuadroTexto 15">
            <a:extLst>
              <a:ext uri="{FF2B5EF4-FFF2-40B4-BE49-F238E27FC236}">
                <a16:creationId xmlns:a16="http://schemas.microsoft.com/office/drawing/2014/main" id="{B40BAD94-D977-DE8C-983D-F271F98FAC62}"/>
              </a:ext>
            </a:extLst>
          </p:cNvPr>
          <p:cNvSpPr txBox="1"/>
          <p:nvPr/>
        </p:nvSpPr>
        <p:spPr>
          <a:xfrm>
            <a:off x="1184559" y="1488092"/>
            <a:ext cx="3161443" cy="261610"/>
          </a:xfrm>
          <a:prstGeom prst="rect">
            <a:avLst/>
          </a:prstGeom>
          <a:noFill/>
        </p:spPr>
        <p:txBody>
          <a:bodyPr wrap="none" rtlCol="0">
            <a:spAutoFit/>
          </a:bodyPr>
          <a:lstStyle/>
          <a:p>
            <a:r>
              <a:rPr lang="es-ES" sz="1100" dirty="0"/>
              <a:t>Solo se realizaron 33 TC de los cuales 28 patológicos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13495</TotalTime>
  <Words>403</Words>
  <Application>Microsoft Macintosh PowerPoint</Application>
  <PresentationFormat>Presentación en pantalla (16:9)</PresentationFormat>
  <Paragraphs>38</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Alexander Jimenez</cp:lastModifiedBy>
  <cp:revision>13</cp:revision>
  <dcterms:created xsi:type="dcterms:W3CDTF">2022-01-11T08:55:46Z</dcterms:created>
  <dcterms:modified xsi:type="dcterms:W3CDTF">2023-03-01T20:57:18Z</dcterms:modified>
</cp:coreProperties>
</file>